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17" d="100"/>
          <a:sy n="117" d="100"/>
        </p:scale>
        <p:origin x="-28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10/17/2017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2800" b="1" dirty="0" err="1" smtClean="0">
                <a:solidFill>
                  <a:schemeClr val="tx1"/>
                </a:solidFill>
              </a:rPr>
              <a:t>Crouch</a:t>
            </a:r>
            <a:r>
              <a:rPr lang="it-IT" sz="2800" b="1" dirty="0" smtClean="0">
                <a:solidFill>
                  <a:schemeClr val="tx1"/>
                </a:solidFill>
              </a:rPr>
              <a:t>- cap. 6</a:t>
            </a:r>
            <a:br>
              <a:rPr lang="it-IT" sz="2800" b="1" dirty="0" smtClean="0">
                <a:solidFill>
                  <a:schemeClr val="tx1"/>
                </a:solidFill>
              </a:rPr>
            </a:br>
            <a:r>
              <a:rPr lang="it-IT" sz="2800" b="1" dirty="0" smtClean="0">
                <a:solidFill>
                  <a:schemeClr val="tx1"/>
                </a:solidFill>
              </a:rPr>
              <a:t>Dall’intreccio politica-imprese alla «corporate social </a:t>
            </a:r>
            <a:r>
              <a:rPr lang="it-IT" sz="2800" b="1" dirty="0" err="1" smtClean="0">
                <a:solidFill>
                  <a:schemeClr val="tx1"/>
                </a:solidFill>
              </a:rPr>
              <a:t>responsability</a:t>
            </a:r>
            <a:r>
              <a:rPr lang="it-IT" sz="2800" b="1" dirty="0" smtClean="0">
                <a:solidFill>
                  <a:schemeClr val="tx1"/>
                </a:solidFill>
              </a:rPr>
              <a:t>»</a:t>
            </a:r>
            <a:endParaRPr lang="it-IT" sz="2800" b="1" dirty="0">
              <a:solidFill>
                <a:schemeClr val="tx1"/>
              </a:solidFill>
            </a:endParaRP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1463052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solidFill>
                  <a:schemeClr val="tx1"/>
                </a:solidFill>
              </a:rPr>
              <a:t>La «corporate social </a:t>
            </a:r>
            <a:r>
              <a:rPr lang="it-IT" sz="2800" dirty="0" err="1" smtClean="0">
                <a:solidFill>
                  <a:schemeClr val="tx1"/>
                </a:solidFill>
              </a:rPr>
              <a:t>responsability</a:t>
            </a:r>
            <a:r>
              <a:rPr lang="it-IT" sz="2800" dirty="0" smtClean="0">
                <a:solidFill>
                  <a:schemeClr val="tx1"/>
                </a:solidFill>
              </a:rPr>
              <a:t>» come  teoria politica dell’impresa?</a:t>
            </a:r>
            <a:endParaRPr lang="it-IT" sz="2800" dirty="0">
              <a:solidFill>
                <a:schemeClr val="tx1"/>
              </a:solidFill>
            </a:endParaRPr>
          </a:p>
        </p:txBody>
      </p:sp>
      <p:sp>
        <p:nvSpPr>
          <p:cNvPr id="3" name="Segnaposto contenuto 2"/>
          <p:cNvSpPr>
            <a:spLocks noGrp="1"/>
          </p:cNvSpPr>
          <p:nvPr>
            <p:ph idx="1"/>
          </p:nvPr>
        </p:nvSpPr>
        <p:spPr>
          <a:xfrm>
            <a:off x="677334" y="1587063"/>
            <a:ext cx="8596668" cy="5087006"/>
          </a:xfrm>
        </p:spPr>
        <p:txBody>
          <a:bodyPr>
            <a:normAutofit/>
          </a:bodyPr>
          <a:lstStyle/>
          <a:p>
            <a:r>
              <a:rPr lang="it-IT" sz="2000" dirty="0" smtClean="0"/>
              <a:t>La CSR non riguarda le attività benefiche delle aziende o la creazione da parte loro di fondi o fondazioni con scopi caritatevoli.</a:t>
            </a:r>
          </a:p>
          <a:p>
            <a:r>
              <a:rPr lang="it-IT" sz="2000" b="1" dirty="0" smtClean="0"/>
              <a:t>La CSR è invece un’attività svolta dall’azienda nell’ambito del normale diritto d’impresa. Attraverso di essa i responsabili dell’azienda sviluppano una strategia orientata su obiettivi di natura pubblica.</a:t>
            </a:r>
          </a:p>
          <a:p>
            <a:r>
              <a:rPr lang="it-IT" sz="2000" i="1" dirty="0" smtClean="0"/>
              <a:t>Corporate </a:t>
            </a:r>
            <a:r>
              <a:rPr lang="it-IT" sz="2000" i="1" dirty="0" err="1" smtClean="0"/>
              <a:t>citizenship</a:t>
            </a:r>
            <a:r>
              <a:rPr lang="it-IT" sz="2000" i="1" dirty="0" smtClean="0"/>
              <a:t> </a:t>
            </a:r>
            <a:r>
              <a:rPr lang="it-IT" sz="2000" dirty="0" smtClean="0"/>
              <a:t>e CSR</a:t>
            </a:r>
          </a:p>
          <a:p>
            <a:r>
              <a:rPr lang="it-IT" sz="2000" dirty="0" smtClean="0"/>
              <a:t>CSR: le imprese sono titolari sia di diritti sia di poteri propri dei cittadini, ma i cittadini non hanno alcun canale formale di accesso all’azienda (al contrario degli azionisti) mentre possono esercitare pressioni politiche sul governo.</a:t>
            </a:r>
          </a:p>
        </p:txBody>
      </p:sp>
    </p:spTree>
    <p:extLst>
      <p:ext uri="{BB962C8B-B14F-4D97-AF65-F5344CB8AC3E}">
        <p14:creationId xmlns:p14="http://schemas.microsoft.com/office/powerpoint/2010/main" val="2418360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157655"/>
            <a:ext cx="8596668" cy="5883707"/>
          </a:xfrm>
        </p:spPr>
        <p:txBody>
          <a:bodyPr>
            <a:normAutofit/>
          </a:bodyPr>
          <a:lstStyle/>
          <a:p>
            <a:pPr algn="just"/>
            <a:r>
              <a:rPr lang="it-IT" sz="2000" dirty="0"/>
              <a:t>Tuttavia, le imprese possono rispondere ai cittadini in quanto clienti o consumatori. Quando esse creano norme che definiscono standard, oppure operano come </a:t>
            </a:r>
            <a:r>
              <a:rPr lang="it-IT" sz="2000" i="1" dirty="0"/>
              <a:t>insiders</a:t>
            </a:r>
            <a:r>
              <a:rPr lang="it-IT" sz="2000" dirty="0"/>
              <a:t> nel processo di presa di decisioni pubbliche, esse esercitano una sorta di diritto di cittadinanza. E, nel momento in cui rivendicano tale diritto, esse devono accettare di sottostare ad esigenze pubbliche diverse dalla massimizzazione dei profitti sul mercato. I </a:t>
            </a:r>
            <a:r>
              <a:rPr lang="it-IT" sz="2000" b="1" dirty="0"/>
              <a:t>diritti</a:t>
            </a:r>
            <a:r>
              <a:rPr lang="it-IT" sz="2000" dirty="0"/>
              <a:t> di cittadinanza non possono non accompagnarsi a </a:t>
            </a:r>
            <a:r>
              <a:rPr lang="it-IT" sz="2000" i="1" dirty="0"/>
              <a:t>responsabilità</a:t>
            </a:r>
            <a:r>
              <a:rPr lang="it-IT" sz="2000" dirty="0" smtClean="0"/>
              <a:t>.</a:t>
            </a:r>
          </a:p>
          <a:p>
            <a:pPr algn="just"/>
            <a:r>
              <a:rPr lang="it-IT" sz="2000" dirty="0" smtClean="0"/>
              <a:t>Domande:</a:t>
            </a:r>
          </a:p>
          <a:p>
            <a:pPr algn="just"/>
            <a:r>
              <a:rPr lang="it-IT" sz="2000" dirty="0" smtClean="0"/>
              <a:t>- come si può pensare di assimilare le imprese ai cittadini persone fisiche?</a:t>
            </a:r>
          </a:p>
          <a:p>
            <a:pPr algn="just"/>
            <a:r>
              <a:rPr lang="it-IT" sz="2000" dirty="0" smtClean="0"/>
              <a:t>- le aziende non dovrebbero concentrarsi sulla massimizzazione del profitto, lasciando al governo il compito di perseguire fini pubblici, favorendo le esternalità positive ed eliminando quelle negative?</a:t>
            </a:r>
          </a:p>
          <a:p>
            <a:pPr algn="just"/>
            <a:r>
              <a:rPr lang="it-IT" sz="2000" dirty="0" smtClean="0"/>
              <a:t>- a un’azienda si deve chiedere solo di massimizzare il valore per i propri azionisti oppure la sua missione va estesa a criteri di valore più ampi?</a:t>
            </a:r>
          </a:p>
          <a:p>
            <a:pPr algn="just"/>
            <a:endParaRPr lang="it-IT" sz="2000" dirty="0"/>
          </a:p>
          <a:p>
            <a:pPr algn="just"/>
            <a:endParaRPr lang="it-IT" sz="2000" dirty="0"/>
          </a:p>
          <a:p>
            <a:pPr algn="just"/>
            <a:endParaRPr lang="it-IT" sz="2000" dirty="0"/>
          </a:p>
        </p:txBody>
      </p:sp>
    </p:spTree>
    <p:extLst>
      <p:ext uri="{BB962C8B-B14F-4D97-AF65-F5344CB8AC3E}">
        <p14:creationId xmlns:p14="http://schemas.microsoft.com/office/powerpoint/2010/main" val="467670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504497"/>
            <a:ext cx="8596668" cy="5536865"/>
          </a:xfrm>
        </p:spPr>
        <p:txBody>
          <a:bodyPr>
            <a:normAutofit/>
          </a:bodyPr>
          <a:lstStyle/>
          <a:p>
            <a:pPr algn="just"/>
            <a:r>
              <a:rPr lang="it-IT" sz="2000" dirty="0" smtClean="0"/>
              <a:t>La risposta di M. Friedman è che le imprese non solo non hanno altro </a:t>
            </a:r>
            <a:r>
              <a:rPr lang="it-IT" sz="2000" i="1" dirty="0" smtClean="0"/>
              <a:t>dovere </a:t>
            </a:r>
            <a:r>
              <a:rPr lang="it-IT" sz="2000" dirty="0" smtClean="0"/>
              <a:t>che la massimizzazione del valore per gli azionisti, ma non hanno neanche il diritto di andare al di là di essa e perseguire più ampi scopi di natura sociale.</a:t>
            </a:r>
          </a:p>
          <a:p>
            <a:pPr algn="just"/>
            <a:r>
              <a:rPr lang="it-IT" sz="2000" dirty="0" smtClean="0"/>
              <a:t>Per due motivi:</a:t>
            </a:r>
          </a:p>
          <a:p>
            <a:pPr algn="just"/>
            <a:r>
              <a:rPr lang="it-IT" sz="2000" dirty="0" smtClean="0"/>
              <a:t>1. un’impresa che persegue scopi diversi dal profitto diventa inefficiente;</a:t>
            </a:r>
          </a:p>
          <a:p>
            <a:pPr algn="just"/>
            <a:r>
              <a:rPr lang="it-IT" sz="2000" dirty="0" smtClean="0"/>
              <a:t>2. le imprese non hanno alcun diritto di entrare nel merito di criteri extraeconomici, arrogandosi responsabilità che attengono al governo e alla politica.</a:t>
            </a:r>
          </a:p>
          <a:p>
            <a:pPr algn="just"/>
            <a:r>
              <a:rPr lang="it-IT" sz="2000" dirty="0" smtClean="0"/>
              <a:t>Ma questa risposta solleva due questioni:</a:t>
            </a:r>
          </a:p>
          <a:p>
            <a:pPr algn="just"/>
            <a:r>
              <a:rPr lang="it-IT" sz="2000" dirty="0" smtClean="0"/>
              <a:t>1. il governo ha la capacità di imporre le proprie norme alle imprese globali?</a:t>
            </a:r>
          </a:p>
          <a:p>
            <a:pPr algn="just"/>
            <a:r>
              <a:rPr lang="it-IT" sz="2000" dirty="0" smtClean="0"/>
              <a:t>2. come si concilia questa posizione con la pratica sempre più diffusa delle imprese di </a:t>
            </a:r>
            <a:r>
              <a:rPr lang="it-IT" sz="2000" dirty="0" smtClean="0"/>
              <a:t>agire </a:t>
            </a:r>
            <a:r>
              <a:rPr lang="it-IT" sz="2000" dirty="0" smtClean="0"/>
              <a:t>sul piano politico?</a:t>
            </a:r>
          </a:p>
          <a:p>
            <a:pPr algn="just"/>
            <a:endParaRPr lang="it-IT" sz="2000" dirty="0" smtClean="0"/>
          </a:p>
        </p:txBody>
      </p:sp>
    </p:spTree>
    <p:extLst>
      <p:ext uri="{BB962C8B-B14F-4D97-AF65-F5344CB8AC3E}">
        <p14:creationId xmlns:p14="http://schemas.microsoft.com/office/powerpoint/2010/main" val="2121605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609600"/>
            <a:ext cx="8596668" cy="5431762"/>
          </a:xfrm>
        </p:spPr>
        <p:txBody>
          <a:bodyPr>
            <a:normAutofit lnSpcReduction="10000"/>
          </a:bodyPr>
          <a:lstStyle/>
          <a:p>
            <a:pPr algn="just"/>
            <a:r>
              <a:rPr lang="it-IT" sz="2000" dirty="0" smtClean="0"/>
              <a:t>L’idea di Friedman appare piuttosto ingenua in un mondo in cui le imprese attuano massicce operazioni di </a:t>
            </a:r>
            <a:r>
              <a:rPr lang="it-IT" sz="2000" i="1" dirty="0" smtClean="0"/>
              <a:t>lobbying </a:t>
            </a:r>
            <a:r>
              <a:rPr lang="it-IT" sz="2000" dirty="0" smtClean="0"/>
              <a:t>per orientare le politiche pubbliche verso decisioni che le favoriscano.</a:t>
            </a:r>
          </a:p>
          <a:p>
            <a:pPr algn="just"/>
            <a:r>
              <a:rPr lang="it-IT" sz="2000" b="1" dirty="0" smtClean="0"/>
              <a:t>Punto importante: non tutto, in politica, è necessariamente democratico anche se si tengono elezioni democratiche</a:t>
            </a:r>
            <a:r>
              <a:rPr lang="it-IT" sz="2000" dirty="0" smtClean="0"/>
              <a:t>. Sarebbe più onesto riconoscere che nelle democrazie la politica comprende sia una parte democratica che una parte non democratica. E il potere politico delle imprese è una </a:t>
            </a:r>
            <a:r>
              <a:rPr lang="it-IT" sz="2000" dirty="0" smtClean="0"/>
              <a:t>caratteristica </a:t>
            </a:r>
            <a:r>
              <a:rPr lang="it-IT" sz="2000" dirty="0" smtClean="0"/>
              <a:t>ampiamente accettata ma fortemente antidemocratica della nostra costituzione materiale.</a:t>
            </a:r>
          </a:p>
          <a:p>
            <a:pPr algn="just"/>
            <a:r>
              <a:rPr lang="it-IT" sz="2000" dirty="0" smtClean="0"/>
              <a:t>Le imprese globali sono ormai talmente potenti da non potersi sottrarre all’attenzione politica, sebbene gli attori politici abbiano scarse possibilità di intervento nei loro confronti.</a:t>
            </a:r>
          </a:p>
          <a:p>
            <a:pPr algn="just"/>
            <a:r>
              <a:rPr lang="it-IT" sz="2000" dirty="0" smtClean="0"/>
              <a:t>Anzi, spesso sono le agenzie governative e internazionali che hanno bisogno dell’appoggio delle imprese per svolgere il proprio lavoro (es, il </a:t>
            </a:r>
            <a:r>
              <a:rPr lang="it-IT" sz="2000" i="1" dirty="0" smtClean="0"/>
              <a:t>Global Compact</a:t>
            </a:r>
            <a:r>
              <a:rPr lang="it-IT" sz="2000" dirty="0" smtClean="0"/>
              <a:t> tra ONU e imprese globali che mira ad ancorare le imprese ad una precisa serie di impegni in termini di responsabilità sociale).</a:t>
            </a:r>
            <a:endParaRPr lang="it-IT" sz="2000" dirty="0"/>
          </a:p>
        </p:txBody>
      </p:sp>
    </p:spTree>
    <p:extLst>
      <p:ext uri="{BB962C8B-B14F-4D97-AF65-F5344CB8AC3E}">
        <p14:creationId xmlns:p14="http://schemas.microsoft.com/office/powerpoint/2010/main" val="140580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777767"/>
            <a:ext cx="8596668" cy="5927834"/>
          </a:xfrm>
        </p:spPr>
        <p:txBody>
          <a:bodyPr>
            <a:normAutofit/>
          </a:bodyPr>
          <a:lstStyle/>
          <a:p>
            <a:r>
              <a:rPr lang="it-IT" sz="2000" dirty="0" smtClean="0"/>
              <a:t>Dunque, si può dire che la CSR è una decisione volontaria delle imprese di prendere in considerazione le esternalità generate dai loro comportamenti economici. La CSR è dunque, in sostanza, il «</a:t>
            </a:r>
            <a:r>
              <a:rPr lang="it-IT" sz="2000" b="1" dirty="0" smtClean="0"/>
              <a:t>riconoscimento delle esternalità delle imprese</a:t>
            </a:r>
            <a:r>
              <a:rPr lang="it-IT" sz="2000" dirty="0" smtClean="0"/>
              <a:t>».</a:t>
            </a:r>
          </a:p>
          <a:p>
            <a:r>
              <a:rPr lang="it-IT" sz="2000" dirty="0" smtClean="0"/>
              <a:t>Perché le imprese dovrebbero fare una cosa del genere?</a:t>
            </a:r>
          </a:p>
          <a:p>
            <a:r>
              <a:rPr lang="it-IT" sz="2000" dirty="0" smtClean="0"/>
              <a:t>A) Può esistere una domanda di comportamenti socialmente responsabili: ad esempio, da parte dei consumatori: preferenza per «beni CSR»--</a:t>
            </a:r>
            <a:r>
              <a:rPr lang="it-IT" sz="2000" dirty="0" smtClean="0">
                <a:sym typeface="Wingdings" panose="05000000000000000000" pitchFamily="2" charset="2"/>
              </a:rPr>
              <a:t> p.es., vantaggi per le imprese nel far sapere che la loro produzione è rispettosa dell’ambiente; popolarità dei marchi di commercio equo e solidale;…</a:t>
            </a:r>
            <a:endParaRPr lang="it-IT" sz="2000" dirty="0" smtClean="0"/>
          </a:p>
          <a:p>
            <a:r>
              <a:rPr lang="it-IT" sz="2000" dirty="0" smtClean="0"/>
              <a:t>B) La CSR può essere di moda---</a:t>
            </a:r>
            <a:r>
              <a:rPr lang="it-IT" sz="2000" dirty="0" smtClean="0">
                <a:sym typeface="Wingdings" panose="05000000000000000000" pitchFamily="2" charset="2"/>
              </a:rPr>
              <a:t> il «verde» può diventare trendy</a:t>
            </a:r>
          </a:p>
          <a:p>
            <a:r>
              <a:rPr lang="it-IT" sz="2000" dirty="0" smtClean="0">
                <a:sym typeface="Wingdings" panose="05000000000000000000" pitchFamily="2" charset="2"/>
              </a:rPr>
              <a:t>C) Le imprese vogliono evitare di finire nel mirino delle ONG o delle associazioni dei consumatori ed essere oggetto di campagne d’opinione negative---- </a:t>
            </a:r>
            <a:r>
              <a:rPr lang="it-IT" sz="2000" b="1" dirty="0" smtClean="0">
                <a:sym typeface="Wingdings" panose="05000000000000000000" pitchFamily="2" charset="2"/>
              </a:rPr>
              <a:t>dimensione politica del consumo</a:t>
            </a:r>
            <a:r>
              <a:rPr lang="it-IT" sz="2000" dirty="0" smtClean="0">
                <a:sym typeface="Wingdings" panose="05000000000000000000" pitchFamily="2" charset="2"/>
              </a:rPr>
              <a:t>.</a:t>
            </a:r>
            <a:endParaRPr lang="it-IT" sz="2000" dirty="0"/>
          </a:p>
        </p:txBody>
      </p:sp>
    </p:spTree>
    <p:extLst>
      <p:ext uri="{BB962C8B-B14F-4D97-AF65-F5344CB8AC3E}">
        <p14:creationId xmlns:p14="http://schemas.microsoft.com/office/powerpoint/2010/main" val="2995783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683173"/>
            <a:ext cx="8596668" cy="5358190"/>
          </a:xfrm>
        </p:spPr>
        <p:txBody>
          <a:bodyPr>
            <a:noAutofit/>
          </a:bodyPr>
          <a:lstStyle/>
          <a:p>
            <a:r>
              <a:rPr lang="it-IT" sz="2000" dirty="0" smtClean="0"/>
              <a:t>Argomenti simili possono valere anche per gli investitori e i dipendenti dell’impresa: </a:t>
            </a:r>
          </a:p>
          <a:p>
            <a:r>
              <a:rPr lang="it-IT" sz="2000" dirty="0" smtClean="0"/>
              <a:t>- interesse ad investire in aziende con una buona reputazione;</a:t>
            </a:r>
          </a:p>
          <a:p>
            <a:r>
              <a:rPr lang="it-IT" sz="2000" dirty="0" smtClean="0"/>
              <a:t>- importanza per un’azienda di non limitarsi a </a:t>
            </a:r>
            <a:r>
              <a:rPr lang="it-IT" sz="2000" i="1" dirty="0" smtClean="0"/>
              <a:t>rispondere</a:t>
            </a:r>
            <a:r>
              <a:rPr lang="it-IT" sz="2000" dirty="0" smtClean="0"/>
              <a:t> alla domanda esistente dei consumatori, ma a </a:t>
            </a:r>
            <a:r>
              <a:rPr lang="it-IT" sz="2000" i="1" dirty="0" smtClean="0"/>
              <a:t>crearla</a:t>
            </a:r>
            <a:r>
              <a:rPr lang="it-IT" sz="2000" dirty="0" smtClean="0"/>
              <a:t>.</a:t>
            </a:r>
            <a:endParaRPr lang="it-IT" sz="2000" dirty="0"/>
          </a:p>
          <a:p>
            <a:r>
              <a:rPr lang="it-IT" sz="2000" dirty="0" smtClean="0"/>
              <a:t>CSR: interesse a breve e a lungo termine. </a:t>
            </a:r>
            <a:endParaRPr lang="it-IT" sz="2000" dirty="0"/>
          </a:p>
          <a:p>
            <a:r>
              <a:rPr lang="it-IT" sz="2000" dirty="0" smtClean="0"/>
              <a:t>Sopportare dei costi nel breve periodo per avere risultati più </a:t>
            </a:r>
            <a:r>
              <a:rPr lang="it-IT" sz="2000" dirty="0" smtClean="0"/>
              <a:t>soddisfacenti, ma </a:t>
            </a:r>
            <a:r>
              <a:rPr lang="it-IT" sz="2000" dirty="0" smtClean="0"/>
              <a:t>nel lungo </a:t>
            </a:r>
            <a:r>
              <a:rPr lang="it-IT" sz="2000" dirty="0" smtClean="0"/>
              <a:t>periodo può </a:t>
            </a:r>
            <a:r>
              <a:rPr lang="it-IT" sz="2000" dirty="0" smtClean="0"/>
              <a:t>essere più efficiente (superando così l’obiezione di Friedman)</a:t>
            </a:r>
          </a:p>
          <a:p>
            <a:r>
              <a:rPr lang="it-IT" sz="2000" dirty="0" smtClean="0"/>
              <a:t>Chi dà le </a:t>
            </a:r>
            <a:r>
              <a:rPr lang="it-IT" sz="2000" dirty="0" err="1" smtClean="0"/>
              <a:t>informazion</a:t>
            </a:r>
            <a:r>
              <a:rPr lang="it-IT" sz="2000" dirty="0" smtClean="0"/>
              <a:t> </a:t>
            </a:r>
            <a:r>
              <a:rPr lang="it-IT" sz="2000" dirty="0" smtClean="0"/>
              <a:t>per prendere simili decisioni: mercato/azioni vs competenze manageriali.</a:t>
            </a:r>
          </a:p>
          <a:p>
            <a:r>
              <a:rPr lang="it-IT" sz="2000" dirty="0" smtClean="0"/>
              <a:t>La CSR può anche aiutare le imprese a conquistarsi la fiducia dei consumatori: buona reputazione.</a:t>
            </a:r>
          </a:p>
          <a:p>
            <a:r>
              <a:rPr lang="it-IT" sz="2000" b="1" dirty="0" smtClean="0"/>
              <a:t>Avere </a:t>
            </a:r>
            <a:r>
              <a:rPr lang="it-IT" sz="2000" dirty="0" smtClean="0"/>
              <a:t>una reputazione di buona condotta e </a:t>
            </a:r>
            <a:r>
              <a:rPr lang="it-IT" sz="2000" b="1" dirty="0" smtClean="0"/>
              <a:t>tenere</a:t>
            </a:r>
            <a:r>
              <a:rPr lang="it-IT" sz="2000" dirty="0" smtClean="0"/>
              <a:t> una buona condotta: pubblicità, comunicazione e marketing.</a:t>
            </a:r>
          </a:p>
        </p:txBody>
      </p:sp>
    </p:spTree>
    <p:extLst>
      <p:ext uri="{BB962C8B-B14F-4D97-AF65-F5344CB8AC3E}">
        <p14:creationId xmlns:p14="http://schemas.microsoft.com/office/powerpoint/2010/main" val="4016377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861849"/>
            <a:ext cx="8596668" cy="5179514"/>
          </a:xfrm>
        </p:spPr>
        <p:txBody>
          <a:bodyPr>
            <a:normAutofit/>
          </a:bodyPr>
          <a:lstStyle/>
          <a:p>
            <a:pPr algn="just"/>
            <a:r>
              <a:rPr lang="it-IT" sz="2000" dirty="0" smtClean="0"/>
              <a:t>Quando le pressioni alla CSR provengono da cittadini </a:t>
            </a:r>
            <a:r>
              <a:rPr lang="it-IT" sz="2000" dirty="0" smtClean="0"/>
              <a:t>organizzati, </a:t>
            </a:r>
            <a:r>
              <a:rPr lang="it-IT" sz="2000" dirty="0" smtClean="0"/>
              <a:t>queste richiedono una risposta organizzata da parte dell’azienda nel tentativo di combinare pressioni politiche con nuove opportunità di mercato. </a:t>
            </a:r>
          </a:p>
          <a:p>
            <a:pPr algn="just"/>
            <a:r>
              <a:rPr lang="it-IT" sz="2000" dirty="0" smtClean="0"/>
              <a:t>Esempio OGM: mentre molti governi ne ammettono l’uso, molte catene di supermercati si sono affrettate a dichiararli assenti dai loro scaffali.</a:t>
            </a:r>
          </a:p>
          <a:p>
            <a:pPr algn="just"/>
            <a:r>
              <a:rPr lang="it-IT" sz="2000" dirty="0" smtClean="0"/>
              <a:t>Attenzione delle imprese alle campagne </a:t>
            </a:r>
            <a:r>
              <a:rPr lang="it-IT" sz="2000" b="1" dirty="0" smtClean="0"/>
              <a:t>globali</a:t>
            </a:r>
            <a:r>
              <a:rPr lang="it-IT" sz="2000" dirty="0" smtClean="0"/>
              <a:t> organizzate da associazioni, attivisti, ONG mentre governo, partiti e sistemi politici rimangono tenacemente </a:t>
            </a:r>
            <a:r>
              <a:rPr lang="it-IT" sz="2000" b="1" dirty="0" smtClean="0"/>
              <a:t>nazionali</a:t>
            </a:r>
            <a:r>
              <a:rPr lang="it-IT" sz="2000" dirty="0" smtClean="0"/>
              <a:t>.</a:t>
            </a:r>
            <a:endParaRPr lang="it-IT" sz="2000" dirty="0"/>
          </a:p>
          <a:p>
            <a:pPr algn="just"/>
            <a:r>
              <a:rPr lang="it-IT" sz="2000" dirty="0" smtClean="0"/>
              <a:t>Al pari del ruolo politico delle imprese, anche la politica di opposizione della società civile alle imprese non è, a rigore, democrazia in senso formale, ma lo è dal punto di vista sostanziale.</a:t>
            </a:r>
          </a:p>
          <a:p>
            <a:pPr algn="just"/>
            <a:r>
              <a:rPr lang="it-IT" sz="2000" dirty="0" smtClean="0"/>
              <a:t>Abbiamo in conclusione anche un quarto attore sulla scena: la società civile insieme a Stato, mercato e impresa.</a:t>
            </a:r>
            <a:endParaRPr lang="it-IT" sz="2000" dirty="0"/>
          </a:p>
        </p:txBody>
      </p:sp>
    </p:spTree>
    <p:extLst>
      <p:ext uri="{BB962C8B-B14F-4D97-AF65-F5344CB8AC3E}">
        <p14:creationId xmlns:p14="http://schemas.microsoft.com/office/powerpoint/2010/main" val="1807559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677334" y="925417"/>
            <a:ext cx="8596668" cy="5365214"/>
          </a:xfrm>
        </p:spPr>
        <p:txBody>
          <a:bodyPr>
            <a:normAutofit/>
          </a:bodyPr>
          <a:lstStyle/>
          <a:p>
            <a:pPr algn="just"/>
            <a:r>
              <a:rPr lang="it-IT" dirty="0" smtClean="0"/>
              <a:t> </a:t>
            </a:r>
            <a:r>
              <a:rPr lang="it-IT" sz="2000" dirty="0" smtClean="0"/>
              <a:t>Nella scienza economica e in quella politica non esistono teorie capaci di dar conto dei problemi che si creano quando l’impresa irrompe nella politica e, invece di essere guidata dal mercato, diventa un soggetto politico a pieno titolo.</a:t>
            </a:r>
          </a:p>
          <a:p>
            <a:pPr algn="just"/>
            <a:r>
              <a:rPr lang="it-IT" sz="2000" dirty="0" smtClean="0"/>
              <a:t>Nell’ambito della scienza politica la teoria che più si avvicina a questo tema è quella del </a:t>
            </a:r>
            <a:r>
              <a:rPr lang="it-IT" sz="2000" b="1" dirty="0" smtClean="0"/>
              <a:t>pluralismo politico</a:t>
            </a:r>
            <a:r>
              <a:rPr lang="it-IT" sz="2000" dirty="0" smtClean="0"/>
              <a:t>.</a:t>
            </a:r>
          </a:p>
          <a:p>
            <a:pPr algn="just"/>
            <a:r>
              <a:rPr lang="it-IT" sz="2000" dirty="0" smtClean="0"/>
              <a:t>Secondo questa teoria, per evitare forti squilibri di potere, è necessario che le risorse del potere siano distribuite nei diversi centri autonomi di cui si compone la società, anziché essere concentrate in pochi blocchi.</a:t>
            </a:r>
          </a:p>
          <a:p>
            <a:pPr algn="just"/>
            <a:r>
              <a:rPr lang="it-IT" sz="2000" dirty="0" smtClean="0"/>
              <a:t>Come il modello neoclassico, questa teoria presuppone un’economia altamente concorrenziale. Infatti, se le risorse economiche sono concentrate in pochi soggetti, anche il potere politico seguirà la stessa tendenza poiché si suppone che le risorse economiche siano facilmente convertibili in potere politico.</a:t>
            </a:r>
          </a:p>
          <a:p>
            <a:endParaRPr lang="it-IT" dirty="0"/>
          </a:p>
        </p:txBody>
      </p:sp>
    </p:spTree>
    <p:extLst>
      <p:ext uri="{BB962C8B-B14F-4D97-AF65-F5344CB8AC3E}">
        <p14:creationId xmlns:p14="http://schemas.microsoft.com/office/powerpoint/2010/main" val="329006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Autofit/>
          </a:bodyPr>
          <a:lstStyle/>
          <a:p>
            <a:pPr algn="just"/>
            <a:r>
              <a:rPr lang="it-IT" sz="2000" dirty="0" smtClean="0"/>
              <a:t>Verso la fine degli anni ‘60, due studiosi – R. </a:t>
            </a:r>
            <a:r>
              <a:rPr lang="it-IT" sz="2000" dirty="0" err="1" smtClean="0"/>
              <a:t>Dahl</a:t>
            </a:r>
            <a:r>
              <a:rPr lang="it-IT" sz="2000" dirty="0" smtClean="0"/>
              <a:t> e C. </a:t>
            </a:r>
            <a:r>
              <a:rPr lang="it-IT" sz="2000" dirty="0" err="1" smtClean="0"/>
              <a:t>Lindblom</a:t>
            </a:r>
            <a:r>
              <a:rPr lang="it-IT" sz="2000" dirty="0" smtClean="0"/>
              <a:t> – avvertirono che la grande impresa stava mettendo a rischio l’equilibrio del pluralismo democratico.</a:t>
            </a:r>
          </a:p>
          <a:p>
            <a:pPr algn="just"/>
            <a:r>
              <a:rPr lang="it-IT" sz="2000" dirty="0" smtClean="0"/>
              <a:t>Per </a:t>
            </a:r>
            <a:r>
              <a:rPr lang="it-IT" sz="2000" dirty="0" err="1" smtClean="0"/>
              <a:t>Lindblom</a:t>
            </a:r>
            <a:r>
              <a:rPr lang="it-IT" sz="2000" dirty="0" smtClean="0"/>
              <a:t>, la popolarità e la legittimazione dei governi dipendevano dai loro successi economici e tali successi erano a loro volta condizionati dal mondo delle imprese. Per questo, i governi tendevano a prestare sempre più ascolto alle richieste avanzate dalle imprese nei confronti delle politiche pubbliche.</a:t>
            </a:r>
          </a:p>
          <a:p>
            <a:pPr algn="just"/>
            <a:r>
              <a:rPr lang="it-IT" sz="2000" dirty="0" smtClean="0"/>
              <a:t>Quando </a:t>
            </a:r>
            <a:r>
              <a:rPr lang="it-IT" sz="2000" dirty="0" err="1" smtClean="0"/>
              <a:t>Dahl</a:t>
            </a:r>
            <a:r>
              <a:rPr lang="it-IT" sz="2000" dirty="0" smtClean="0"/>
              <a:t> e </a:t>
            </a:r>
            <a:r>
              <a:rPr lang="it-IT" sz="2000" dirty="0" err="1" smtClean="0"/>
              <a:t>Lindblom</a:t>
            </a:r>
            <a:r>
              <a:rPr lang="it-IT" sz="2000" dirty="0" smtClean="0"/>
              <a:t> scrivevano l’economia privatizzata keynesiana e la globalizzazione erano solo agli inizi. Oggi, questi processi hanno ulteriormente accresciuto la capacità delle TNC di convertire la loro forza economica in potere politico. </a:t>
            </a:r>
            <a:endParaRPr lang="it-IT" sz="2000" dirty="0"/>
          </a:p>
        </p:txBody>
      </p:sp>
    </p:spTree>
    <p:extLst>
      <p:ext uri="{BB962C8B-B14F-4D97-AF65-F5344CB8AC3E}">
        <p14:creationId xmlns:p14="http://schemas.microsoft.com/office/powerpoint/2010/main" val="1471064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1134737"/>
            <a:ext cx="8596668" cy="5387249"/>
          </a:xfrm>
        </p:spPr>
        <p:txBody>
          <a:bodyPr>
            <a:normAutofit/>
          </a:bodyPr>
          <a:lstStyle/>
          <a:p>
            <a:r>
              <a:rPr lang="it-IT" sz="2000" dirty="0" smtClean="0"/>
              <a:t>Ciò è avvenuto sostanzialmente in due modi:</a:t>
            </a:r>
          </a:p>
          <a:p>
            <a:r>
              <a:rPr lang="it-IT" sz="2000" dirty="0" smtClean="0"/>
              <a:t>1. </a:t>
            </a:r>
            <a:r>
              <a:rPr lang="it-IT" sz="2000" i="1" dirty="0" smtClean="0"/>
              <a:t>Regime shopping</a:t>
            </a:r>
          </a:p>
          <a:p>
            <a:r>
              <a:rPr lang="it-IT" sz="2000" i="1" dirty="0" smtClean="0"/>
              <a:t>2. </a:t>
            </a:r>
            <a:r>
              <a:rPr lang="it-IT" sz="2000" dirty="0" smtClean="0"/>
              <a:t>Maggiore autonomia delle imprese rispetto agli Stati nazionali.</a:t>
            </a:r>
          </a:p>
          <a:p>
            <a:endParaRPr lang="it-IT" sz="2000" dirty="0"/>
          </a:p>
          <a:p>
            <a:r>
              <a:rPr lang="it-IT" sz="2000" dirty="0" smtClean="0"/>
              <a:t>1. Le imprese scelgono i paesi che costi inferiori, condizioni di favore per quanto riguarda tassazione, tutele del lavoro, tutela ambientale, ecc.: quindi maggiori profitti.</a:t>
            </a:r>
          </a:p>
          <a:p>
            <a:r>
              <a:rPr lang="it-IT" sz="2000" dirty="0" smtClean="0"/>
              <a:t>Quindi,</a:t>
            </a:r>
          </a:p>
          <a:p>
            <a:r>
              <a:rPr lang="it-IT" sz="2000" dirty="0" smtClean="0"/>
              <a:t>a) nel breve periodo è prevedibile che gli investimenti si sposteranno dai paesi più costosi a quelli meno costosi;</a:t>
            </a:r>
          </a:p>
          <a:p>
            <a:r>
              <a:rPr lang="it-IT" sz="2000" dirty="0" smtClean="0"/>
              <a:t>b) nel lungo periodo, i paesi con costi più elevati tenderanno ad adeguare i propri standard verso il basso per riacquistare competitività e attrarre nuovi investimenti (v. recente pubblicità sugli ingegneri italiani del MISE).</a:t>
            </a:r>
            <a:endParaRPr lang="it-IT" sz="2000" dirty="0"/>
          </a:p>
        </p:txBody>
      </p:sp>
    </p:spTree>
    <p:extLst>
      <p:ext uri="{BB962C8B-B14F-4D97-AF65-F5344CB8AC3E}">
        <p14:creationId xmlns:p14="http://schemas.microsoft.com/office/powerpoint/2010/main" val="3119168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793215"/>
            <a:ext cx="8596668" cy="5640636"/>
          </a:xfrm>
        </p:spPr>
        <p:txBody>
          <a:bodyPr>
            <a:normAutofit fontScale="92500" lnSpcReduction="10000"/>
          </a:bodyPr>
          <a:lstStyle/>
          <a:p>
            <a:pPr algn="just"/>
            <a:r>
              <a:rPr lang="it-IT" sz="2000" dirty="0" smtClean="0"/>
              <a:t>In realtà le cose sono un po’ più complesse: le imprese </a:t>
            </a:r>
            <a:r>
              <a:rPr lang="it-IT" sz="2000" dirty="0" err="1" smtClean="0"/>
              <a:t>low-tech</a:t>
            </a:r>
            <a:r>
              <a:rPr lang="it-IT" sz="2000" dirty="0" smtClean="0"/>
              <a:t> tenderanno a delocalizzare, mentre le imprese hi-tech saranno più sensibili alla qualità dei beni e dei servizi esistenti in un determinato paese (capitale umano, ricerca, infrastrutture, burocrazia, servizi pubblici, ecc.).</a:t>
            </a:r>
          </a:p>
          <a:p>
            <a:pPr algn="just"/>
            <a:r>
              <a:rPr lang="it-IT" sz="2000" dirty="0" smtClean="0"/>
              <a:t>2. In ogni caso, anche se la globalizzazione non produce necessariamente una corsa al ribasso, è però certo che essa ha comportato un indebolimento degli Stati nazionali e, di conseguenza, un maggiore potere delle TNC di fissare le regole.</a:t>
            </a:r>
          </a:p>
          <a:p>
            <a:pPr algn="just"/>
            <a:r>
              <a:rPr lang="it-IT" sz="2000" dirty="0" smtClean="0"/>
              <a:t>Anche in questo caso la tesi è un tantino esagerata:</a:t>
            </a:r>
          </a:p>
          <a:p>
            <a:pPr algn="just"/>
            <a:r>
              <a:rPr lang="it-IT" sz="2000" dirty="0" smtClean="0"/>
              <a:t>a) proliferazione delle agenzie internazionali create dai governi nazionali (ONU, WB, IMF, OECD, TWO,..), i quali, seppure per delega, sembrerebbero ancora esercitare un’autorità di governo.</a:t>
            </a:r>
          </a:p>
          <a:p>
            <a:pPr algn="just"/>
            <a:r>
              <a:rPr lang="it-IT" sz="2000" dirty="0" smtClean="0"/>
              <a:t>b) numerose organizzazioni intergovernative (UE, ASEAN, NAFTA, MERCOSUR, TTIP (in corso)).</a:t>
            </a:r>
          </a:p>
          <a:p>
            <a:pPr algn="just"/>
            <a:r>
              <a:rPr lang="it-IT" sz="2000" dirty="0" smtClean="0"/>
              <a:t>Tuttavia, sebbene lo spazio economico globale non sia del tutto privo di regolamentazione pubblica, non c’è dubbio che nell’arena globale le TNC abbiano molto più potere che a livello nazionale.</a:t>
            </a:r>
          </a:p>
          <a:p>
            <a:endParaRPr lang="it-IT" dirty="0"/>
          </a:p>
        </p:txBody>
      </p:sp>
    </p:spTree>
    <p:extLst>
      <p:ext uri="{BB962C8B-B14F-4D97-AF65-F5344CB8AC3E}">
        <p14:creationId xmlns:p14="http://schemas.microsoft.com/office/powerpoint/2010/main" val="924631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795868" y="681358"/>
            <a:ext cx="8596668" cy="5558575"/>
          </a:xfrm>
        </p:spPr>
        <p:txBody>
          <a:bodyPr>
            <a:normAutofit fontScale="92500" lnSpcReduction="10000"/>
          </a:bodyPr>
          <a:lstStyle/>
          <a:p>
            <a:r>
              <a:rPr lang="it-IT" sz="2000" dirty="0" smtClean="0"/>
              <a:t>Di fronte all’incapacità della teoria del pluralismo politico di dar conto adeguatamente del ruolo politico delle singole imprese nell’economia statunitense degli anni ‘70, R. </a:t>
            </a:r>
            <a:r>
              <a:rPr lang="it-IT" sz="2000" dirty="0" err="1" smtClean="0"/>
              <a:t>Dahl</a:t>
            </a:r>
            <a:r>
              <a:rPr lang="it-IT" sz="2000" dirty="0" smtClean="0"/>
              <a:t> cercò una soluzione guardando al capitalismo organizzato delle economie dei paesi del Nord Europa: </a:t>
            </a:r>
            <a:r>
              <a:rPr lang="it-IT" sz="2000" b="1" dirty="0" smtClean="0"/>
              <a:t>neo-corporativismo</a:t>
            </a:r>
            <a:r>
              <a:rPr lang="it-IT" sz="2000" dirty="0" smtClean="0"/>
              <a:t>.</a:t>
            </a:r>
          </a:p>
          <a:p>
            <a:endParaRPr lang="it-IT" sz="2000" dirty="0" smtClean="0"/>
          </a:p>
          <a:p>
            <a:endParaRPr lang="it-IT" sz="2000" dirty="0"/>
          </a:p>
          <a:p>
            <a:r>
              <a:rPr lang="it-IT" sz="2000" dirty="0"/>
              <a:t> </a:t>
            </a:r>
            <a:r>
              <a:rPr lang="it-IT" sz="2000" dirty="0" smtClean="0"/>
              <a:t>  Rappresentanza di interessi attraverso organizzazioni (datori di lavoro</a:t>
            </a:r>
            <a:r>
              <a:rPr lang="it-IT" sz="2000" dirty="0"/>
              <a:t> </a:t>
            </a:r>
            <a:r>
              <a:rPr lang="it-IT" sz="2000" dirty="0" smtClean="0"/>
              <a:t>e sindacati attraverso la mediazione del governo) che svolgono attività di lobbying e contemporaneamente impongono ai loro membri dei codici di comportamento. </a:t>
            </a:r>
          </a:p>
          <a:p>
            <a:r>
              <a:rPr lang="it-IT" sz="2000" dirty="0" smtClean="0"/>
              <a:t>Limiti del neo-corporativismo:</a:t>
            </a:r>
          </a:p>
          <a:p>
            <a:r>
              <a:rPr lang="it-IT" sz="2000" dirty="0" smtClean="0"/>
              <a:t>A) se esso riusciva a scongiurare il potere di una singola azienda, non riusciva ad evitare però che interi settori o determinati interessi economici venissero privilegiati rispetto agli altri, ottenendo vantaggi per i propri membri a danno della collettività.</a:t>
            </a:r>
          </a:p>
          <a:p>
            <a:r>
              <a:rPr lang="it-IT" sz="2000" dirty="0" smtClean="0"/>
              <a:t>A meno che – come sostiene M. </a:t>
            </a:r>
            <a:r>
              <a:rPr lang="it-IT" sz="2000" dirty="0" err="1" smtClean="0"/>
              <a:t>Olson</a:t>
            </a:r>
            <a:r>
              <a:rPr lang="it-IT" sz="2000" dirty="0" smtClean="0"/>
              <a:t>- le strutture neo-corporative non abbiano una organizzazione «inclusiva».</a:t>
            </a:r>
          </a:p>
          <a:p>
            <a:pPr marL="0" indent="0">
              <a:buNone/>
            </a:pPr>
            <a:endParaRPr lang="it-IT" dirty="0"/>
          </a:p>
          <a:p>
            <a:pPr marL="0" indent="0">
              <a:buNone/>
            </a:pPr>
            <a:endParaRPr lang="it-IT" dirty="0" smtClean="0"/>
          </a:p>
          <a:p>
            <a:endParaRPr lang="it-IT" dirty="0"/>
          </a:p>
        </p:txBody>
      </p:sp>
      <p:sp>
        <p:nvSpPr>
          <p:cNvPr id="6" name="Freccia in giù 5"/>
          <p:cNvSpPr/>
          <p:nvPr/>
        </p:nvSpPr>
        <p:spPr>
          <a:xfrm>
            <a:off x="1134533" y="2162576"/>
            <a:ext cx="237067"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879966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77334" y="990600"/>
            <a:ext cx="8596668" cy="5494867"/>
          </a:xfrm>
        </p:spPr>
        <p:txBody>
          <a:bodyPr>
            <a:normAutofit lnSpcReduction="10000"/>
          </a:bodyPr>
          <a:lstStyle/>
          <a:p>
            <a:pPr algn="just"/>
            <a:r>
              <a:rPr lang="it-IT" sz="2000" dirty="0" smtClean="0"/>
              <a:t>Per gran parte della storia delle società industriali, l’</a:t>
            </a:r>
            <a:r>
              <a:rPr lang="it-IT" sz="2000" dirty="0" err="1" smtClean="0"/>
              <a:t>inclusività</a:t>
            </a:r>
            <a:r>
              <a:rPr lang="it-IT" sz="2000" dirty="0" smtClean="0"/>
              <a:t> è stata garantita dallo Stato-nazione, ma la globalizzazione economica la mette seriamente in discussione.</a:t>
            </a:r>
          </a:p>
          <a:p>
            <a:pPr algn="just"/>
            <a:r>
              <a:rPr lang="it-IT" sz="2000" dirty="0" smtClean="0"/>
              <a:t>E’ vero che le organizzazioni neo-corporative possono tentare di trasferire la propria attività ad un livello più alto (p.es., dal singolo Stato all’UE), ma resta il fatto che gli incentivi in questa direzione sono assai deboli: i governi, i sindacati e le imprese minori restano organizzati soprattutto a livello nazionale (elettorato e iscritti nazionali), mentre le TNC hanno travalicato ampiamente i confini nazionali.</a:t>
            </a:r>
          </a:p>
          <a:p>
            <a:pPr algn="just"/>
            <a:endParaRPr lang="it-IT" sz="2000" dirty="0" smtClean="0"/>
          </a:p>
          <a:p>
            <a:pPr algn="just"/>
            <a:r>
              <a:rPr lang="it-IT" sz="2000" dirty="0" smtClean="0"/>
              <a:t>B) Un secondo limite del neo-corporativismo è che esso è scarsamente efficace in periodi di rapidi cambiamenti economici e tecnologici. In qualsiasi fase di forte cambiamento e innovazione, le organizzazioni di settore saranno più adatte a rappresentare i vecchi settori in declino che i settori nuovi e più dinamici.</a:t>
            </a:r>
          </a:p>
          <a:p>
            <a:pPr marL="0" indent="0">
              <a:buNone/>
            </a:pPr>
            <a:r>
              <a:rPr lang="it-IT" dirty="0" smtClean="0"/>
              <a:t> </a:t>
            </a:r>
            <a:endParaRPr lang="it-IT" dirty="0"/>
          </a:p>
        </p:txBody>
      </p:sp>
    </p:spTree>
    <p:extLst>
      <p:ext uri="{BB962C8B-B14F-4D97-AF65-F5344CB8AC3E}">
        <p14:creationId xmlns:p14="http://schemas.microsoft.com/office/powerpoint/2010/main" val="602530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r>
            <a:br>
              <a:rPr lang="it-IT" dirty="0" smtClean="0"/>
            </a:br>
            <a:endParaRPr lang="it-IT" dirty="0"/>
          </a:p>
        </p:txBody>
      </p:sp>
      <p:sp>
        <p:nvSpPr>
          <p:cNvPr id="3" name="Segnaposto contenuto 2"/>
          <p:cNvSpPr>
            <a:spLocks noGrp="1"/>
          </p:cNvSpPr>
          <p:nvPr>
            <p:ph idx="1"/>
          </p:nvPr>
        </p:nvSpPr>
        <p:spPr>
          <a:xfrm>
            <a:off x="482601" y="237067"/>
            <a:ext cx="8596668" cy="6341533"/>
          </a:xfrm>
        </p:spPr>
        <p:txBody>
          <a:bodyPr>
            <a:noAutofit/>
          </a:bodyPr>
          <a:lstStyle/>
          <a:p>
            <a:pPr marL="0" indent="0" algn="just">
              <a:buNone/>
            </a:pPr>
            <a:r>
              <a:rPr lang="it-IT" sz="2000" dirty="0" smtClean="0"/>
              <a:t>I principali vettori degli interessi delle imprese sono ormai le singole TNC più che le associazioni imprenditoriali. </a:t>
            </a:r>
          </a:p>
          <a:p>
            <a:pPr marL="0" indent="0" algn="just">
              <a:buNone/>
            </a:pPr>
            <a:r>
              <a:rPr lang="it-IT" sz="2000" dirty="0" smtClean="0"/>
              <a:t>Si potrebbe pensare che questo rappresenti il trionfo del mercato a scapito del corporativismo e dello Stato, ma in realtà è la singola impresa gigante ad emergere come soggetto dominante sia a livello economico che a livello politico. </a:t>
            </a:r>
          </a:p>
          <a:p>
            <a:pPr marL="0" indent="0" algn="just">
              <a:buNone/>
            </a:pPr>
            <a:r>
              <a:rPr lang="it-IT" sz="2000" dirty="0" smtClean="0"/>
              <a:t>Il ruolo oggi svolto dalle imprese globali non è adeguatamente sintetizzato nel concetto di lobbying.</a:t>
            </a:r>
          </a:p>
          <a:p>
            <a:pPr marL="0" indent="0" algn="just">
              <a:buNone/>
            </a:pPr>
            <a:r>
              <a:rPr lang="it-IT" sz="2000" dirty="0" smtClean="0"/>
              <a:t>a) I rappresentanti delle </a:t>
            </a:r>
            <a:r>
              <a:rPr lang="it-IT" sz="2000" dirty="0" err="1" smtClean="0"/>
              <a:t>Tnc</a:t>
            </a:r>
            <a:r>
              <a:rPr lang="it-IT" sz="2000" dirty="0" smtClean="0"/>
              <a:t> non sono confinati nelle anticamere e nei corridoi del potere politico, ma sono entrati nei luoghi in cui si prendono le decisioni di governo: </a:t>
            </a:r>
          </a:p>
          <a:p>
            <a:pPr algn="just">
              <a:buFontTx/>
              <a:buChar char="-"/>
            </a:pPr>
            <a:r>
              <a:rPr lang="it-IT" sz="2000" dirty="0" smtClean="0"/>
              <a:t>finanziamenti elettorali dei privati</a:t>
            </a:r>
          </a:p>
          <a:p>
            <a:pPr algn="just">
              <a:buFontTx/>
              <a:buChar char="-"/>
            </a:pPr>
            <a:r>
              <a:rPr lang="it-IT" sz="2000" dirty="0"/>
              <a:t>p</a:t>
            </a:r>
            <a:r>
              <a:rPr lang="it-IT" sz="2000" dirty="0" smtClean="0"/>
              <a:t>artiti deboli</a:t>
            </a:r>
          </a:p>
          <a:p>
            <a:pPr algn="just">
              <a:buFontTx/>
              <a:buChar char="-"/>
            </a:pPr>
            <a:r>
              <a:rPr lang="it-IT" sz="2000" dirty="0"/>
              <a:t>c</a:t>
            </a:r>
            <a:r>
              <a:rPr lang="it-IT" sz="2000" dirty="0" smtClean="0"/>
              <a:t>ampagne elettorali costose.</a:t>
            </a:r>
          </a:p>
          <a:p>
            <a:pPr marL="0" indent="0" algn="just">
              <a:buNone/>
            </a:pPr>
            <a:r>
              <a:rPr lang="it-IT" sz="2000" dirty="0" smtClean="0"/>
              <a:t>b) le </a:t>
            </a:r>
            <a:r>
              <a:rPr lang="it-IT" sz="2000" dirty="0" err="1" smtClean="0"/>
              <a:t>Tnc</a:t>
            </a:r>
            <a:r>
              <a:rPr lang="it-IT" sz="2000" dirty="0" smtClean="0"/>
              <a:t> spesso si rapportano direttamente con i governi di tutto il mondo, accanto alle organizzazioni internazionali, e con entrambi questi attori si rapportano in modo assolutamente paritario se non di più. </a:t>
            </a:r>
          </a:p>
          <a:p>
            <a:pPr marL="0" indent="0">
              <a:buNone/>
            </a:pPr>
            <a:endParaRPr lang="it-IT" sz="2000" dirty="0" smtClean="0"/>
          </a:p>
          <a:p>
            <a:pPr marL="0" indent="0">
              <a:buNone/>
            </a:pPr>
            <a:r>
              <a:rPr lang="it-IT" sz="2000" dirty="0" smtClean="0"/>
              <a:t> </a:t>
            </a:r>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p:txBody>
      </p:sp>
    </p:spTree>
    <p:extLst>
      <p:ext uri="{BB962C8B-B14F-4D97-AF65-F5344CB8AC3E}">
        <p14:creationId xmlns:p14="http://schemas.microsoft.com/office/powerpoint/2010/main" val="254712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a:p>
        </p:txBody>
      </p:sp>
      <p:sp>
        <p:nvSpPr>
          <p:cNvPr id="4" name="Rettangolo 3"/>
          <p:cNvSpPr/>
          <p:nvPr/>
        </p:nvSpPr>
        <p:spPr>
          <a:xfrm>
            <a:off x="990600" y="2274838"/>
            <a:ext cx="8153400" cy="1938992"/>
          </a:xfrm>
          <a:prstGeom prst="rect">
            <a:avLst/>
          </a:prstGeom>
        </p:spPr>
        <p:txBody>
          <a:bodyPr wrap="square">
            <a:spAutoFit/>
          </a:bodyPr>
          <a:lstStyle/>
          <a:p>
            <a:pPr algn="just"/>
            <a:r>
              <a:rPr lang="it-IT" sz="2000" dirty="0"/>
              <a:t>c) spesso tra le </a:t>
            </a:r>
            <a:r>
              <a:rPr lang="it-IT" sz="2000" dirty="0" err="1"/>
              <a:t>Tnc</a:t>
            </a:r>
            <a:r>
              <a:rPr lang="it-IT" sz="2000" dirty="0"/>
              <a:t> e i governi dei paesi poveri c’è un forte squilibrio in termini di risorse finanziarie, organizzative e di personale, </a:t>
            </a:r>
            <a:r>
              <a:rPr lang="it-IT" sz="2000" dirty="0" err="1"/>
              <a:t>talchè</a:t>
            </a:r>
            <a:r>
              <a:rPr lang="it-IT" sz="2000" dirty="0"/>
              <a:t> le </a:t>
            </a:r>
            <a:r>
              <a:rPr lang="it-IT" sz="2000" dirty="0" err="1"/>
              <a:t>Tnc</a:t>
            </a:r>
            <a:r>
              <a:rPr lang="it-IT" sz="2000" dirty="0"/>
              <a:t> operano come agenzie sanzionatorie di se stesse, scegliendo quali leggi rispettare e quali ignorare.</a:t>
            </a:r>
          </a:p>
          <a:p>
            <a:pPr algn="just"/>
            <a:r>
              <a:rPr lang="it-IT" sz="2000" dirty="0"/>
              <a:t>Ne deriva che spesso una </a:t>
            </a:r>
            <a:r>
              <a:rPr lang="it-IT" sz="2000" dirty="0" err="1"/>
              <a:t>Tnc</a:t>
            </a:r>
            <a:r>
              <a:rPr lang="it-IT" sz="2000" dirty="0"/>
              <a:t> è più criticata in patria che nel paese in cui ha effettuato investimenti (v. uso del lavoro minorile</a:t>
            </a:r>
            <a:r>
              <a:rPr lang="it-IT" sz="2000" dirty="0" smtClean="0"/>
              <a:t>).     </a:t>
            </a:r>
            <a:endParaRPr lang="it-IT" sz="2000" dirty="0"/>
          </a:p>
        </p:txBody>
      </p:sp>
    </p:spTree>
    <p:extLst>
      <p:ext uri="{BB962C8B-B14F-4D97-AF65-F5344CB8AC3E}">
        <p14:creationId xmlns:p14="http://schemas.microsoft.com/office/powerpoint/2010/main" val="3118990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1016</TotalTime>
  <Words>2081</Words>
  <Application>Microsoft Office PowerPoint</Application>
  <PresentationFormat>Personalizzato</PresentationFormat>
  <Paragraphs>90</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Sfaccettatura</vt:lpstr>
      <vt:lpstr>Crouch- cap. 6 Dall’intreccio politica-imprese alla «corporate social responsability»</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Presentazione standard di PowerPoint</vt:lpstr>
      <vt:lpstr>La «corporate social responsability» come  teoria politica dell’impresa?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Crouch- cap. 6 Dall’intreccio politica-imprese alla «corporate social responsability»</dc:title>
  <dc:creator>Francesco Chiarello</dc:creator>
  <cp:lastModifiedBy>CHIARELLO</cp:lastModifiedBy>
  <cp:revision>27</cp:revision>
  <dcterms:created xsi:type="dcterms:W3CDTF">2016-10-16T16:23:16Z</dcterms:created>
  <dcterms:modified xsi:type="dcterms:W3CDTF">2017-10-17T09:24:00Z</dcterms:modified>
</cp:coreProperties>
</file>