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56" r:id="rId2"/>
    <p:sldId id="257" r:id="rId3"/>
    <p:sldId id="258" r:id="rId4"/>
    <p:sldId id="259" r:id="rId5"/>
    <p:sldId id="268" r:id="rId6"/>
    <p:sldId id="260" r:id="rId7"/>
    <p:sldId id="261" r:id="rId8"/>
    <p:sldId id="262" r:id="rId9"/>
    <p:sldId id="263" r:id="rId10"/>
    <p:sldId id="264" r:id="rId11"/>
    <p:sldId id="267" r:id="rId12"/>
    <p:sldId id="265" r:id="rId13"/>
    <p:sldId id="266" r:id="rId1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3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6E4592-BE5A-4B0F-85F8-D254A7AE099B}" type="datetimeFigureOut">
              <a:rPr lang="it-IT" smtClean="0"/>
              <a:t>04/10/2017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68EBD0-8197-4419-ADF4-83AE2F50F810}" type="slidenum">
              <a:rPr lang="it-IT" smtClean="0"/>
              <a:t>‹N›</a:t>
            </a:fld>
            <a:endParaRPr lang="it-IT"/>
          </a:p>
        </p:txBody>
      </p:sp>
    </p:spTree>
    <p:extLst>
      <p:ext uri="{BB962C8B-B14F-4D97-AF65-F5344CB8AC3E}">
        <p14:creationId xmlns:p14="http://schemas.microsoft.com/office/powerpoint/2010/main" val="2561480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268EBD0-8197-4419-ADF4-83AE2F50F810}" type="slidenum">
              <a:rPr lang="it-IT" smtClean="0"/>
              <a:t>4</a:t>
            </a:fld>
            <a:endParaRPr lang="it-IT"/>
          </a:p>
        </p:txBody>
      </p:sp>
    </p:spTree>
    <p:extLst>
      <p:ext uri="{BB962C8B-B14F-4D97-AF65-F5344CB8AC3E}">
        <p14:creationId xmlns:p14="http://schemas.microsoft.com/office/powerpoint/2010/main" val="416064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1"/>
      </p:bgRef>
    </p:bg>
    <p:spTree>
      <p:nvGrpSpPr>
        <p:cNvPr id="1" name=""/>
        <p:cNvGrpSpPr/>
        <p:nvPr/>
      </p:nvGrpSpPr>
      <p:grpSpPr>
        <a:xfrm>
          <a:off x="0" y="0"/>
          <a:ext cx="0" cy="0"/>
          <a:chOff x="0" y="0"/>
          <a:chExt cx="0" cy="0"/>
        </a:xfrm>
      </p:grpSpPr>
      <p:sp>
        <p:nvSpPr>
          <p:cNvPr id="8" name="Titolo 7"/>
          <p:cNvSpPr>
            <a:spLocks noGrp="1"/>
          </p:cNvSpPr>
          <p:nvPr>
            <p:ph type="ctrTitle"/>
          </p:nvPr>
        </p:nvSpPr>
        <p:spPr>
          <a:xfrm>
            <a:off x="2286000" y="3124200"/>
            <a:ext cx="6172200" cy="1894362"/>
          </a:xfrm>
        </p:spPr>
        <p:txBody>
          <a:bodyPr/>
          <a:lstStyle>
            <a:lvl1pPr>
              <a:defRPr b="1"/>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7764621" y="1174097"/>
            <a:ext cx="2286000" cy="381000"/>
          </a:xfrm>
        </p:spPr>
        <p:txBody>
          <a:bodyPr/>
          <a:lstStyle/>
          <a:p>
            <a:fld id="{8332150C-4A48-4843-8E28-71BBACC547DB}" type="datetimeFigureOut">
              <a:rPr lang="it-IT" smtClean="0"/>
              <a:t>04/10/2017</a:t>
            </a:fld>
            <a:endParaRPr lang="it-IT"/>
          </a:p>
        </p:txBody>
      </p:sp>
      <p:sp>
        <p:nvSpPr>
          <p:cNvPr id="17" name="Segnaposto piè di pagina 16"/>
          <p:cNvSpPr>
            <a:spLocks noGrp="1"/>
          </p:cNvSpPr>
          <p:nvPr>
            <p:ph type="ftr" sz="quarter" idx="11"/>
          </p:nvPr>
        </p:nvSpPr>
        <p:spPr bwMode="auto">
          <a:xfrm rot="5400000">
            <a:off x="7077269" y="4181669"/>
            <a:ext cx="3657600" cy="384048"/>
          </a:xfrm>
        </p:spPr>
        <p:txBody>
          <a:bodyPr/>
          <a:lstStyle/>
          <a:p>
            <a:endParaRPr lang="it-IT"/>
          </a:p>
        </p:txBody>
      </p:sp>
      <p:sp>
        <p:nvSpPr>
          <p:cNvPr id="10" name="Rettango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tango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tango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ttore 1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ttore 1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ttore 1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tango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egnaposto numero diapositiva 28"/>
          <p:cNvSpPr>
            <a:spLocks noGrp="1"/>
          </p:cNvSpPr>
          <p:nvPr>
            <p:ph type="sldNum" sz="quarter" idx="12"/>
          </p:nvPr>
        </p:nvSpPr>
        <p:spPr bwMode="auto">
          <a:xfrm>
            <a:off x="1325544" y="4928702"/>
            <a:ext cx="609600" cy="517524"/>
          </a:xfrm>
        </p:spPr>
        <p:txBody>
          <a:bodyPr/>
          <a:lstStyle/>
          <a:p>
            <a:fld id="{892BE22F-F3B9-42EB-B7CB-B28D66BFC87C}" type="slidenum">
              <a:rPr lang="it-IT" smtClean="0"/>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8332150C-4A48-4843-8E28-71BBACC547DB}" type="datetimeFigureOut">
              <a:rPr lang="it-IT" smtClean="0"/>
              <a:t>04/10/2017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92BE22F-F3B9-42EB-B7CB-B28D66BFC87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8332150C-4A48-4843-8E28-71BBACC547DB}" type="datetimeFigureOut">
              <a:rPr lang="it-IT" smtClean="0"/>
              <a:t>04/10/2017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92BE22F-F3B9-42EB-B7CB-B28D66BFC87C}"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8" name="Segnaposto contenuto 7"/>
          <p:cNvSpPr>
            <a:spLocks noGrp="1"/>
          </p:cNvSpPr>
          <p:nvPr>
            <p:ph sz="quarter" idx="1"/>
          </p:nvPr>
        </p:nvSpPr>
        <p:spPr>
          <a:xfrm>
            <a:off x="457200" y="1600200"/>
            <a:ext cx="7467600" cy="487375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4"/>
          </p:nvPr>
        </p:nvSpPr>
        <p:spPr/>
        <p:txBody>
          <a:bodyPr rtlCol="0"/>
          <a:lstStyle/>
          <a:p>
            <a:fld id="{8332150C-4A48-4843-8E28-71BBACC547DB}" type="datetimeFigureOut">
              <a:rPr lang="it-IT" smtClean="0"/>
              <a:t>04/10/2017</a:t>
            </a:fld>
            <a:endParaRPr lang="it-IT"/>
          </a:p>
        </p:txBody>
      </p:sp>
      <p:sp>
        <p:nvSpPr>
          <p:cNvPr id="9" name="Segnaposto numero diapositiva 8"/>
          <p:cNvSpPr>
            <a:spLocks noGrp="1"/>
          </p:cNvSpPr>
          <p:nvPr>
            <p:ph type="sldNum" sz="quarter" idx="15"/>
          </p:nvPr>
        </p:nvSpPr>
        <p:spPr/>
        <p:txBody>
          <a:bodyPr rtlCol="0"/>
          <a:lstStyle/>
          <a:p>
            <a:fld id="{892BE22F-F3B9-42EB-B7CB-B28D66BFC87C}" type="slidenum">
              <a:rPr lang="it-IT" smtClean="0"/>
              <a:t>‹N›</a:t>
            </a:fld>
            <a:endParaRPr lang="it-IT"/>
          </a:p>
        </p:txBody>
      </p:sp>
      <p:sp>
        <p:nvSpPr>
          <p:cNvPr id="10" name="Segnaposto piè di pagina 9"/>
          <p:cNvSpPr>
            <a:spLocks noGrp="1"/>
          </p:cNvSpPr>
          <p:nvPr>
            <p:ph type="ftr" sz="quarter" idx="16"/>
          </p:nvPr>
        </p:nvSpPr>
        <p:spPr/>
        <p:txBody>
          <a:bodyPr rtlCol="0"/>
          <a:lstStyle/>
          <a:p>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bwMode="auto">
          <a:xfrm rot="5400000">
            <a:off x="7763256" y="1170432"/>
            <a:ext cx="2286000" cy="381000"/>
          </a:xfrm>
        </p:spPr>
        <p:txBody>
          <a:bodyPr/>
          <a:lstStyle/>
          <a:p>
            <a:fld id="{8332150C-4A48-4843-8E28-71BBACC547DB}" type="datetimeFigureOut">
              <a:rPr lang="it-IT" smtClean="0"/>
              <a:t>04/10/2017</a:t>
            </a:fld>
            <a:endParaRPr lang="it-IT"/>
          </a:p>
        </p:txBody>
      </p:sp>
      <p:sp>
        <p:nvSpPr>
          <p:cNvPr id="5" name="Segnaposto piè di pagina 4"/>
          <p:cNvSpPr>
            <a:spLocks noGrp="1"/>
          </p:cNvSpPr>
          <p:nvPr>
            <p:ph type="ftr" sz="quarter" idx="11"/>
          </p:nvPr>
        </p:nvSpPr>
        <p:spPr bwMode="auto">
          <a:xfrm rot="5400000">
            <a:off x="7077456" y="4178808"/>
            <a:ext cx="3657600" cy="384048"/>
          </a:xfrm>
        </p:spPr>
        <p:txBody>
          <a:bodyPr/>
          <a:lstStyle/>
          <a:p>
            <a:endParaRPr lang="it-IT"/>
          </a:p>
        </p:txBody>
      </p:sp>
      <p:sp>
        <p:nvSpPr>
          <p:cNvPr id="9" name="Rettango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ttore 1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ttore 1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tango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ttore 1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numero diapositiva 5"/>
          <p:cNvSpPr>
            <a:spLocks noGrp="1"/>
          </p:cNvSpPr>
          <p:nvPr>
            <p:ph type="sldNum" sz="quarter" idx="12"/>
          </p:nvPr>
        </p:nvSpPr>
        <p:spPr bwMode="auto">
          <a:xfrm>
            <a:off x="1340616" y="4928702"/>
            <a:ext cx="609600" cy="517524"/>
          </a:xfrm>
        </p:spPr>
        <p:txBody>
          <a:bodyPr/>
          <a:lstStyle/>
          <a:p>
            <a:fld id="{892BE22F-F3B9-42EB-B7CB-B28D66BFC87C}" type="slidenum">
              <a:rPr lang="it-IT" smtClean="0"/>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8332150C-4A48-4843-8E28-71BBACC547DB}" type="datetimeFigureOut">
              <a:rPr lang="it-IT" smtClean="0"/>
              <a:t>04/10/2017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92BE22F-F3B9-42EB-B7CB-B28D66BFC87C}" type="slidenum">
              <a:rPr lang="it-IT" smtClean="0"/>
              <a:t>‹N›</a:t>
            </a:fld>
            <a:endParaRPr lang="it-IT"/>
          </a:p>
        </p:txBody>
      </p:sp>
      <p:sp>
        <p:nvSpPr>
          <p:cNvPr id="9" name="Segnaposto contenuto 8"/>
          <p:cNvSpPr>
            <a:spLocks noGrp="1"/>
          </p:cNvSpPr>
          <p:nvPr>
            <p:ph sz="quarter" idx="1"/>
          </p:nvPr>
        </p:nvSpPr>
        <p:spPr>
          <a:xfrm>
            <a:off x="457200"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270248"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nchor="b"/>
          <a:lstStyle>
            <a:lvl1pPr>
              <a:defRPr/>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fld id="{8332150C-4A48-4843-8E28-71BBACC547DB}" type="datetimeFigureOut">
              <a:rPr lang="it-IT" smtClean="0"/>
              <a:t>04/10/2017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92BE22F-F3B9-42EB-B7CB-B28D66BFC87C}" type="slidenum">
              <a:rPr lang="it-IT" smtClean="0"/>
              <a:t>‹N›</a:t>
            </a:fld>
            <a:endParaRPr lang="it-IT"/>
          </a:p>
        </p:txBody>
      </p:sp>
      <p:sp>
        <p:nvSpPr>
          <p:cNvPr id="11" name="Segnaposto contenuto 10"/>
          <p:cNvSpPr>
            <a:spLocks noGrp="1"/>
          </p:cNvSpPr>
          <p:nvPr>
            <p:ph sz="quarter" idx="2"/>
          </p:nvPr>
        </p:nvSpPr>
        <p:spPr>
          <a:xfrm>
            <a:off x="457200"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371975"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6" name="Segnaposto data 5"/>
          <p:cNvSpPr>
            <a:spLocks noGrp="1"/>
          </p:cNvSpPr>
          <p:nvPr>
            <p:ph type="dt" sz="half" idx="10"/>
          </p:nvPr>
        </p:nvSpPr>
        <p:spPr/>
        <p:txBody>
          <a:bodyPr rtlCol="0"/>
          <a:lstStyle/>
          <a:p>
            <a:fld id="{8332150C-4A48-4843-8E28-71BBACC547DB}" type="datetimeFigureOut">
              <a:rPr lang="it-IT" smtClean="0"/>
              <a:t>04/10/2017</a:t>
            </a:fld>
            <a:endParaRPr lang="it-IT"/>
          </a:p>
        </p:txBody>
      </p:sp>
      <p:sp>
        <p:nvSpPr>
          <p:cNvPr id="7" name="Segnaposto numero diapositiva 6"/>
          <p:cNvSpPr>
            <a:spLocks noGrp="1"/>
          </p:cNvSpPr>
          <p:nvPr>
            <p:ph type="sldNum" sz="quarter" idx="11"/>
          </p:nvPr>
        </p:nvSpPr>
        <p:spPr/>
        <p:txBody>
          <a:bodyPr rtlCol="0"/>
          <a:lstStyle/>
          <a:p>
            <a:fld id="{892BE22F-F3B9-42EB-B7CB-B28D66BFC87C}" type="slidenum">
              <a:rPr lang="it-IT" smtClean="0"/>
              <a:t>‹N›</a:t>
            </a:fld>
            <a:endParaRPr lang="it-IT"/>
          </a:p>
        </p:txBody>
      </p:sp>
      <p:sp>
        <p:nvSpPr>
          <p:cNvPr id="8" name="Segnaposto piè di pagina 7"/>
          <p:cNvSpPr>
            <a:spLocks noGrp="1"/>
          </p:cNvSpPr>
          <p:nvPr>
            <p:ph type="ftr" sz="quarter" idx="12"/>
          </p:nvPr>
        </p:nvSpPr>
        <p:spPr/>
        <p:txBody>
          <a:bodyPr rtlCol="0"/>
          <a:lstStyle/>
          <a:p>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332150C-4A48-4843-8E28-71BBACC547DB}" type="datetimeFigureOut">
              <a:rPr lang="it-IT" smtClean="0"/>
              <a:t>04/10/2017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92BE22F-F3B9-42EB-B7CB-B28D66BFC87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o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Connettore 1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ttore 1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ttore 1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tango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egnaposto contenuto 17"/>
          <p:cNvSpPr>
            <a:spLocks noGrp="1"/>
          </p:cNvSpPr>
          <p:nvPr>
            <p:ph sz="quarter" idx="1"/>
          </p:nvPr>
        </p:nvSpPr>
        <p:spPr>
          <a:xfrm>
            <a:off x="304800" y="274320"/>
            <a:ext cx="5638800" cy="6327648"/>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4"/>
          </p:nvPr>
        </p:nvSpPr>
        <p:spPr/>
        <p:txBody>
          <a:bodyPr rtlCol="0"/>
          <a:lstStyle/>
          <a:p>
            <a:fld id="{8332150C-4A48-4843-8E28-71BBACC547DB}" type="datetimeFigureOut">
              <a:rPr lang="it-IT" smtClean="0"/>
              <a:t>04/10/2017</a:t>
            </a:fld>
            <a:endParaRPr lang="it-IT"/>
          </a:p>
        </p:txBody>
      </p:sp>
      <p:sp>
        <p:nvSpPr>
          <p:cNvPr id="22" name="Segnaposto numero diapositiva 21"/>
          <p:cNvSpPr>
            <a:spLocks noGrp="1"/>
          </p:cNvSpPr>
          <p:nvPr>
            <p:ph type="sldNum" sz="quarter" idx="15"/>
          </p:nvPr>
        </p:nvSpPr>
        <p:spPr/>
        <p:txBody>
          <a:bodyPr rtlCol="0"/>
          <a:lstStyle/>
          <a:p>
            <a:fld id="{892BE22F-F3B9-42EB-B7CB-B28D66BFC87C}" type="slidenum">
              <a:rPr lang="it-IT" smtClean="0"/>
              <a:t>‹N›</a:t>
            </a:fld>
            <a:endParaRPr lang="it-IT"/>
          </a:p>
        </p:txBody>
      </p:sp>
      <p:sp>
        <p:nvSpPr>
          <p:cNvPr id="23" name="Segnaposto piè di pagina 22"/>
          <p:cNvSpPr>
            <a:spLocks noGrp="1"/>
          </p:cNvSpPr>
          <p:nvPr>
            <p:ph type="ftr" sz="quarter" idx="16"/>
          </p:nvPr>
        </p:nvSpPr>
        <p:spPr/>
        <p:txBody>
          <a:bodyPr rtlCol="0"/>
          <a:lstStyle/>
          <a:p>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olo 1"/>
          <p:cNvSpPr>
            <a:spLocks noGrp="1"/>
          </p:cNvSpPr>
          <p:nvPr>
            <p:ph type="title"/>
          </p:nvPr>
        </p:nvSpPr>
        <p:spPr>
          <a:xfrm rot="5400000">
            <a:off x="3350133" y="3200400"/>
            <a:ext cx="6309360" cy="457200"/>
          </a:xfrm>
        </p:spPr>
        <p:txBody>
          <a:bodyPr anchor="b"/>
          <a:lstStyle>
            <a:lvl1pPr algn="l">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10" name="Connettore 1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tango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ttore 1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ttore 1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ttore 1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egnaposto data 16"/>
          <p:cNvSpPr>
            <a:spLocks noGrp="1"/>
          </p:cNvSpPr>
          <p:nvPr>
            <p:ph type="dt" sz="half" idx="10"/>
          </p:nvPr>
        </p:nvSpPr>
        <p:spPr/>
        <p:txBody>
          <a:bodyPr rtlCol="0"/>
          <a:lstStyle/>
          <a:p>
            <a:fld id="{8332150C-4A48-4843-8E28-71BBACC547DB}" type="datetimeFigureOut">
              <a:rPr lang="it-IT" smtClean="0"/>
              <a:t>04/10/2017</a:t>
            </a:fld>
            <a:endParaRPr lang="it-IT"/>
          </a:p>
        </p:txBody>
      </p:sp>
      <p:sp>
        <p:nvSpPr>
          <p:cNvPr id="18" name="Segnaposto numero diapositiva 17"/>
          <p:cNvSpPr>
            <a:spLocks noGrp="1"/>
          </p:cNvSpPr>
          <p:nvPr>
            <p:ph type="sldNum" sz="quarter" idx="11"/>
          </p:nvPr>
        </p:nvSpPr>
        <p:spPr/>
        <p:txBody>
          <a:bodyPr rtlCol="0"/>
          <a:lstStyle/>
          <a:p>
            <a:fld id="{892BE22F-F3B9-42EB-B7CB-B28D66BFC87C}" type="slidenum">
              <a:rPr lang="it-IT" smtClean="0"/>
              <a:t>‹N›</a:t>
            </a:fld>
            <a:endParaRPr lang="it-IT"/>
          </a:p>
        </p:txBody>
      </p:sp>
      <p:sp>
        <p:nvSpPr>
          <p:cNvPr id="21" name="Segnaposto piè di pagina 20"/>
          <p:cNvSpPr>
            <a:spLocks noGrp="1"/>
          </p:cNvSpPr>
          <p:nvPr>
            <p:ph type="ftr" sz="quarter" idx="12"/>
          </p:nvPr>
        </p:nvSpPr>
        <p:spPr/>
        <p:txBody>
          <a:bodyPr rtlCol="0"/>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332150C-4A48-4843-8E28-71BBACC547DB}" type="datetimeFigureOut">
              <a:rPr lang="it-IT" smtClean="0"/>
              <a:t>04/10/2017</a:t>
            </a:fld>
            <a:endParaRPr lang="it-IT"/>
          </a:p>
        </p:txBody>
      </p:sp>
      <p:sp>
        <p:nvSpPr>
          <p:cNvPr id="3" name="Segnaposto piè di pagin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t-IT"/>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egnaposto numero diapos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92BE22F-F3B9-42EB-B7CB-B28D66BFC87C}"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60649"/>
            <a:ext cx="7772400" cy="1584175"/>
          </a:xfrm>
        </p:spPr>
        <p:txBody>
          <a:bodyPr>
            <a:normAutofit/>
          </a:bodyPr>
          <a:lstStyle/>
          <a:p>
            <a:r>
              <a:rPr lang="it-IT" sz="2800" b="1" dirty="0" smtClean="0">
                <a:latin typeface="Calibri" panose="020F0502020204030204" pitchFamily="34" charset="0"/>
                <a:cs typeface="Calibri" panose="020F0502020204030204" pitchFamily="34" charset="0"/>
              </a:rPr>
              <a:t>Le imprese e la scalata al mercato</a:t>
            </a:r>
            <a:endParaRPr lang="it-IT" sz="2800" b="1" dirty="0">
              <a:latin typeface="Calibri" panose="020F0502020204030204" pitchFamily="34" charset="0"/>
              <a:cs typeface="Calibri" panose="020F0502020204030204" pitchFamily="34" charset="0"/>
            </a:endParaRPr>
          </a:p>
        </p:txBody>
      </p:sp>
      <p:sp>
        <p:nvSpPr>
          <p:cNvPr id="3" name="Sottotitolo 2"/>
          <p:cNvSpPr>
            <a:spLocks noGrp="1"/>
          </p:cNvSpPr>
          <p:nvPr>
            <p:ph type="subTitle" idx="1"/>
          </p:nvPr>
        </p:nvSpPr>
        <p:spPr>
          <a:xfrm>
            <a:off x="1115616" y="2348880"/>
            <a:ext cx="6400800" cy="3960440"/>
          </a:xfrm>
        </p:spPr>
        <p:txBody>
          <a:bodyPr>
            <a:normAutofit/>
          </a:bodyPr>
          <a:lstStyle/>
          <a:p>
            <a:pPr algn="l"/>
            <a:r>
              <a:rPr lang="it-IT" sz="2400" dirty="0" smtClean="0">
                <a:latin typeface="Calibri" panose="020F0502020204030204" pitchFamily="34" charset="0"/>
                <a:cs typeface="Calibri" panose="020F0502020204030204" pitchFamily="34" charset="0"/>
              </a:rPr>
              <a:t>Le imprese giganti:</a:t>
            </a:r>
          </a:p>
          <a:p>
            <a:pPr algn="l"/>
            <a:r>
              <a:rPr lang="it-IT" sz="2400" dirty="0" smtClean="0">
                <a:latin typeface="Calibri" panose="020F0502020204030204" pitchFamily="34" charset="0"/>
                <a:cs typeface="Calibri" panose="020F0502020204030204" pitchFamily="34" charset="0"/>
              </a:rPr>
              <a:t>1. dominano </a:t>
            </a:r>
            <a:r>
              <a:rPr lang="it-IT" sz="2400" dirty="0" smtClean="0">
                <a:latin typeface="Calibri" panose="020F0502020204030204" pitchFamily="34" charset="0"/>
                <a:cs typeface="Calibri" panose="020F0502020204030204" pitchFamily="34" charset="0"/>
              </a:rPr>
              <a:t>i mercati avvalendosi della propria capacità </a:t>
            </a:r>
            <a:r>
              <a:rPr lang="it-IT" sz="2400" dirty="0" smtClean="0">
                <a:latin typeface="Calibri" panose="020F0502020204030204" pitchFamily="34" charset="0"/>
                <a:cs typeface="Calibri" panose="020F0502020204030204" pitchFamily="34" charset="0"/>
              </a:rPr>
              <a:t>organizzativa</a:t>
            </a:r>
          </a:p>
          <a:p>
            <a:pPr marL="514350" indent="-514350" algn="l">
              <a:buAutoNum type="arabicPeriod"/>
            </a:pPr>
            <a:endParaRPr lang="it-IT" sz="2400" dirty="0" smtClean="0">
              <a:latin typeface="Calibri" panose="020F0502020204030204" pitchFamily="34" charset="0"/>
              <a:cs typeface="Calibri" panose="020F0502020204030204" pitchFamily="34" charset="0"/>
            </a:endParaRPr>
          </a:p>
          <a:p>
            <a:pPr algn="l"/>
            <a:r>
              <a:rPr lang="it-IT" sz="2400" dirty="0" smtClean="0">
                <a:latin typeface="Calibri" panose="020F0502020204030204" pitchFamily="34" charset="0"/>
                <a:cs typeface="Calibri" panose="020F0502020204030204" pitchFamily="34" charset="0"/>
              </a:rPr>
              <a:t>2. p</a:t>
            </a:r>
            <a:r>
              <a:rPr lang="it-IT" sz="2400" dirty="0" smtClean="0">
                <a:latin typeface="Calibri" panose="020F0502020204030204" pitchFamily="34" charset="0"/>
                <a:cs typeface="Calibri" panose="020F0502020204030204" pitchFamily="34" charset="0"/>
              </a:rPr>
              <a:t>ossono </a:t>
            </a:r>
            <a:r>
              <a:rPr lang="it-IT" sz="2400" dirty="0" smtClean="0">
                <a:latin typeface="Calibri" panose="020F0502020204030204" pitchFamily="34" charset="0"/>
                <a:cs typeface="Calibri" panose="020F0502020204030204" pitchFamily="34" charset="0"/>
              </a:rPr>
              <a:t>farlo in varie giurisdizioni nazionali</a:t>
            </a:r>
          </a:p>
          <a:p>
            <a:pPr algn="l"/>
            <a:endParaRPr lang="it-IT" sz="2400" dirty="0">
              <a:latin typeface="+mj-lt"/>
            </a:endParaRPr>
          </a:p>
          <a:p>
            <a:pPr algn="l"/>
            <a:endParaRPr lang="it-IT" sz="2400" dirty="0" smtClean="0">
              <a:latin typeface="+mj-lt"/>
            </a:endParaRPr>
          </a:p>
          <a:p>
            <a:endParaRPr lang="it-IT" dirty="0"/>
          </a:p>
        </p:txBody>
      </p:sp>
    </p:spTree>
    <p:extLst>
      <p:ext uri="{BB962C8B-B14F-4D97-AF65-F5344CB8AC3E}">
        <p14:creationId xmlns:p14="http://schemas.microsoft.com/office/powerpoint/2010/main" val="40823025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1611560"/>
            <a:ext cx="8229600" cy="7474842"/>
          </a:xfrm>
        </p:spPr>
        <p:txBody>
          <a:bodyPr>
            <a:normAutofit/>
          </a:bodyPr>
          <a:lstStyle/>
          <a:p>
            <a:pPr algn="l"/>
            <a:r>
              <a:rPr lang="it-IT" sz="2400" dirty="0" smtClean="0">
                <a:latin typeface="Calibri" panose="020F0502020204030204" pitchFamily="34" charset="0"/>
                <a:cs typeface="Calibri" panose="020F0502020204030204" pitchFamily="34" charset="0"/>
              </a:rPr>
              <a:t>3. Gli economisti di Chicago demandano paradossalmente </a:t>
            </a:r>
            <a:br>
              <a:rPr lang="it-IT" sz="2400" dirty="0" smtClean="0">
                <a:latin typeface="Calibri" panose="020F0502020204030204" pitchFamily="34" charset="0"/>
                <a:cs typeface="Calibri" panose="020F0502020204030204" pitchFamily="34" charset="0"/>
              </a:rPr>
            </a:br>
            <a:r>
              <a:rPr lang="it-IT" sz="2400" dirty="0" smtClean="0">
                <a:latin typeface="Calibri" panose="020F0502020204030204" pitchFamily="34" charset="0"/>
                <a:cs typeface="Calibri" panose="020F0502020204030204" pitchFamily="34" charset="0"/>
              </a:rPr>
              <a:t>la </a:t>
            </a:r>
            <a:r>
              <a:rPr lang="it-IT" sz="2400" dirty="0" smtClean="0">
                <a:latin typeface="Calibri" panose="020F0502020204030204" pitchFamily="34" charset="0"/>
                <a:cs typeface="Calibri" panose="020F0502020204030204" pitchFamily="34" charset="0"/>
              </a:rPr>
              <a:t>questione della distribuzione della ricchezza all’intervento politico, ma in genere considerano tale intervento la peggiore delle eventualità possibili</a:t>
            </a:r>
            <a:br>
              <a:rPr lang="it-IT" sz="2400" dirty="0" smtClean="0">
                <a:latin typeface="Calibri" panose="020F0502020204030204" pitchFamily="34" charset="0"/>
                <a:cs typeface="Calibri" panose="020F0502020204030204" pitchFamily="34" charset="0"/>
              </a:rPr>
            </a:br>
            <a:r>
              <a:rPr lang="it-IT" sz="2400" dirty="0">
                <a:latin typeface="Calibri" panose="020F0502020204030204" pitchFamily="34" charset="0"/>
                <a:cs typeface="Calibri" panose="020F0502020204030204" pitchFamily="34" charset="0"/>
              </a:rPr>
              <a:t/>
            </a:r>
            <a:br>
              <a:rPr lang="it-IT" sz="2400" dirty="0">
                <a:latin typeface="Calibri" panose="020F0502020204030204" pitchFamily="34" charset="0"/>
                <a:cs typeface="Calibri" panose="020F0502020204030204" pitchFamily="34" charset="0"/>
              </a:rPr>
            </a:br>
            <a:r>
              <a:rPr lang="it-IT" sz="2400" dirty="0" smtClean="0">
                <a:latin typeface="Calibri" panose="020F0502020204030204" pitchFamily="34" charset="0"/>
                <a:cs typeface="Calibri" panose="020F0502020204030204" pitchFamily="34" charset="0"/>
              </a:rPr>
              <a:t>Teoria della </a:t>
            </a:r>
            <a:r>
              <a:rPr lang="it-IT" sz="2400" b="1" i="1" dirty="0" smtClean="0">
                <a:latin typeface="Calibri" panose="020F0502020204030204" pitchFamily="34" charset="0"/>
                <a:cs typeface="Calibri" panose="020F0502020204030204" pitchFamily="34" charset="0"/>
              </a:rPr>
              <a:t>public </a:t>
            </a:r>
            <a:r>
              <a:rPr lang="it-IT" sz="2400" b="1" i="1" dirty="0" err="1" smtClean="0">
                <a:latin typeface="Calibri" panose="020F0502020204030204" pitchFamily="34" charset="0"/>
                <a:cs typeface="Calibri" panose="020F0502020204030204" pitchFamily="34" charset="0"/>
              </a:rPr>
              <a:t>choice</a:t>
            </a:r>
            <a:r>
              <a:rPr lang="it-IT" sz="2400" dirty="0" smtClean="0">
                <a:latin typeface="Calibri" panose="020F0502020204030204" pitchFamily="34" charset="0"/>
                <a:cs typeface="Calibri" panose="020F0502020204030204" pitchFamily="34" charset="0"/>
              </a:rPr>
              <a:t> (Università della Virginia): tutte le attività statali sono espressione dell’egoismo e della volontà di autoaffermazione (clientelismo) delle </a:t>
            </a:r>
            <a:r>
              <a:rPr lang="it-IT" sz="2400" dirty="0">
                <a:latin typeface="Calibri" panose="020F0502020204030204" pitchFamily="34" charset="0"/>
                <a:cs typeface="Calibri" panose="020F0502020204030204" pitchFamily="34" charset="0"/>
              </a:rPr>
              <a:t>é</a:t>
            </a:r>
            <a:r>
              <a:rPr lang="it-IT" sz="2400" dirty="0" smtClean="0">
                <a:latin typeface="Calibri" panose="020F0502020204030204" pitchFamily="34" charset="0"/>
                <a:cs typeface="Calibri" panose="020F0502020204030204" pitchFamily="34" charset="0"/>
              </a:rPr>
              <a:t>lite politiche. </a:t>
            </a:r>
            <a:r>
              <a:rPr lang="it-IT" sz="2400" dirty="0" smtClean="0">
                <a:latin typeface="Calibri" panose="020F0502020204030204" pitchFamily="34" charset="0"/>
                <a:cs typeface="Calibri" panose="020F0502020204030204" pitchFamily="34" charset="0"/>
              </a:rPr>
              <a:t/>
            </a:r>
            <a:br>
              <a:rPr lang="it-IT" sz="2400" dirty="0" smtClean="0">
                <a:latin typeface="Calibri" panose="020F0502020204030204" pitchFamily="34" charset="0"/>
                <a:cs typeface="Calibri" panose="020F0502020204030204" pitchFamily="34" charset="0"/>
              </a:rPr>
            </a:br>
            <a:r>
              <a:rPr lang="it-IT" sz="2400" dirty="0">
                <a:latin typeface="Calibri" panose="020F0502020204030204" pitchFamily="34" charset="0"/>
                <a:cs typeface="Calibri" panose="020F0502020204030204" pitchFamily="34" charset="0"/>
              </a:rPr>
              <a:t/>
            </a:r>
            <a:br>
              <a:rPr lang="it-IT" sz="2400" dirty="0">
                <a:latin typeface="Calibri" panose="020F0502020204030204" pitchFamily="34" charset="0"/>
                <a:cs typeface="Calibri" panose="020F0502020204030204" pitchFamily="34" charset="0"/>
              </a:rPr>
            </a:br>
            <a:r>
              <a:rPr lang="it-IT" sz="2400" dirty="0"/>
              <a:t/>
            </a:r>
            <a:br>
              <a:rPr lang="it-IT" sz="2400" dirty="0"/>
            </a:br>
            <a:endParaRPr lang="it-IT" sz="2400" dirty="0"/>
          </a:p>
        </p:txBody>
      </p:sp>
    </p:spTree>
    <p:extLst>
      <p:ext uri="{BB962C8B-B14F-4D97-AF65-F5344CB8AC3E}">
        <p14:creationId xmlns:p14="http://schemas.microsoft.com/office/powerpoint/2010/main" val="15800071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196752"/>
            <a:ext cx="7467600" cy="4752528"/>
          </a:xfrm>
        </p:spPr>
        <p:txBody>
          <a:bodyPr>
            <a:normAutofit/>
          </a:bodyPr>
          <a:lstStyle/>
          <a:p>
            <a:r>
              <a:rPr lang="it-IT" sz="2400" dirty="0">
                <a:latin typeface="Calibri" panose="020F0502020204030204" pitchFamily="34" charset="0"/>
                <a:cs typeface="Calibri" panose="020F0502020204030204" pitchFamily="34" charset="0"/>
              </a:rPr>
              <a:t>I neoliberisti distinguono nettamente tra diritto (common law) e governo: gli accordi tra le parti, adottando un approccio economico, possono evitare di chiamare in causa il governo.</a:t>
            </a:r>
            <a:br>
              <a:rPr lang="it-IT" sz="2400" dirty="0">
                <a:latin typeface="Calibri" panose="020F0502020204030204" pitchFamily="34" charset="0"/>
                <a:cs typeface="Calibri" panose="020F0502020204030204" pitchFamily="34" charset="0"/>
              </a:rPr>
            </a:br>
            <a:r>
              <a:rPr lang="it-IT" sz="2400" dirty="0">
                <a:latin typeface="Calibri" panose="020F0502020204030204" pitchFamily="34" charset="0"/>
                <a:cs typeface="Calibri" panose="020F0502020204030204" pitchFamily="34" charset="0"/>
              </a:rPr>
              <a:t>(</a:t>
            </a:r>
            <a:r>
              <a:rPr lang="it-IT" sz="2400" dirty="0" err="1">
                <a:latin typeface="Calibri" panose="020F0502020204030204" pitchFamily="34" charset="0"/>
                <a:cs typeface="Calibri" panose="020F0502020204030204" pitchFamily="34" charset="0"/>
              </a:rPr>
              <a:t>Coase</a:t>
            </a:r>
            <a:r>
              <a:rPr lang="it-IT" sz="2400" dirty="0">
                <a:latin typeface="Calibri" panose="020F0502020204030204" pitchFamily="34" charset="0"/>
                <a:cs typeface="Calibri" panose="020F0502020204030204" pitchFamily="34" charset="0"/>
              </a:rPr>
              <a:t>, </a:t>
            </a:r>
            <a:r>
              <a:rPr lang="it-IT" sz="2400" i="1" dirty="0">
                <a:latin typeface="Calibri" panose="020F0502020204030204" pitchFamily="34" charset="0"/>
                <a:cs typeface="Calibri" panose="020F0502020204030204" pitchFamily="34" charset="0"/>
              </a:rPr>
              <a:t>The </a:t>
            </a:r>
            <a:r>
              <a:rPr lang="it-IT" sz="2400" i="1" dirty="0" err="1">
                <a:latin typeface="Calibri" panose="020F0502020204030204" pitchFamily="34" charset="0"/>
                <a:cs typeface="Calibri" panose="020F0502020204030204" pitchFamily="34" charset="0"/>
              </a:rPr>
              <a:t>Problem</a:t>
            </a:r>
            <a:r>
              <a:rPr lang="it-IT" sz="2400" i="1" dirty="0">
                <a:latin typeface="Calibri" panose="020F0502020204030204" pitchFamily="34" charset="0"/>
                <a:cs typeface="Calibri" panose="020F0502020204030204" pitchFamily="34" charset="0"/>
              </a:rPr>
              <a:t> of Social </a:t>
            </a:r>
            <a:r>
              <a:rPr lang="it-IT" sz="2400" i="1" dirty="0" err="1">
                <a:latin typeface="Calibri" panose="020F0502020204030204" pitchFamily="34" charset="0"/>
                <a:cs typeface="Calibri" panose="020F0502020204030204" pitchFamily="34" charset="0"/>
              </a:rPr>
              <a:t>Cost</a:t>
            </a:r>
            <a:r>
              <a:rPr lang="it-IT" sz="2400" dirty="0">
                <a:latin typeface="Calibri" panose="020F0502020204030204" pitchFamily="34" charset="0"/>
                <a:cs typeface="Calibri" panose="020F0502020204030204" pitchFamily="34" charset="0"/>
              </a:rPr>
              <a:t>, 1960)</a:t>
            </a:r>
            <a:br>
              <a:rPr lang="it-IT" sz="2400" dirty="0">
                <a:latin typeface="Calibri" panose="020F0502020204030204" pitchFamily="34" charset="0"/>
                <a:cs typeface="Calibri" panose="020F0502020204030204" pitchFamily="34" charset="0"/>
              </a:rPr>
            </a:br>
            <a:r>
              <a:rPr lang="it-IT" sz="2400" dirty="0">
                <a:latin typeface="Calibri" panose="020F0502020204030204" pitchFamily="34" charset="0"/>
                <a:cs typeface="Calibri" panose="020F0502020204030204" pitchFamily="34" charset="0"/>
              </a:rPr>
              <a:t>Questo approccio può funzionare quando una questione riguarda un numero limitato di persone, mentre è assai meno efficace quando i benefici o i danni derivanti da una esternalità ricadono su un numero molto grande di persone.</a:t>
            </a:r>
            <a:br>
              <a:rPr lang="it-IT" sz="2400" dirty="0">
                <a:latin typeface="Calibri" panose="020F0502020204030204" pitchFamily="34" charset="0"/>
                <a:cs typeface="Calibri" panose="020F0502020204030204" pitchFamily="34" charset="0"/>
              </a:rPr>
            </a:br>
            <a:endParaRPr lang="it-IT"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499125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810546"/>
          </a:xfrm>
        </p:spPr>
        <p:txBody>
          <a:bodyPr>
            <a:normAutofit/>
          </a:bodyPr>
          <a:lstStyle/>
          <a:p>
            <a:pPr algn="l"/>
            <a:r>
              <a:rPr lang="it-IT" sz="2400" dirty="0" smtClean="0">
                <a:latin typeface="Calibri" panose="020F0502020204030204" pitchFamily="34" charset="0"/>
                <a:cs typeface="Calibri" panose="020F0502020204030204" pitchFamily="34" charset="0"/>
              </a:rPr>
              <a:t>In ogni caso, </a:t>
            </a:r>
            <a:r>
              <a:rPr lang="it-IT" sz="2400" dirty="0" err="1" smtClean="0">
                <a:latin typeface="Calibri" panose="020F0502020204030204" pitchFamily="34" charset="0"/>
                <a:cs typeface="Calibri" panose="020F0502020204030204" pitchFamily="34" charset="0"/>
              </a:rPr>
              <a:t>Bork</a:t>
            </a:r>
            <a:r>
              <a:rPr lang="it-IT" sz="2400" dirty="0" smtClean="0">
                <a:latin typeface="Calibri" panose="020F0502020204030204" pitchFamily="34" charset="0"/>
                <a:cs typeface="Calibri" panose="020F0502020204030204" pitchFamily="34" charset="0"/>
              </a:rPr>
              <a:t> sottolinea che le piccole imprese non sono da meno delle grandi quando si tratta di coalizzarsi per esercitare pressioni politiche. </a:t>
            </a:r>
            <a:br>
              <a:rPr lang="it-IT" sz="2400" dirty="0" smtClean="0">
                <a:latin typeface="Calibri" panose="020F0502020204030204" pitchFamily="34" charset="0"/>
                <a:cs typeface="Calibri" panose="020F0502020204030204" pitchFamily="34" charset="0"/>
              </a:rPr>
            </a:br>
            <a:r>
              <a:rPr lang="it-IT" sz="2400" dirty="0">
                <a:latin typeface="Calibri" panose="020F0502020204030204" pitchFamily="34" charset="0"/>
                <a:cs typeface="Calibri" panose="020F0502020204030204" pitchFamily="34" charset="0"/>
              </a:rPr>
              <a:t/>
            </a:r>
            <a:br>
              <a:rPr lang="it-IT" sz="2400" dirty="0">
                <a:latin typeface="Calibri" panose="020F0502020204030204" pitchFamily="34" charset="0"/>
                <a:cs typeface="Calibri" panose="020F0502020204030204" pitchFamily="34" charset="0"/>
              </a:rPr>
            </a:br>
            <a:r>
              <a:rPr lang="it-IT" sz="2400" dirty="0" smtClean="0">
                <a:latin typeface="Calibri" panose="020F0502020204030204" pitchFamily="34" charset="0"/>
                <a:cs typeface="Calibri" panose="020F0502020204030204" pitchFamily="34" charset="0"/>
              </a:rPr>
              <a:t>Obiezioni:</a:t>
            </a:r>
            <a:br>
              <a:rPr lang="it-IT" sz="2400" dirty="0" smtClean="0">
                <a:latin typeface="Calibri" panose="020F0502020204030204" pitchFamily="34" charset="0"/>
                <a:cs typeface="Calibri" panose="020F0502020204030204" pitchFamily="34" charset="0"/>
              </a:rPr>
            </a:br>
            <a:r>
              <a:rPr lang="it-IT" sz="2400" dirty="0" smtClean="0">
                <a:latin typeface="Calibri" panose="020F0502020204030204" pitchFamily="34" charset="0"/>
                <a:cs typeface="Calibri" panose="020F0502020204030204" pitchFamily="34" charset="0"/>
              </a:rPr>
              <a:t>a) le piccole imprese difficilmente possono sostenere elevati costi di lobbying;</a:t>
            </a:r>
            <a:br>
              <a:rPr lang="it-IT" sz="2400" dirty="0" smtClean="0">
                <a:latin typeface="Calibri" panose="020F0502020204030204" pitchFamily="34" charset="0"/>
                <a:cs typeface="Calibri" panose="020F0502020204030204" pitchFamily="34" charset="0"/>
              </a:rPr>
            </a:br>
            <a:r>
              <a:rPr lang="it-IT" sz="2400" dirty="0" smtClean="0">
                <a:latin typeface="Calibri" panose="020F0502020204030204" pitchFamily="34" charset="0"/>
                <a:cs typeface="Calibri" panose="020F0502020204030204" pitchFamily="34" charset="0"/>
              </a:rPr>
              <a:t>b) problema della «logica dell’azione collettiva»: «</a:t>
            </a:r>
            <a:r>
              <a:rPr lang="it-IT" sz="2400" i="1" dirty="0" smtClean="0">
                <a:latin typeface="Calibri" panose="020F0502020204030204" pitchFamily="34" charset="0"/>
                <a:cs typeface="Calibri" panose="020F0502020204030204" pitchFamily="34" charset="0"/>
              </a:rPr>
              <a:t>free rider</a:t>
            </a:r>
            <a:r>
              <a:rPr lang="it-IT" sz="2400" dirty="0" smtClean="0">
                <a:latin typeface="Calibri" panose="020F0502020204030204" pitchFamily="34" charset="0"/>
                <a:cs typeface="Calibri" panose="020F0502020204030204" pitchFamily="34" charset="0"/>
              </a:rPr>
              <a:t>»;</a:t>
            </a:r>
            <a:br>
              <a:rPr lang="it-IT" sz="2400" dirty="0" smtClean="0">
                <a:latin typeface="Calibri" panose="020F0502020204030204" pitchFamily="34" charset="0"/>
                <a:cs typeface="Calibri" panose="020F0502020204030204" pitchFamily="34" charset="0"/>
              </a:rPr>
            </a:br>
            <a:r>
              <a:rPr lang="it-IT" sz="2400" dirty="0" smtClean="0">
                <a:latin typeface="Calibri" panose="020F0502020204030204" pitchFamily="34" charset="0"/>
                <a:cs typeface="Calibri" panose="020F0502020204030204" pitchFamily="34" charset="0"/>
              </a:rPr>
              <a:t>c) gli scandali economici di fine anni Novanta (Reich, </a:t>
            </a:r>
            <a:r>
              <a:rPr lang="it-IT" sz="2400" i="1" dirty="0" err="1" smtClean="0">
                <a:latin typeface="Calibri" panose="020F0502020204030204" pitchFamily="34" charset="0"/>
                <a:cs typeface="Calibri" panose="020F0502020204030204" pitchFamily="34" charset="0"/>
              </a:rPr>
              <a:t>Supercapitalismo</a:t>
            </a:r>
            <a:r>
              <a:rPr lang="it-IT" sz="2400" dirty="0" smtClean="0">
                <a:latin typeface="Calibri" panose="020F0502020204030204" pitchFamily="34" charset="0"/>
                <a:cs typeface="Calibri" panose="020F0502020204030204" pitchFamily="34" charset="0"/>
              </a:rPr>
              <a:t>, 2003)/ opposizione alla riforma sanitaria di Obama nel 2009/ questione delle etichette alimentari nella UE. </a:t>
            </a:r>
            <a:endParaRPr lang="it-IT"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437166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954562"/>
          </a:xfrm>
        </p:spPr>
        <p:txBody>
          <a:bodyPr>
            <a:normAutofit/>
          </a:bodyPr>
          <a:lstStyle/>
          <a:p>
            <a:pPr algn="l"/>
            <a:r>
              <a:rPr lang="it-IT" sz="2400" dirty="0" smtClean="0">
                <a:latin typeface="Calibri" panose="020F0502020204030204" pitchFamily="34" charset="0"/>
                <a:cs typeface="Calibri" panose="020F0502020204030204" pitchFamily="34" charset="0"/>
              </a:rPr>
              <a:t>Questioni aperte:</a:t>
            </a:r>
            <a:br>
              <a:rPr lang="it-IT" sz="2400" dirty="0" smtClean="0">
                <a:latin typeface="Calibri" panose="020F0502020204030204" pitchFamily="34" charset="0"/>
                <a:cs typeface="Calibri" panose="020F0502020204030204" pitchFamily="34" charset="0"/>
              </a:rPr>
            </a:br>
            <a:r>
              <a:rPr lang="it-IT" sz="2400" dirty="0" smtClean="0">
                <a:latin typeface="Calibri" panose="020F0502020204030204" pitchFamily="34" charset="0"/>
                <a:cs typeface="Calibri" panose="020F0502020204030204" pitchFamily="34" charset="0"/>
              </a:rPr>
              <a:t/>
            </a:r>
            <a:br>
              <a:rPr lang="it-IT" sz="2400" dirty="0" smtClean="0">
                <a:latin typeface="Calibri" panose="020F0502020204030204" pitchFamily="34" charset="0"/>
                <a:cs typeface="Calibri" panose="020F0502020204030204" pitchFamily="34" charset="0"/>
              </a:rPr>
            </a:br>
            <a:r>
              <a:rPr lang="it-IT" sz="2400" dirty="0" smtClean="0">
                <a:latin typeface="Calibri" panose="020F0502020204030204" pitchFamily="34" charset="0"/>
                <a:cs typeface="Calibri" panose="020F0502020204030204" pitchFamily="34" charset="0"/>
              </a:rPr>
              <a:t>1. Nozione paternalistica e essenza collettivistica della teoria del benessere del consumatore-</a:t>
            </a:r>
            <a:r>
              <a:rPr lang="it-IT" sz="2400" dirty="0" smtClean="0">
                <a:latin typeface="Calibri" panose="020F0502020204030204" pitchFamily="34" charset="0"/>
                <a:cs typeface="Calibri" panose="020F0502020204030204" pitchFamily="34" charset="0"/>
                <a:sym typeface="Wingdings" panose="05000000000000000000" pitchFamily="2" charset="2"/>
              </a:rPr>
              <a:t>retorica populista.</a:t>
            </a:r>
            <a:r>
              <a:rPr lang="it-IT" sz="2400" dirty="0" smtClean="0">
                <a:latin typeface="Calibri" panose="020F0502020204030204" pitchFamily="34" charset="0"/>
                <a:cs typeface="Calibri" panose="020F0502020204030204" pitchFamily="34" charset="0"/>
              </a:rPr>
              <a:t/>
            </a:r>
            <a:br>
              <a:rPr lang="it-IT" sz="2400" dirty="0" smtClean="0">
                <a:latin typeface="Calibri" panose="020F0502020204030204" pitchFamily="34" charset="0"/>
                <a:cs typeface="Calibri" panose="020F0502020204030204" pitchFamily="34" charset="0"/>
              </a:rPr>
            </a:br>
            <a:r>
              <a:rPr lang="it-IT" sz="2400" dirty="0">
                <a:latin typeface="Calibri" panose="020F0502020204030204" pitchFamily="34" charset="0"/>
                <a:cs typeface="Calibri" panose="020F0502020204030204" pitchFamily="34" charset="0"/>
              </a:rPr>
              <a:t/>
            </a:r>
            <a:br>
              <a:rPr lang="it-IT" sz="2400" dirty="0">
                <a:latin typeface="Calibri" panose="020F0502020204030204" pitchFamily="34" charset="0"/>
                <a:cs typeface="Calibri" panose="020F0502020204030204" pitchFamily="34" charset="0"/>
              </a:rPr>
            </a:br>
            <a:r>
              <a:rPr lang="it-IT" sz="2400" dirty="0" smtClean="0">
                <a:latin typeface="Calibri" panose="020F0502020204030204" pitchFamily="34" charset="0"/>
                <a:cs typeface="Calibri" panose="020F0502020204030204" pitchFamily="34" charset="0"/>
              </a:rPr>
              <a:t>2. Difficoltà della legislazione antitrust.</a:t>
            </a:r>
            <a:br>
              <a:rPr lang="it-IT" sz="2400" dirty="0" smtClean="0">
                <a:latin typeface="Calibri" panose="020F0502020204030204" pitchFamily="34" charset="0"/>
                <a:cs typeface="Calibri" panose="020F0502020204030204" pitchFamily="34" charset="0"/>
              </a:rPr>
            </a:br>
            <a:r>
              <a:rPr lang="it-IT" sz="2400" dirty="0">
                <a:latin typeface="Calibri" panose="020F0502020204030204" pitchFamily="34" charset="0"/>
                <a:cs typeface="Calibri" panose="020F0502020204030204" pitchFamily="34" charset="0"/>
              </a:rPr>
              <a:t/>
            </a:r>
            <a:br>
              <a:rPr lang="it-IT" sz="2400" dirty="0">
                <a:latin typeface="Calibri" panose="020F0502020204030204" pitchFamily="34" charset="0"/>
                <a:cs typeface="Calibri" panose="020F0502020204030204" pitchFamily="34" charset="0"/>
              </a:rPr>
            </a:br>
            <a:r>
              <a:rPr lang="it-IT" sz="2400" dirty="0" smtClean="0">
                <a:latin typeface="Calibri" panose="020F0502020204030204" pitchFamily="34" charset="0"/>
                <a:cs typeface="Calibri" panose="020F0502020204030204" pitchFamily="34" charset="0"/>
              </a:rPr>
              <a:t>3. Le innovazioni della Scuola di Chicago non hanno risolto la questione di fondo della tendenza del potere economico a tradursi in potere politico e viceversa.</a:t>
            </a:r>
            <a:endParaRPr lang="it-IT"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89117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530626"/>
          </a:xfrm>
        </p:spPr>
        <p:txBody>
          <a:bodyPr>
            <a:normAutofit/>
          </a:bodyPr>
          <a:lstStyle/>
          <a:p>
            <a:pPr algn="l"/>
            <a:r>
              <a:rPr lang="it-IT" sz="2400" dirty="0" smtClean="0">
                <a:latin typeface="Calibri" panose="020F0502020204030204" pitchFamily="34" charset="0"/>
                <a:cs typeface="Calibri" panose="020F0502020204030204" pitchFamily="34" charset="0"/>
              </a:rPr>
              <a:t>La teoria economica neoclassica considera le imprese come se fossero degli individui: macchine calcolatrici.</a:t>
            </a:r>
            <a:br>
              <a:rPr lang="it-IT" sz="2400" dirty="0" smtClean="0">
                <a:latin typeface="Calibri" panose="020F0502020204030204" pitchFamily="34" charset="0"/>
                <a:cs typeface="Calibri" panose="020F0502020204030204" pitchFamily="34" charset="0"/>
              </a:rPr>
            </a:br>
            <a:r>
              <a:rPr lang="it-IT" sz="2400" dirty="0" smtClean="0">
                <a:latin typeface="Calibri" panose="020F0502020204030204" pitchFamily="34" charset="0"/>
                <a:cs typeface="Calibri" panose="020F0502020204030204" pitchFamily="34" charset="0"/>
              </a:rPr>
              <a:t/>
            </a:r>
            <a:br>
              <a:rPr lang="it-IT" sz="2400" dirty="0" smtClean="0">
                <a:latin typeface="Calibri" panose="020F0502020204030204" pitchFamily="34" charset="0"/>
                <a:cs typeface="Calibri" panose="020F0502020204030204" pitchFamily="34" charset="0"/>
              </a:rPr>
            </a:br>
            <a:r>
              <a:rPr lang="it-IT" sz="2400" dirty="0" smtClean="0">
                <a:latin typeface="Calibri" panose="020F0502020204030204" pitchFamily="34" charset="0"/>
                <a:cs typeface="Calibri" panose="020F0502020204030204" pitchFamily="34" charset="0"/>
              </a:rPr>
              <a:t>Ma le economie capitalistiche realmente esistenti non corrispondono al modello neoclassico puro.</a:t>
            </a:r>
            <a:br>
              <a:rPr lang="it-IT" sz="2400" dirty="0" smtClean="0">
                <a:latin typeface="Calibri" panose="020F0502020204030204" pitchFamily="34" charset="0"/>
                <a:cs typeface="Calibri" panose="020F0502020204030204" pitchFamily="34" charset="0"/>
              </a:rPr>
            </a:br>
            <a:r>
              <a:rPr lang="it-IT" sz="2400" dirty="0" smtClean="0">
                <a:latin typeface="Calibri" panose="020F0502020204030204" pitchFamily="34" charset="0"/>
                <a:cs typeface="Calibri" panose="020F0502020204030204" pitchFamily="34" charset="0"/>
              </a:rPr>
              <a:t/>
            </a:r>
            <a:br>
              <a:rPr lang="it-IT" sz="2400" dirty="0" smtClean="0">
                <a:latin typeface="Calibri" panose="020F0502020204030204" pitchFamily="34" charset="0"/>
                <a:cs typeface="Calibri" panose="020F0502020204030204" pitchFamily="34" charset="0"/>
              </a:rPr>
            </a:br>
            <a:r>
              <a:rPr lang="it-IT" sz="2400" dirty="0" smtClean="0">
                <a:latin typeface="Calibri" panose="020F0502020204030204" pitchFamily="34" charset="0"/>
                <a:cs typeface="Calibri" panose="020F0502020204030204" pitchFamily="34" charset="0"/>
              </a:rPr>
              <a:t>L’impresa, soprattutto se grande, non è semplicemente una somma di contratti tra individui, ma è un’</a:t>
            </a:r>
            <a:r>
              <a:rPr lang="it-IT" sz="2400" b="1" i="1" dirty="0" smtClean="0">
                <a:latin typeface="Calibri" panose="020F0502020204030204" pitchFamily="34" charset="0"/>
                <a:cs typeface="Calibri" panose="020F0502020204030204" pitchFamily="34" charset="0"/>
              </a:rPr>
              <a:t>organizzazione</a:t>
            </a:r>
            <a:r>
              <a:rPr lang="it-IT" sz="2400" i="1" dirty="0" smtClean="0">
                <a:latin typeface="Calibri" panose="020F0502020204030204" pitchFamily="34" charset="0"/>
                <a:cs typeface="Calibri" panose="020F0502020204030204" pitchFamily="34" charset="0"/>
              </a:rPr>
              <a:t>.</a:t>
            </a:r>
            <a:r>
              <a:rPr lang="it-IT" sz="2400" i="1" dirty="0">
                <a:latin typeface="Calibri" panose="020F0502020204030204" pitchFamily="34" charset="0"/>
                <a:cs typeface="Calibri" panose="020F0502020204030204" pitchFamily="34" charset="0"/>
              </a:rPr>
              <a:t> </a:t>
            </a:r>
            <a:r>
              <a:rPr lang="it-IT" sz="2400" dirty="0" smtClean="0">
                <a:latin typeface="Calibri" panose="020F0502020204030204" pitchFamily="34" charset="0"/>
                <a:cs typeface="Calibri" panose="020F0502020204030204" pitchFamily="34" charset="0"/>
              </a:rPr>
              <a:t>(R. Coase.1937)</a:t>
            </a:r>
            <a:br>
              <a:rPr lang="it-IT" sz="2400" dirty="0" smtClean="0">
                <a:latin typeface="Calibri" panose="020F0502020204030204" pitchFamily="34" charset="0"/>
                <a:cs typeface="Calibri" panose="020F0502020204030204" pitchFamily="34" charset="0"/>
              </a:rPr>
            </a:br>
            <a:r>
              <a:rPr lang="it-IT" sz="2400" dirty="0">
                <a:latin typeface="Calibri" panose="020F0502020204030204" pitchFamily="34" charset="0"/>
                <a:cs typeface="Calibri" panose="020F0502020204030204" pitchFamily="34" charset="0"/>
              </a:rPr>
              <a:t/>
            </a:r>
            <a:br>
              <a:rPr lang="it-IT" sz="2400" dirty="0">
                <a:latin typeface="Calibri" panose="020F0502020204030204" pitchFamily="34" charset="0"/>
                <a:cs typeface="Calibri" panose="020F0502020204030204" pitchFamily="34" charset="0"/>
              </a:rPr>
            </a:br>
            <a:r>
              <a:rPr lang="it-IT" sz="2400" dirty="0" smtClean="0">
                <a:latin typeface="Calibri" panose="020F0502020204030204" pitchFamily="34" charset="0"/>
                <a:cs typeface="Calibri" panose="020F0502020204030204" pitchFamily="34" charset="0"/>
              </a:rPr>
              <a:t>Contratti di lavoro</a:t>
            </a:r>
            <a:br>
              <a:rPr lang="it-IT" sz="2400" dirty="0" smtClean="0">
                <a:latin typeface="Calibri" panose="020F0502020204030204" pitchFamily="34" charset="0"/>
                <a:cs typeface="Calibri" panose="020F0502020204030204" pitchFamily="34" charset="0"/>
              </a:rPr>
            </a:br>
            <a:r>
              <a:rPr lang="it-IT" sz="2400" dirty="0">
                <a:latin typeface="Calibri" panose="020F0502020204030204" pitchFamily="34" charset="0"/>
                <a:cs typeface="Calibri" panose="020F0502020204030204" pitchFamily="34" charset="0"/>
              </a:rPr>
              <a:t/>
            </a:r>
            <a:br>
              <a:rPr lang="it-IT" sz="2400" dirty="0">
                <a:latin typeface="Calibri" panose="020F0502020204030204" pitchFamily="34" charset="0"/>
                <a:cs typeface="Calibri" panose="020F0502020204030204" pitchFamily="34" charset="0"/>
              </a:rPr>
            </a:br>
            <a:r>
              <a:rPr lang="it-IT" sz="2400" dirty="0" smtClean="0">
                <a:latin typeface="Calibri" panose="020F0502020204030204" pitchFamily="34" charset="0"/>
                <a:cs typeface="Calibri" panose="020F0502020204030204" pitchFamily="34" charset="0"/>
              </a:rPr>
              <a:t>Gerarchia</a:t>
            </a:r>
            <a:endParaRPr lang="it-IT"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811660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60648"/>
            <a:ext cx="8229600" cy="5400600"/>
          </a:xfrm>
        </p:spPr>
        <p:txBody>
          <a:bodyPr>
            <a:normAutofit/>
          </a:bodyPr>
          <a:lstStyle/>
          <a:p>
            <a:pPr algn="l"/>
            <a:r>
              <a:rPr lang="it-IT" sz="2400" dirty="0" smtClean="0">
                <a:latin typeface="Calibri" panose="020F0502020204030204" pitchFamily="34" charset="0"/>
                <a:cs typeface="Calibri" panose="020F0502020204030204" pitchFamily="34" charset="0"/>
              </a:rPr>
              <a:t>L’organizzazione assicura continuità e riduce i costi di transazione (</a:t>
            </a:r>
            <a:r>
              <a:rPr lang="it-IT" sz="2400" dirty="0" err="1">
                <a:latin typeface="Calibri" panose="020F0502020204030204" pitchFamily="34" charset="0"/>
                <a:cs typeface="Calibri" panose="020F0502020204030204" pitchFamily="34" charset="0"/>
              </a:rPr>
              <a:t>W</a:t>
            </a:r>
            <a:r>
              <a:rPr lang="it-IT" sz="2400" dirty="0" err="1" smtClean="0">
                <a:latin typeface="Calibri" panose="020F0502020204030204" pitchFamily="34" charset="0"/>
                <a:cs typeface="Calibri" panose="020F0502020204030204" pitchFamily="34" charset="0"/>
              </a:rPr>
              <a:t>illiamson</a:t>
            </a:r>
            <a:r>
              <a:rPr lang="it-IT" sz="2400" dirty="0" smtClean="0">
                <a:latin typeface="Calibri" panose="020F0502020204030204" pitchFamily="34" charset="0"/>
                <a:cs typeface="Calibri" panose="020F0502020204030204" pitchFamily="34" charset="0"/>
              </a:rPr>
              <a:t>)</a:t>
            </a:r>
            <a:br>
              <a:rPr lang="it-IT" sz="2400" dirty="0" smtClean="0">
                <a:latin typeface="Calibri" panose="020F0502020204030204" pitchFamily="34" charset="0"/>
                <a:cs typeface="Calibri" panose="020F0502020204030204" pitchFamily="34" charset="0"/>
              </a:rPr>
            </a:br>
            <a:r>
              <a:rPr lang="it-IT" sz="2400" dirty="0">
                <a:latin typeface="Calibri" panose="020F0502020204030204" pitchFamily="34" charset="0"/>
                <a:cs typeface="Calibri" panose="020F0502020204030204" pitchFamily="34" charset="0"/>
              </a:rPr>
              <a:t/>
            </a:r>
            <a:br>
              <a:rPr lang="it-IT" sz="2400" dirty="0">
                <a:latin typeface="Calibri" panose="020F0502020204030204" pitchFamily="34" charset="0"/>
                <a:cs typeface="Calibri" panose="020F0502020204030204" pitchFamily="34" charset="0"/>
              </a:rPr>
            </a:br>
            <a:r>
              <a:rPr lang="it-IT" sz="2400" dirty="0">
                <a:latin typeface="Calibri" panose="020F0502020204030204" pitchFamily="34" charset="0"/>
                <a:cs typeface="Calibri" panose="020F0502020204030204" pitchFamily="34" charset="0"/>
              </a:rPr>
              <a:t>A</a:t>
            </a:r>
            <a:r>
              <a:rPr lang="it-IT" sz="2400" dirty="0" smtClean="0">
                <a:latin typeface="Calibri" panose="020F0502020204030204" pitchFamily="34" charset="0"/>
                <a:cs typeface="Calibri" panose="020F0502020204030204" pitchFamily="34" charset="0"/>
              </a:rPr>
              <a:t>nziché rispondere passivamente ai segnali del mercato, che indicano l’esistenza o meno di una domanda per un determinato prodotto, l’impresa gigante cercherà di creare tale domanda attraverso campagne di marketing e di pubblicità-</a:t>
            </a:r>
            <a:r>
              <a:rPr lang="it-IT" sz="2400" dirty="0" smtClean="0">
                <a:latin typeface="Calibri" panose="020F0502020204030204" pitchFamily="34" charset="0"/>
                <a:cs typeface="Calibri" panose="020F0502020204030204" pitchFamily="34" charset="0"/>
                <a:sym typeface="Wingdings" panose="05000000000000000000" pitchFamily="2" charset="2"/>
              </a:rPr>
              <a:t> la produzione crea il consumo, l’offerta crea la domanda.</a:t>
            </a:r>
            <a:br>
              <a:rPr lang="it-IT" sz="2400" dirty="0" smtClean="0">
                <a:latin typeface="Calibri" panose="020F0502020204030204" pitchFamily="34" charset="0"/>
                <a:cs typeface="Calibri" panose="020F0502020204030204" pitchFamily="34" charset="0"/>
                <a:sym typeface="Wingdings" panose="05000000000000000000" pitchFamily="2" charset="2"/>
              </a:rPr>
            </a:br>
            <a:r>
              <a:rPr lang="it-IT" sz="2400" dirty="0">
                <a:latin typeface="Calibri" panose="020F0502020204030204" pitchFamily="34" charset="0"/>
                <a:cs typeface="Calibri" panose="020F0502020204030204" pitchFamily="34" charset="0"/>
                <a:sym typeface="Wingdings" panose="05000000000000000000" pitchFamily="2" charset="2"/>
              </a:rPr>
              <a:t/>
            </a:r>
            <a:br>
              <a:rPr lang="it-IT" sz="2400" dirty="0">
                <a:latin typeface="Calibri" panose="020F0502020204030204" pitchFamily="34" charset="0"/>
                <a:cs typeface="Calibri" panose="020F0502020204030204" pitchFamily="34" charset="0"/>
                <a:sym typeface="Wingdings" panose="05000000000000000000" pitchFamily="2" charset="2"/>
              </a:rPr>
            </a:br>
            <a:r>
              <a:rPr lang="it-IT" sz="2400" dirty="0" smtClean="0">
                <a:latin typeface="Calibri" panose="020F0502020204030204" pitchFamily="34" charset="0"/>
                <a:cs typeface="Calibri" panose="020F0502020204030204" pitchFamily="34" charset="0"/>
                <a:sym typeface="Wingdings" panose="05000000000000000000" pitchFamily="2" charset="2"/>
              </a:rPr>
              <a:t>Se il produttore è in grado di modellare le preferenze del consumatore, la simmetria tra venditore e acquirente, pilastro fondamentale della teoria economica e del concetto di sovranità del consumatore, risulta alquanto distorta.</a:t>
            </a:r>
            <a:r>
              <a:rPr lang="it-IT" sz="2400" dirty="0" smtClean="0">
                <a:latin typeface="Calibri" panose="020F0502020204030204" pitchFamily="34" charset="0"/>
                <a:cs typeface="Calibri" panose="020F0502020204030204" pitchFamily="34" charset="0"/>
              </a:rPr>
              <a:t> </a:t>
            </a:r>
            <a:endParaRPr lang="it-IT"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447919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106690"/>
          </a:xfrm>
        </p:spPr>
        <p:txBody>
          <a:bodyPr>
            <a:normAutofit/>
          </a:bodyPr>
          <a:lstStyle/>
          <a:p>
            <a:pPr algn="l"/>
            <a:r>
              <a:rPr lang="it-IT" sz="2400" dirty="0" smtClean="0">
                <a:latin typeface="Calibri" panose="020F0502020204030204" pitchFamily="34" charset="0"/>
                <a:cs typeface="Calibri" panose="020F0502020204030204" pitchFamily="34" charset="0"/>
              </a:rPr>
              <a:t>La legislazione antitrust per limitare i monopoli e il potere delle grandi imprese: es, legge bancaria statunitense: divieto di aprire filiali fuori dal proprio Stato.</a:t>
            </a:r>
            <a:br>
              <a:rPr lang="it-IT" sz="2400" dirty="0" smtClean="0">
                <a:latin typeface="Calibri" panose="020F0502020204030204" pitchFamily="34" charset="0"/>
                <a:cs typeface="Calibri" panose="020F0502020204030204" pitchFamily="34" charset="0"/>
              </a:rPr>
            </a:br>
            <a:r>
              <a:rPr lang="it-IT" sz="2400" dirty="0">
                <a:latin typeface="Calibri" panose="020F0502020204030204" pitchFamily="34" charset="0"/>
                <a:cs typeface="Calibri" panose="020F0502020204030204" pitchFamily="34" charset="0"/>
              </a:rPr>
              <a:t/>
            </a:r>
            <a:br>
              <a:rPr lang="it-IT" sz="2400" dirty="0">
                <a:latin typeface="Calibri" panose="020F0502020204030204" pitchFamily="34" charset="0"/>
                <a:cs typeface="Calibri" panose="020F0502020204030204" pitchFamily="34" charset="0"/>
              </a:rPr>
            </a:br>
            <a:r>
              <a:rPr lang="it-IT" sz="2400" dirty="0" smtClean="0">
                <a:latin typeface="Calibri" panose="020F0502020204030204" pitchFamily="34" charset="0"/>
                <a:cs typeface="Calibri" panose="020F0502020204030204" pitchFamily="34" charset="0"/>
              </a:rPr>
              <a:t>Una nuova teoria economica (Università di Chicago) guarda con favore alle grandi imprese con posizione dominante sul mercato.</a:t>
            </a:r>
            <a:br>
              <a:rPr lang="it-IT" sz="2400" dirty="0" smtClean="0">
                <a:latin typeface="Calibri" panose="020F0502020204030204" pitchFamily="34" charset="0"/>
                <a:cs typeface="Calibri" panose="020F0502020204030204" pitchFamily="34" charset="0"/>
              </a:rPr>
            </a:br>
            <a:r>
              <a:rPr lang="it-IT" sz="2400" dirty="0" smtClean="0">
                <a:latin typeface="Calibri" panose="020F0502020204030204" pitchFamily="34" charset="0"/>
                <a:cs typeface="Calibri" panose="020F0502020204030204" pitchFamily="34" charset="0"/>
              </a:rPr>
              <a:t>La questione fondamentale non è più quella di garantire la concorrenza e dunque la scelta del consumatore.</a:t>
            </a:r>
            <a:br>
              <a:rPr lang="it-IT" sz="2400" dirty="0" smtClean="0">
                <a:latin typeface="Calibri" panose="020F0502020204030204" pitchFamily="34" charset="0"/>
                <a:cs typeface="Calibri" panose="020F0502020204030204" pitchFamily="34" charset="0"/>
              </a:rPr>
            </a:br>
            <a:r>
              <a:rPr lang="it-IT" sz="2400" dirty="0" smtClean="0">
                <a:latin typeface="Calibri" panose="020F0502020204030204" pitchFamily="34" charset="0"/>
                <a:cs typeface="Calibri" panose="020F0502020204030204" pitchFamily="34" charset="0"/>
              </a:rPr>
              <a:t/>
            </a:r>
            <a:br>
              <a:rPr lang="it-IT" sz="2400" dirty="0" smtClean="0">
                <a:latin typeface="Calibri" panose="020F0502020204030204" pitchFamily="34" charset="0"/>
                <a:cs typeface="Calibri" panose="020F0502020204030204" pitchFamily="34" charset="0"/>
              </a:rPr>
            </a:br>
            <a:r>
              <a:rPr lang="it-IT" sz="2400" dirty="0" smtClean="0">
                <a:latin typeface="Calibri" panose="020F0502020204030204" pitchFamily="34" charset="0"/>
                <a:cs typeface="Calibri" panose="020F0502020204030204" pitchFamily="34" charset="0"/>
              </a:rPr>
              <a:t/>
            </a:r>
            <a:br>
              <a:rPr lang="it-IT" sz="2400" dirty="0" smtClean="0">
                <a:latin typeface="Calibri" panose="020F0502020204030204" pitchFamily="34" charset="0"/>
                <a:cs typeface="Calibri" panose="020F0502020204030204" pitchFamily="34" charset="0"/>
              </a:rPr>
            </a:br>
            <a:r>
              <a:rPr lang="it-IT" sz="2400" dirty="0"/>
              <a:t/>
            </a:r>
            <a:br>
              <a:rPr lang="it-IT" sz="2400" dirty="0"/>
            </a:br>
            <a:r>
              <a:rPr lang="it-IT" sz="2400" dirty="0" smtClean="0"/>
              <a:t> </a:t>
            </a:r>
            <a:endParaRPr lang="it-IT" sz="2400" dirty="0"/>
          </a:p>
        </p:txBody>
      </p:sp>
    </p:spTree>
    <p:extLst>
      <p:ext uri="{BB962C8B-B14F-4D97-AF65-F5344CB8AC3E}">
        <p14:creationId xmlns:p14="http://schemas.microsoft.com/office/powerpoint/2010/main" val="39279698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16632"/>
            <a:ext cx="7467600" cy="5400600"/>
          </a:xfrm>
        </p:spPr>
        <p:txBody>
          <a:bodyPr>
            <a:normAutofit/>
          </a:bodyPr>
          <a:lstStyle/>
          <a:p>
            <a:r>
              <a:rPr lang="it-IT" sz="2400" dirty="0">
                <a:latin typeface="Calibri" panose="020F0502020204030204" pitchFamily="34" charset="0"/>
                <a:cs typeface="Calibri" panose="020F0502020204030204" pitchFamily="34" charset="0"/>
              </a:rPr>
              <a:t>Per </a:t>
            </a:r>
            <a:r>
              <a:rPr lang="it-IT" sz="2400" dirty="0" err="1">
                <a:latin typeface="Calibri" panose="020F0502020204030204" pitchFamily="34" charset="0"/>
                <a:cs typeface="Calibri" panose="020F0502020204030204" pitchFamily="34" charset="0"/>
              </a:rPr>
              <a:t>Bork</a:t>
            </a:r>
            <a:r>
              <a:rPr lang="it-IT" sz="2400" dirty="0">
                <a:latin typeface="Calibri" panose="020F0502020204030204" pitchFamily="34" charset="0"/>
                <a:cs typeface="Calibri" panose="020F0502020204030204" pitchFamily="34" charset="0"/>
              </a:rPr>
              <a:t> (1978) e </a:t>
            </a:r>
            <a:r>
              <a:rPr lang="it-IT" sz="2400" dirty="0" err="1">
                <a:latin typeface="Calibri" panose="020F0502020204030204" pitchFamily="34" charset="0"/>
                <a:cs typeface="Calibri" panose="020F0502020204030204" pitchFamily="34" charset="0"/>
              </a:rPr>
              <a:t>Posner</a:t>
            </a:r>
            <a:r>
              <a:rPr lang="it-IT" sz="2400" dirty="0">
                <a:latin typeface="Calibri" panose="020F0502020204030204" pitchFamily="34" charset="0"/>
                <a:cs typeface="Calibri" panose="020F0502020204030204" pitchFamily="34" charset="0"/>
              </a:rPr>
              <a:t> (2001), la vera questione non è ciò che i consumatori effettivamente vogliono, ma ciò che offre loro le maggiori possibilità di scelta. E tali possibilità aumentano se aumenta la ricchezza generale dell’economia.</a:t>
            </a:r>
            <a:br>
              <a:rPr lang="it-IT" sz="2400" dirty="0">
                <a:latin typeface="Calibri" panose="020F0502020204030204" pitchFamily="34" charset="0"/>
                <a:cs typeface="Calibri" panose="020F0502020204030204" pitchFamily="34" charset="0"/>
              </a:rPr>
            </a:br>
            <a:r>
              <a:rPr lang="it-IT" sz="2400" dirty="0">
                <a:latin typeface="Calibri" panose="020F0502020204030204" pitchFamily="34" charset="0"/>
                <a:cs typeface="Calibri" panose="020F0502020204030204" pitchFamily="34" charset="0"/>
              </a:rPr>
              <a:t>Se inglobando aziende più piccole, un’azienda più grande genera maggiore efficienza, ciò, pur riducendo la concorrenza e la varietà di scelte dei consumatori, massimizza il «benessere» degli stessi-</a:t>
            </a:r>
            <a:r>
              <a:rPr lang="it-IT" sz="2400" dirty="0">
                <a:latin typeface="Calibri" panose="020F0502020204030204" pitchFamily="34" charset="0"/>
                <a:cs typeface="Calibri" panose="020F0502020204030204" pitchFamily="34" charset="0"/>
                <a:sym typeface="Wingdings" panose="05000000000000000000" pitchFamily="2" charset="2"/>
              </a:rPr>
              <a:t></a:t>
            </a:r>
            <a:r>
              <a:rPr lang="it-IT" sz="2400" dirty="0">
                <a:latin typeface="Calibri" panose="020F0502020204030204" pitchFamily="34" charset="0"/>
                <a:cs typeface="Calibri" panose="020F0502020204030204" pitchFamily="34" charset="0"/>
              </a:rPr>
              <a:t/>
            </a:r>
            <a:br>
              <a:rPr lang="it-IT" sz="2400" dirty="0">
                <a:latin typeface="Calibri" panose="020F0502020204030204" pitchFamily="34" charset="0"/>
                <a:cs typeface="Calibri" panose="020F0502020204030204" pitchFamily="34" charset="0"/>
              </a:rPr>
            </a:br>
            <a:r>
              <a:rPr lang="it-IT" sz="2400" dirty="0">
                <a:latin typeface="Calibri" panose="020F0502020204030204" pitchFamily="34" charset="0"/>
                <a:cs typeface="Calibri" panose="020F0502020204030204" pitchFamily="34" charset="0"/>
              </a:rPr>
              <a:t>dalla </a:t>
            </a:r>
            <a:r>
              <a:rPr lang="it-IT" sz="2400" b="1" i="1" dirty="0">
                <a:latin typeface="Calibri" panose="020F0502020204030204" pitchFamily="34" charset="0"/>
                <a:cs typeface="Calibri" panose="020F0502020204030204" pitchFamily="34" charset="0"/>
              </a:rPr>
              <a:t>consumer </a:t>
            </a:r>
            <a:r>
              <a:rPr lang="it-IT" sz="2400" b="1" i="1" dirty="0" err="1">
                <a:latin typeface="Calibri" panose="020F0502020204030204" pitchFamily="34" charset="0"/>
                <a:cs typeface="Calibri" panose="020F0502020204030204" pitchFamily="34" charset="0"/>
              </a:rPr>
              <a:t>choice</a:t>
            </a:r>
            <a:r>
              <a:rPr lang="it-IT" sz="2400" dirty="0">
                <a:latin typeface="Calibri" panose="020F0502020204030204" pitchFamily="34" charset="0"/>
                <a:cs typeface="Calibri" panose="020F0502020204030204" pitchFamily="34" charset="0"/>
              </a:rPr>
              <a:t> al </a:t>
            </a:r>
            <a:r>
              <a:rPr lang="it-IT" sz="2400" b="1" i="1" dirty="0">
                <a:latin typeface="Calibri" panose="020F0502020204030204" pitchFamily="34" charset="0"/>
                <a:cs typeface="Calibri" panose="020F0502020204030204" pitchFamily="34" charset="0"/>
              </a:rPr>
              <a:t>consumer welfare</a:t>
            </a:r>
            <a:endParaRPr lang="it-IT" sz="2400" dirty="0"/>
          </a:p>
        </p:txBody>
      </p:sp>
    </p:spTree>
    <p:extLst>
      <p:ext uri="{BB962C8B-B14F-4D97-AF65-F5344CB8AC3E}">
        <p14:creationId xmlns:p14="http://schemas.microsoft.com/office/powerpoint/2010/main" val="19141952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458618"/>
          </a:xfrm>
        </p:spPr>
        <p:txBody>
          <a:bodyPr>
            <a:normAutofit/>
          </a:bodyPr>
          <a:lstStyle/>
          <a:p>
            <a:pPr algn="l"/>
            <a:r>
              <a:rPr lang="it-IT" sz="2400" dirty="0" smtClean="0">
                <a:latin typeface="Calibri" panose="020F0502020204030204" pitchFamily="34" charset="0"/>
                <a:cs typeface="Calibri" panose="020F0502020204030204" pitchFamily="34" charset="0"/>
              </a:rPr>
              <a:t>Due osservazioni:</a:t>
            </a:r>
            <a:br>
              <a:rPr lang="it-IT" sz="2400" dirty="0" smtClean="0">
                <a:latin typeface="Calibri" panose="020F0502020204030204" pitchFamily="34" charset="0"/>
                <a:cs typeface="Calibri" panose="020F0502020204030204" pitchFamily="34" charset="0"/>
              </a:rPr>
            </a:br>
            <a:r>
              <a:rPr lang="it-IT" sz="2400" dirty="0" smtClean="0">
                <a:latin typeface="Calibri" panose="020F0502020204030204" pitchFamily="34" charset="0"/>
                <a:cs typeface="Calibri" panose="020F0502020204030204" pitchFamily="34" charset="0"/>
              </a:rPr>
              <a:t>a) idea profondamente paternalista</a:t>
            </a:r>
            <a:br>
              <a:rPr lang="it-IT" sz="2400" dirty="0" smtClean="0">
                <a:latin typeface="Calibri" panose="020F0502020204030204" pitchFamily="34" charset="0"/>
                <a:cs typeface="Calibri" panose="020F0502020204030204" pitchFamily="34" charset="0"/>
              </a:rPr>
            </a:br>
            <a:r>
              <a:rPr lang="it-IT" sz="2400" dirty="0" smtClean="0">
                <a:latin typeface="Calibri" panose="020F0502020204030204" pitchFamily="34" charset="0"/>
                <a:cs typeface="Calibri" panose="020F0502020204030204" pitchFamily="34" charset="0"/>
              </a:rPr>
              <a:t>b) il benessere del consumatore è una nozione collettivistica a dispetto di tutta la retorica individualista del pensiero economico standard.</a:t>
            </a:r>
            <a:br>
              <a:rPr lang="it-IT" sz="2400" dirty="0" smtClean="0">
                <a:latin typeface="Calibri" panose="020F0502020204030204" pitchFamily="34" charset="0"/>
                <a:cs typeface="Calibri" panose="020F0502020204030204" pitchFamily="34" charset="0"/>
              </a:rPr>
            </a:br>
            <a:r>
              <a:rPr lang="it-IT" sz="2400" dirty="0">
                <a:latin typeface="Calibri" panose="020F0502020204030204" pitchFamily="34" charset="0"/>
                <a:cs typeface="Calibri" panose="020F0502020204030204" pitchFamily="34" charset="0"/>
              </a:rPr>
              <a:t/>
            </a:r>
            <a:br>
              <a:rPr lang="it-IT" sz="2400" dirty="0">
                <a:latin typeface="Calibri" panose="020F0502020204030204" pitchFamily="34" charset="0"/>
                <a:cs typeface="Calibri" panose="020F0502020204030204" pitchFamily="34" charset="0"/>
              </a:rPr>
            </a:br>
            <a:r>
              <a:rPr lang="it-IT" sz="2400" dirty="0" smtClean="0">
                <a:latin typeface="Calibri" panose="020F0502020204030204" pitchFamily="34" charset="0"/>
                <a:cs typeface="Calibri" panose="020F0502020204030204" pitchFamily="34" charset="0"/>
              </a:rPr>
              <a:t>Spesso non è vero che la concentrazione aziendale e l’aumento dei profitti portano ad una maggiore efficienza:</a:t>
            </a:r>
            <a:br>
              <a:rPr lang="it-IT" sz="2400" dirty="0" smtClean="0">
                <a:latin typeface="Calibri" panose="020F0502020204030204" pitchFamily="34" charset="0"/>
                <a:cs typeface="Calibri" panose="020F0502020204030204" pitchFamily="34" charset="0"/>
              </a:rPr>
            </a:br>
            <a:r>
              <a:rPr lang="it-IT" sz="2400" dirty="0" smtClean="0">
                <a:latin typeface="Calibri" panose="020F0502020204030204" pitchFamily="34" charset="0"/>
                <a:cs typeface="Calibri" panose="020F0502020204030204" pitchFamily="34" charset="0"/>
              </a:rPr>
              <a:t>a) le grandi imprese sono interessate a diffondere i propri prodotti anche nei casi in cui quei prodotti sono qualitativamente inferiori a quelli delle imprese più piccole;</a:t>
            </a:r>
            <a:br>
              <a:rPr lang="it-IT" sz="2400" dirty="0" smtClean="0">
                <a:latin typeface="Calibri" panose="020F0502020204030204" pitchFamily="34" charset="0"/>
                <a:cs typeface="Calibri" panose="020F0502020204030204" pitchFamily="34" charset="0"/>
              </a:rPr>
            </a:br>
            <a:r>
              <a:rPr lang="it-IT" sz="2400" dirty="0" smtClean="0">
                <a:latin typeface="Calibri" panose="020F0502020204030204" pitchFamily="34" charset="0"/>
                <a:cs typeface="Calibri" panose="020F0502020204030204" pitchFamily="34" charset="0"/>
              </a:rPr>
              <a:t>b) le imprese giganti dispongono spesso di informazioni di gran lunga migliori di quelle possedute dai propri clienti</a:t>
            </a:r>
            <a:endParaRPr lang="it-IT"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002975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106690"/>
          </a:xfrm>
        </p:spPr>
        <p:txBody>
          <a:bodyPr>
            <a:normAutofit/>
          </a:bodyPr>
          <a:lstStyle/>
          <a:p>
            <a:pPr algn="l"/>
            <a:r>
              <a:rPr lang="it-IT" sz="2400" dirty="0" smtClean="0">
                <a:latin typeface="Calibri" panose="020F0502020204030204" pitchFamily="34" charset="0"/>
                <a:cs typeface="Calibri" panose="020F0502020204030204" pitchFamily="34" charset="0"/>
              </a:rPr>
              <a:t>Dilemmi della legislazione antitrust:</a:t>
            </a:r>
            <a:br>
              <a:rPr lang="it-IT" sz="2400" dirty="0" smtClean="0">
                <a:latin typeface="Calibri" panose="020F0502020204030204" pitchFamily="34" charset="0"/>
                <a:cs typeface="Calibri" panose="020F0502020204030204" pitchFamily="34" charset="0"/>
              </a:rPr>
            </a:br>
            <a:r>
              <a:rPr lang="it-IT" sz="2400" dirty="0" smtClean="0">
                <a:latin typeface="Calibri" panose="020F0502020204030204" pitchFamily="34" charset="0"/>
                <a:cs typeface="Calibri" panose="020F0502020204030204" pitchFamily="34" charset="0"/>
              </a:rPr>
              <a:t>- proteggere gli interessi degli azionisti</a:t>
            </a:r>
            <a:br>
              <a:rPr lang="it-IT" sz="2400" dirty="0" smtClean="0">
                <a:latin typeface="Calibri" panose="020F0502020204030204" pitchFamily="34" charset="0"/>
                <a:cs typeface="Calibri" panose="020F0502020204030204" pitchFamily="34" charset="0"/>
              </a:rPr>
            </a:br>
            <a:r>
              <a:rPr lang="it-IT" sz="2400" dirty="0" smtClean="0">
                <a:latin typeface="Calibri" panose="020F0502020204030204" pitchFamily="34" charset="0"/>
                <a:cs typeface="Calibri" panose="020F0502020204030204" pitchFamily="34" charset="0"/>
              </a:rPr>
              <a:t>- proteggere gli interessi delle imprese minori</a:t>
            </a:r>
            <a:br>
              <a:rPr lang="it-IT" sz="2400" dirty="0" smtClean="0">
                <a:latin typeface="Calibri" panose="020F0502020204030204" pitchFamily="34" charset="0"/>
                <a:cs typeface="Calibri" panose="020F0502020204030204" pitchFamily="34" charset="0"/>
              </a:rPr>
            </a:br>
            <a:r>
              <a:rPr lang="it-IT" sz="2400" dirty="0" smtClean="0">
                <a:latin typeface="Calibri" panose="020F0502020204030204" pitchFamily="34" charset="0"/>
                <a:cs typeface="Calibri" panose="020F0502020204030204" pitchFamily="34" charset="0"/>
              </a:rPr>
              <a:t>- proteggere gli interessi dei consumatori</a:t>
            </a:r>
            <a:br>
              <a:rPr lang="it-IT" sz="2400" dirty="0" smtClean="0">
                <a:latin typeface="Calibri" panose="020F0502020204030204" pitchFamily="34" charset="0"/>
                <a:cs typeface="Calibri" panose="020F0502020204030204" pitchFamily="34" charset="0"/>
              </a:rPr>
            </a:br>
            <a:r>
              <a:rPr lang="it-IT" sz="2400" dirty="0">
                <a:latin typeface="Calibri" panose="020F0502020204030204" pitchFamily="34" charset="0"/>
                <a:cs typeface="Calibri" panose="020F0502020204030204" pitchFamily="34" charset="0"/>
              </a:rPr>
              <a:t/>
            </a:r>
            <a:br>
              <a:rPr lang="it-IT" sz="2400" dirty="0">
                <a:latin typeface="Calibri" panose="020F0502020204030204" pitchFamily="34" charset="0"/>
                <a:cs typeface="Calibri" panose="020F0502020204030204" pitchFamily="34" charset="0"/>
              </a:rPr>
            </a:br>
            <a:r>
              <a:rPr lang="it-IT" sz="2400" dirty="0" smtClean="0">
                <a:latin typeface="Calibri" panose="020F0502020204030204" pitchFamily="34" charset="0"/>
                <a:cs typeface="Calibri" panose="020F0502020204030204" pitchFamily="34" charset="0"/>
              </a:rPr>
              <a:t>Sotto la pressione neoliberista, la legislazione anglosassone ha semplificato drasticamente il quadro, proclamando che la preminenza degli interessi degli azionisti.</a:t>
            </a:r>
            <a:br>
              <a:rPr lang="it-IT" sz="2400" dirty="0" smtClean="0">
                <a:latin typeface="Calibri" panose="020F0502020204030204" pitchFamily="34" charset="0"/>
                <a:cs typeface="Calibri" panose="020F0502020204030204" pitchFamily="34" charset="0"/>
              </a:rPr>
            </a:br>
            <a:r>
              <a:rPr lang="it-IT" sz="2400" dirty="0">
                <a:latin typeface="Calibri" panose="020F0502020204030204" pitchFamily="34" charset="0"/>
                <a:cs typeface="Calibri" panose="020F0502020204030204" pitchFamily="34" charset="0"/>
              </a:rPr>
              <a:t/>
            </a:r>
            <a:br>
              <a:rPr lang="it-IT" sz="2400" dirty="0">
                <a:latin typeface="Calibri" panose="020F0502020204030204" pitchFamily="34" charset="0"/>
                <a:cs typeface="Calibri" panose="020F0502020204030204" pitchFamily="34" charset="0"/>
              </a:rPr>
            </a:br>
            <a:r>
              <a:rPr lang="it-IT" sz="2400" dirty="0" smtClean="0">
                <a:latin typeface="Calibri" panose="020F0502020204030204" pitchFamily="34" charset="0"/>
                <a:cs typeface="Calibri" panose="020F0502020204030204" pitchFamily="34" charset="0"/>
              </a:rPr>
              <a:t>Se esistono </a:t>
            </a:r>
            <a:r>
              <a:rPr lang="it-IT" sz="2400" i="1" dirty="0" smtClean="0">
                <a:latin typeface="Calibri" panose="020F0502020204030204" pitchFamily="34" charset="0"/>
                <a:cs typeface="Calibri" panose="020F0502020204030204" pitchFamily="34" charset="0"/>
              </a:rPr>
              <a:t>asimmetrie informative </a:t>
            </a:r>
            <a:r>
              <a:rPr lang="it-IT" sz="2400" dirty="0" smtClean="0">
                <a:latin typeface="Calibri" panose="020F0502020204030204" pitchFamily="34" charset="0"/>
                <a:cs typeface="Calibri" panose="020F0502020204030204" pitchFamily="34" charset="0"/>
              </a:rPr>
              <a:t>tra le </a:t>
            </a:r>
            <a:r>
              <a:rPr lang="it-IT" sz="2400" dirty="0" smtClean="0">
                <a:latin typeface="Calibri" panose="020F0502020204030204" pitchFamily="34" charset="0"/>
                <a:cs typeface="Calibri" panose="020F0502020204030204" pitchFamily="34" charset="0"/>
              </a:rPr>
              <a:t>grandi </a:t>
            </a:r>
            <a:r>
              <a:rPr lang="it-IT" sz="2400" dirty="0" smtClean="0">
                <a:latin typeface="Calibri" panose="020F0502020204030204" pitchFamily="34" charset="0"/>
                <a:cs typeface="Calibri" panose="020F0502020204030204" pitchFamily="34" charset="0"/>
              </a:rPr>
              <a:t>imprese, le imprese minori e i consumatori, non è lecito presumere gli interessi dei consumatori coincidano con quelli degli azionisti.</a:t>
            </a:r>
            <a:br>
              <a:rPr lang="it-IT" sz="2400" dirty="0" smtClean="0">
                <a:latin typeface="Calibri" panose="020F0502020204030204" pitchFamily="34" charset="0"/>
                <a:cs typeface="Calibri" panose="020F0502020204030204" pitchFamily="34" charset="0"/>
              </a:rPr>
            </a:br>
            <a:r>
              <a:rPr lang="it-IT" sz="2400" dirty="0">
                <a:latin typeface="Calibri" panose="020F0502020204030204" pitchFamily="34" charset="0"/>
                <a:cs typeface="Calibri" panose="020F0502020204030204" pitchFamily="34" charset="0"/>
              </a:rPr>
              <a:t/>
            </a:r>
            <a:br>
              <a:rPr lang="it-IT" sz="2400" dirty="0">
                <a:latin typeface="Calibri" panose="020F0502020204030204" pitchFamily="34" charset="0"/>
                <a:cs typeface="Calibri" panose="020F0502020204030204" pitchFamily="34" charset="0"/>
              </a:rPr>
            </a:br>
            <a:r>
              <a:rPr lang="it-IT" sz="2400" dirty="0" smtClean="0">
                <a:latin typeface="Calibri" panose="020F0502020204030204" pitchFamily="34" charset="0"/>
                <a:cs typeface="Calibri" panose="020F0502020204030204" pitchFamily="34" charset="0"/>
              </a:rPr>
              <a:t>Se un’impresa ha una posizione dominante sul mercato e privilegia gli interessi degli azionisti, può accadere che vi sia un calo di attenzione per i clienti.</a:t>
            </a:r>
            <a:endParaRPr lang="it-IT"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704647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178698"/>
          </a:xfrm>
        </p:spPr>
        <p:txBody>
          <a:bodyPr>
            <a:normAutofit/>
          </a:bodyPr>
          <a:lstStyle/>
          <a:p>
            <a:pPr algn="l"/>
            <a:r>
              <a:rPr lang="it-IT" sz="2400" dirty="0" smtClean="0">
                <a:latin typeface="Calibri" panose="020F0502020204030204" pitchFamily="34" charset="0"/>
                <a:cs typeface="Calibri" panose="020F0502020204030204" pitchFamily="34" charset="0"/>
              </a:rPr>
              <a:t>Questo accade, per esempio, se si riducono i livelli di </a:t>
            </a:r>
            <a:r>
              <a:rPr lang="it-IT" sz="2400" b="1" i="1" dirty="0" smtClean="0">
                <a:latin typeface="Calibri" panose="020F0502020204030204" pitchFamily="34" charset="0"/>
                <a:cs typeface="Calibri" panose="020F0502020204030204" pitchFamily="34" charset="0"/>
              </a:rPr>
              <a:t>«capacità ridondante»</a:t>
            </a:r>
            <a:r>
              <a:rPr lang="it-IT" sz="2400" dirty="0" smtClean="0">
                <a:latin typeface="Calibri" panose="020F0502020204030204" pitchFamily="34" charset="0"/>
                <a:cs typeface="Calibri" panose="020F0502020204030204" pitchFamily="34" charset="0"/>
              </a:rPr>
              <a:t>. </a:t>
            </a:r>
            <a:br>
              <a:rPr lang="it-IT" sz="2400" dirty="0" smtClean="0">
                <a:latin typeface="Calibri" panose="020F0502020204030204" pitchFamily="34" charset="0"/>
                <a:cs typeface="Calibri" panose="020F0502020204030204" pitchFamily="34" charset="0"/>
              </a:rPr>
            </a:br>
            <a:r>
              <a:rPr lang="it-IT" sz="2400" dirty="0" smtClean="0">
                <a:latin typeface="Calibri" panose="020F0502020204030204" pitchFamily="34" charset="0"/>
                <a:cs typeface="Calibri" panose="020F0502020204030204" pitchFamily="34" charset="0"/>
              </a:rPr>
              <a:t>Esempi: costruzione di un ponte/ disastro ambientale piattaforma petrolifera BP/ politiche della ricerca</a:t>
            </a:r>
            <a:br>
              <a:rPr lang="it-IT" sz="2400" dirty="0" smtClean="0">
                <a:latin typeface="Calibri" panose="020F0502020204030204" pitchFamily="34" charset="0"/>
                <a:cs typeface="Calibri" panose="020F0502020204030204" pitchFamily="34" charset="0"/>
              </a:rPr>
            </a:br>
            <a:r>
              <a:rPr lang="it-IT" sz="2400" dirty="0">
                <a:latin typeface="Calibri" panose="020F0502020204030204" pitchFamily="34" charset="0"/>
                <a:cs typeface="Calibri" panose="020F0502020204030204" pitchFamily="34" charset="0"/>
              </a:rPr>
              <a:t/>
            </a:r>
            <a:br>
              <a:rPr lang="it-IT" sz="2400" dirty="0">
                <a:latin typeface="Calibri" panose="020F0502020204030204" pitchFamily="34" charset="0"/>
                <a:cs typeface="Calibri" panose="020F0502020204030204" pitchFamily="34" charset="0"/>
              </a:rPr>
            </a:br>
            <a:r>
              <a:rPr lang="it-IT" sz="2400" dirty="0" smtClean="0">
                <a:latin typeface="Calibri" panose="020F0502020204030204" pitchFamily="34" charset="0"/>
                <a:cs typeface="Calibri" panose="020F0502020204030204" pitchFamily="34" charset="0"/>
              </a:rPr>
              <a:t>La decisione di ridurre la capacità ridondante accresce immediatamente i profitti, ma può pregiudicare la qualità dei beni/servizi.</a:t>
            </a:r>
            <a:br>
              <a:rPr lang="it-IT" sz="2400" dirty="0" smtClean="0">
                <a:latin typeface="Calibri" panose="020F0502020204030204" pitchFamily="34" charset="0"/>
                <a:cs typeface="Calibri" panose="020F0502020204030204" pitchFamily="34" charset="0"/>
              </a:rPr>
            </a:br>
            <a:r>
              <a:rPr lang="it-IT" sz="2400" dirty="0">
                <a:latin typeface="Calibri" panose="020F0502020204030204" pitchFamily="34" charset="0"/>
                <a:cs typeface="Calibri" panose="020F0502020204030204" pitchFamily="34" charset="0"/>
              </a:rPr>
              <a:t/>
            </a:r>
            <a:br>
              <a:rPr lang="it-IT" sz="2400" dirty="0">
                <a:latin typeface="Calibri" panose="020F0502020204030204" pitchFamily="34" charset="0"/>
                <a:cs typeface="Calibri" panose="020F0502020204030204" pitchFamily="34" charset="0"/>
              </a:rPr>
            </a:br>
            <a:r>
              <a:rPr lang="it-IT" sz="2400" dirty="0" smtClean="0">
                <a:latin typeface="Calibri" panose="020F0502020204030204" pitchFamily="34" charset="0"/>
                <a:cs typeface="Calibri" panose="020F0502020204030204" pitchFamily="34" charset="0"/>
              </a:rPr>
              <a:t>Contro queste osservazioni, la Scuola di Chicago risponde con tre argomentazioni:</a:t>
            </a:r>
            <a:br>
              <a:rPr lang="it-IT" sz="2400" dirty="0" smtClean="0">
                <a:latin typeface="Calibri" panose="020F0502020204030204" pitchFamily="34" charset="0"/>
                <a:cs typeface="Calibri" panose="020F0502020204030204" pitchFamily="34" charset="0"/>
              </a:rPr>
            </a:br>
            <a:r>
              <a:rPr lang="it-IT" sz="2400" dirty="0" smtClean="0">
                <a:latin typeface="Calibri" panose="020F0502020204030204" pitchFamily="34" charset="0"/>
                <a:cs typeface="Calibri" panose="020F0502020204030204" pitchFamily="34" charset="0"/>
              </a:rPr>
              <a:t>1. efficacia di una concorrenza limitata: può esserci concorrenza aggressiva anche tra poche imprese giganti (almeno tre).</a:t>
            </a:r>
            <a:br>
              <a:rPr lang="it-IT" sz="2400" dirty="0" smtClean="0">
                <a:latin typeface="Calibri" panose="020F0502020204030204" pitchFamily="34" charset="0"/>
                <a:cs typeface="Calibri" panose="020F0502020204030204" pitchFamily="34" charset="0"/>
              </a:rPr>
            </a:br>
            <a:r>
              <a:rPr lang="it-IT" sz="2400" dirty="0" smtClean="0">
                <a:latin typeface="Calibri" panose="020F0502020204030204" pitchFamily="34" charset="0"/>
                <a:cs typeface="Calibri" panose="020F0502020204030204" pitchFamily="34" charset="0"/>
              </a:rPr>
              <a:t>Obiezione: collaborazione tacita, accordi informali basati su segnali «deboli». </a:t>
            </a:r>
            <a:endParaRPr lang="it-IT" sz="2400" b="1"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737424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260648"/>
            <a:ext cx="8229600" cy="4896544"/>
          </a:xfrm>
        </p:spPr>
        <p:txBody>
          <a:bodyPr>
            <a:normAutofit/>
          </a:bodyPr>
          <a:lstStyle/>
          <a:p>
            <a:pPr algn="l"/>
            <a:r>
              <a:rPr lang="it-IT" sz="2400" dirty="0" smtClean="0">
                <a:latin typeface="Calibri" panose="020F0502020204030204" pitchFamily="34" charset="0"/>
                <a:cs typeface="Calibri" panose="020F0502020204030204" pitchFamily="34" charset="0"/>
              </a:rPr>
              <a:t>2. Effetti distributivi: che un aumento generale della ricchezza di un’economia massimizzi il benessere dei consumatori è dimostrato dal fatto che una riduzione di ricchezza non può accrescerlo. </a:t>
            </a:r>
            <a:br>
              <a:rPr lang="it-IT" sz="2400" dirty="0" smtClean="0">
                <a:latin typeface="Calibri" panose="020F0502020204030204" pitchFamily="34" charset="0"/>
                <a:cs typeface="Calibri" panose="020F0502020204030204" pitchFamily="34" charset="0"/>
              </a:rPr>
            </a:br>
            <a:r>
              <a:rPr lang="it-IT" sz="2400" dirty="0" smtClean="0">
                <a:latin typeface="Calibri" panose="020F0502020204030204" pitchFamily="34" charset="0"/>
                <a:cs typeface="Calibri" panose="020F0502020204030204" pitchFamily="34" charset="0"/>
              </a:rPr>
              <a:t/>
            </a:r>
            <a:br>
              <a:rPr lang="it-IT" sz="2400" dirty="0" smtClean="0">
                <a:latin typeface="Calibri" panose="020F0502020204030204" pitchFamily="34" charset="0"/>
                <a:cs typeface="Calibri" panose="020F0502020204030204" pitchFamily="34" charset="0"/>
              </a:rPr>
            </a:br>
            <a:r>
              <a:rPr lang="it-IT" sz="2400" dirty="0" smtClean="0">
                <a:latin typeface="Calibri" panose="020F0502020204030204" pitchFamily="34" charset="0"/>
                <a:cs typeface="Calibri" panose="020F0502020204030204" pitchFamily="34" charset="0"/>
              </a:rPr>
              <a:t>Quindi, non è importante come la ricchezza prodotta venga distribuita all’interno di una società-</a:t>
            </a:r>
            <a:r>
              <a:rPr lang="it-IT" sz="2400" dirty="0" smtClean="0">
                <a:latin typeface="Calibri" panose="020F0502020204030204" pitchFamily="34" charset="0"/>
                <a:cs typeface="Calibri" panose="020F0502020204030204" pitchFamily="34" charset="0"/>
                <a:sym typeface="Wingdings" panose="05000000000000000000" pitchFamily="2" charset="2"/>
              </a:rPr>
              <a:t> </a:t>
            </a:r>
            <a:r>
              <a:rPr lang="it-IT" sz="2400" b="1" i="1" dirty="0" err="1" smtClean="0">
                <a:latin typeface="Calibri" panose="020F0502020204030204" pitchFamily="34" charset="0"/>
                <a:cs typeface="Calibri" panose="020F0502020204030204" pitchFamily="34" charset="0"/>
                <a:sym typeface="Wingdings" panose="05000000000000000000" pitchFamily="2" charset="2"/>
              </a:rPr>
              <a:t>trickle</a:t>
            </a:r>
            <a:r>
              <a:rPr lang="it-IT" sz="2400" b="1" i="1" dirty="0" smtClean="0">
                <a:latin typeface="Calibri" panose="020F0502020204030204" pitchFamily="34" charset="0"/>
                <a:cs typeface="Calibri" panose="020F0502020204030204" pitchFamily="34" charset="0"/>
                <a:sym typeface="Wingdings" panose="05000000000000000000" pitchFamily="2" charset="2"/>
              </a:rPr>
              <a:t> down </a:t>
            </a:r>
            <a:r>
              <a:rPr lang="it-IT" sz="2400" b="1" i="1" dirty="0" err="1" smtClean="0">
                <a:latin typeface="Calibri" panose="020F0502020204030204" pitchFamily="34" charset="0"/>
                <a:cs typeface="Calibri" panose="020F0502020204030204" pitchFamily="34" charset="0"/>
                <a:sym typeface="Wingdings" panose="05000000000000000000" pitchFamily="2" charset="2"/>
              </a:rPr>
              <a:t>effect</a:t>
            </a:r>
            <a:r>
              <a:rPr lang="it-IT" sz="2400" b="1" i="1" dirty="0" smtClean="0">
                <a:latin typeface="Calibri" panose="020F0502020204030204" pitchFamily="34" charset="0"/>
                <a:cs typeface="Calibri" panose="020F0502020204030204" pitchFamily="34" charset="0"/>
                <a:sym typeface="Wingdings" panose="05000000000000000000" pitchFamily="2" charset="2"/>
              </a:rPr>
              <a:t>.</a:t>
            </a:r>
            <a:br>
              <a:rPr lang="it-IT" sz="2400" b="1" i="1" dirty="0" smtClean="0">
                <a:latin typeface="Calibri" panose="020F0502020204030204" pitchFamily="34" charset="0"/>
                <a:cs typeface="Calibri" panose="020F0502020204030204" pitchFamily="34" charset="0"/>
                <a:sym typeface="Wingdings" panose="05000000000000000000" pitchFamily="2" charset="2"/>
              </a:rPr>
            </a:br>
            <a:r>
              <a:rPr lang="it-IT" sz="2400" dirty="0" smtClean="0">
                <a:latin typeface="Calibri" panose="020F0502020204030204" pitchFamily="34" charset="0"/>
                <a:cs typeface="Calibri" panose="020F0502020204030204" pitchFamily="34" charset="0"/>
                <a:sym typeface="Wingdings" panose="05000000000000000000" pitchFamily="2" charset="2"/>
              </a:rPr>
              <a:t>Secondo questa prospettiva, ci sono buone ragioni per preoccuparsi della distribuzione della ricchezza, ma questo non rientra nella sfera della scienza economica, bensì in quella politica.</a:t>
            </a:r>
            <a:endParaRPr lang="it-IT"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798018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Loggi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146</TotalTime>
  <Words>256</Words>
  <Application>Microsoft Office PowerPoint</Application>
  <PresentationFormat>Presentazione su schermo (4:3)</PresentationFormat>
  <Paragraphs>19</Paragraphs>
  <Slides>13</Slides>
  <Notes>1</Notes>
  <HiddenSlides>0</HiddenSlides>
  <MMClips>0</MMClips>
  <ScaleCrop>false</ScaleCrop>
  <HeadingPairs>
    <vt:vector size="4" baseType="variant">
      <vt:variant>
        <vt:lpstr>Tema</vt:lpstr>
      </vt:variant>
      <vt:variant>
        <vt:i4>1</vt:i4>
      </vt:variant>
      <vt:variant>
        <vt:lpstr>Titoli diapositive</vt:lpstr>
      </vt:variant>
      <vt:variant>
        <vt:i4>13</vt:i4>
      </vt:variant>
    </vt:vector>
  </HeadingPairs>
  <TitlesOfParts>
    <vt:vector size="14" baseType="lpstr">
      <vt:lpstr>Loggia</vt:lpstr>
      <vt:lpstr>Le imprese e la scalata al mercato</vt:lpstr>
      <vt:lpstr>La teoria economica neoclassica considera le imprese come se fossero degli individui: macchine calcolatrici.  Ma le economie capitalistiche realmente esistenti non corrispondono al modello neoclassico puro.  L’impresa, soprattutto se grande, non è semplicemente una somma di contratti tra individui, ma è un’organizzazione. (R. Coase.1937)  Contratti di lavoro  Gerarchia</vt:lpstr>
      <vt:lpstr>L’organizzazione assicura continuità e riduce i costi di transazione (Williamson)  Anziché rispondere passivamente ai segnali del mercato, che indicano l’esistenza o meno di una domanda per un determinato prodotto, l’impresa gigante cercherà di creare tale domanda attraverso campagne di marketing e di pubblicità- la produzione crea il consumo, l’offerta crea la domanda.  Se il produttore è in grado di modellare le preferenze del consumatore, la simmetria tra venditore e acquirente, pilastro fondamentale della teoria economica e del concetto di sovranità del consumatore, risulta alquanto distorta. </vt:lpstr>
      <vt:lpstr>La legislazione antitrust per limitare i monopoli e il potere delle grandi imprese: es, legge bancaria statunitense: divieto di aprire filiali fuori dal proprio Stato.  Una nuova teoria economica (Università di Chicago) guarda con favore alle grandi imprese con posizione dominante sul mercato. La questione fondamentale non è più quella di garantire la concorrenza e dunque la scelta del consumatore.     </vt:lpstr>
      <vt:lpstr>Per Bork (1978) e Posner (2001), la vera questione non è ciò che i consumatori effettivamente vogliono, ma ciò che offre loro le maggiori possibilità di scelta. E tali possibilità aumentano se aumenta la ricchezza generale dell’economia. Se inglobando aziende più piccole, un’azienda più grande genera maggiore efficienza, ciò, pur riducendo la concorrenza e la varietà di scelte dei consumatori, massimizza il «benessere» degli stessi- dalla consumer choice al consumer welfare</vt:lpstr>
      <vt:lpstr>Due osservazioni: a) idea profondamente paternalista b) il benessere del consumatore è una nozione collettivistica a dispetto di tutta la retorica individualista del pensiero economico standard.  Spesso non è vero che la concentrazione aziendale e l’aumento dei profitti portano ad una maggiore efficienza: a) le grandi imprese sono interessate a diffondere i propri prodotti anche nei casi in cui quei prodotti sono qualitativamente inferiori a quelli delle imprese più piccole; b) le imprese giganti dispongono spesso di informazioni di gran lunga migliori di quelle possedute dai propri clienti</vt:lpstr>
      <vt:lpstr>Dilemmi della legislazione antitrust: - proteggere gli interessi degli azionisti - proteggere gli interessi delle imprese minori - proteggere gli interessi dei consumatori  Sotto la pressione neoliberista, la legislazione anglosassone ha semplificato drasticamente il quadro, proclamando che la preminenza degli interessi degli azionisti.  Se esistono asimmetrie informative tra le grandi imprese, le imprese minori e i consumatori, non è lecito presumere gli interessi dei consumatori coincidano con quelli degli azionisti.  Se un’impresa ha una posizione dominante sul mercato e privilegia gli interessi degli azionisti, può accadere che vi sia un calo di attenzione per i clienti.</vt:lpstr>
      <vt:lpstr>Questo accade, per esempio, se si riducono i livelli di «capacità ridondante».  Esempi: costruzione di un ponte/ disastro ambientale piattaforma petrolifera BP/ politiche della ricerca  La decisione di ridurre la capacità ridondante accresce immediatamente i profitti, ma può pregiudicare la qualità dei beni/servizi.  Contro queste osservazioni, la Scuola di Chicago risponde con tre argomentazioni: 1. efficacia di una concorrenza limitata: può esserci concorrenza aggressiva anche tra poche imprese giganti (almeno tre). Obiezione: collaborazione tacita, accordi informali basati su segnali «deboli». </vt:lpstr>
      <vt:lpstr>2. Effetti distributivi: che un aumento generale della ricchezza di un’economia massimizzi il benessere dei consumatori è dimostrato dal fatto che una riduzione di ricchezza non può accrescerlo.   Quindi, non è importante come la ricchezza prodotta venga distribuita all’interno di una società- trickle down effect. Secondo questa prospettiva, ci sono buone ragioni per preoccuparsi della distribuzione della ricchezza, ma questo non rientra nella sfera della scienza economica, bensì in quella politica.</vt:lpstr>
      <vt:lpstr>3. Gli economisti di Chicago demandano paradossalmente  la questione della distribuzione della ricchezza all’intervento politico, ma in genere considerano tale intervento la peggiore delle eventualità possibili  Teoria della public choice (Università della Virginia): tutte le attività statali sono espressione dell’egoismo e della volontà di autoaffermazione (clientelismo) delle élite politiche.    </vt:lpstr>
      <vt:lpstr>I neoliberisti distinguono nettamente tra diritto (common law) e governo: gli accordi tra le parti, adottando un approccio economico, possono evitare di chiamare in causa il governo. (Coase, The Problem of Social Cost, 1960) Questo approccio può funzionare quando una questione riguarda un numero limitato di persone, mentre è assai meno efficace quando i benefici o i danni derivanti da una esternalità ricadono su un numero molto grande di persone. </vt:lpstr>
      <vt:lpstr>In ogni caso, Bork sottolinea che le piccole imprese non sono da meno delle grandi quando si tratta di coalizzarsi per esercitare pressioni politiche.   Obiezioni: a) le piccole imprese difficilmente possono sostenere elevati costi di lobbying; b) problema della «logica dell’azione collettiva»: «free rider»; c) gli scandali economici di fine anni Novanta (Reich, Supercapitalismo, 2003)/ opposizione alla riforma sanitaria di Obama nel 2009/ questione delle etichette alimentari nella UE. </vt:lpstr>
      <vt:lpstr>Questioni aperte:  1. Nozione paternalistica e essenza collettivistica della teoria del benessere del consumatore-retorica populista.  2. Difficoltà della legislazione antitrust.  3. Le innovazioni della Scuola di Chicago non hanno risolto la questione di fondo della tendenza del potere economico a tradursi in potere politico e viceversa.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imprese e la scalata al mercato</dc:title>
  <dc:creator>CHIARELLO</dc:creator>
  <cp:lastModifiedBy>CHIARELLO</cp:lastModifiedBy>
  <cp:revision>16</cp:revision>
  <dcterms:created xsi:type="dcterms:W3CDTF">2017-10-03T08:23:33Z</dcterms:created>
  <dcterms:modified xsi:type="dcterms:W3CDTF">2017-10-04T10:08:02Z</dcterms:modified>
</cp:coreProperties>
</file>