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3" r:id="rId2"/>
    <p:sldId id="294" r:id="rId3"/>
    <p:sldId id="295" r:id="rId4"/>
    <p:sldId id="296" r:id="rId5"/>
    <p:sldId id="333" r:id="rId6"/>
    <p:sldId id="304" r:id="rId7"/>
    <p:sldId id="303" r:id="rId8"/>
    <p:sldId id="306" r:id="rId9"/>
    <p:sldId id="307" r:id="rId10"/>
    <p:sldId id="308" r:id="rId11"/>
    <p:sldId id="297" r:id="rId12"/>
    <p:sldId id="302" r:id="rId13"/>
    <p:sldId id="298" r:id="rId14"/>
    <p:sldId id="301" r:id="rId15"/>
    <p:sldId id="300" r:id="rId16"/>
    <p:sldId id="332" r:id="rId17"/>
    <p:sldId id="299" r:id="rId18"/>
    <p:sldId id="310" r:id="rId19"/>
    <p:sldId id="311" r:id="rId20"/>
    <p:sldId id="312" r:id="rId21"/>
    <p:sldId id="314" r:id="rId22"/>
    <p:sldId id="313" r:id="rId23"/>
    <p:sldId id="315" r:id="rId24"/>
    <p:sldId id="326" r:id="rId25"/>
    <p:sldId id="327" r:id="rId26"/>
    <p:sldId id="328" r:id="rId27"/>
    <p:sldId id="329" r:id="rId28"/>
    <p:sldId id="316" r:id="rId29"/>
    <p:sldId id="317" r:id="rId30"/>
    <p:sldId id="318" r:id="rId31"/>
    <p:sldId id="319" r:id="rId32"/>
    <p:sldId id="320" r:id="rId33"/>
    <p:sldId id="334" r:id="rId34"/>
    <p:sldId id="340" r:id="rId35"/>
    <p:sldId id="341" r:id="rId36"/>
    <p:sldId id="342" r:id="rId37"/>
    <p:sldId id="321" r:id="rId38"/>
    <p:sldId id="322" r:id="rId39"/>
    <p:sldId id="324" r:id="rId40"/>
    <p:sldId id="331" r:id="rId41"/>
    <p:sldId id="325" r:id="rId42"/>
  </p:sldIdLst>
  <p:sldSz cx="9144000" cy="6858000" type="screen4x3"/>
  <p:notesSz cx="6858000" cy="9144000"/>
  <p:defaultTextStyle>
    <a:defPPr>
      <a:defRPr lang="it-IT"/>
    </a:defPPr>
    <a:lvl1pPr algn="l" rtl="0" fontAlgn="base">
      <a:spcBef>
        <a:spcPct val="50000"/>
      </a:spcBef>
      <a:spcAft>
        <a:spcPct val="0"/>
      </a:spcAft>
      <a:defRPr sz="2400" kern="1200">
        <a:solidFill>
          <a:schemeClr val="tx1"/>
        </a:solidFill>
        <a:latin typeface="Times New Roman" pitchFamily="18" charset="0"/>
        <a:ea typeface="+mn-ea"/>
        <a:cs typeface="+mn-cs"/>
      </a:defRPr>
    </a:lvl1pPr>
    <a:lvl2pPr marL="457200" algn="l" rtl="0" fontAlgn="base">
      <a:spcBef>
        <a:spcPct val="50000"/>
      </a:spcBef>
      <a:spcAft>
        <a:spcPct val="0"/>
      </a:spcAft>
      <a:defRPr sz="2400" kern="1200">
        <a:solidFill>
          <a:schemeClr val="tx1"/>
        </a:solidFill>
        <a:latin typeface="Times New Roman" pitchFamily="18" charset="0"/>
        <a:ea typeface="+mn-ea"/>
        <a:cs typeface="+mn-cs"/>
      </a:defRPr>
    </a:lvl2pPr>
    <a:lvl3pPr marL="914400" algn="l" rtl="0" fontAlgn="base">
      <a:spcBef>
        <a:spcPct val="50000"/>
      </a:spcBef>
      <a:spcAft>
        <a:spcPct val="0"/>
      </a:spcAft>
      <a:defRPr sz="2400" kern="1200">
        <a:solidFill>
          <a:schemeClr val="tx1"/>
        </a:solidFill>
        <a:latin typeface="Times New Roman" pitchFamily="18" charset="0"/>
        <a:ea typeface="+mn-ea"/>
        <a:cs typeface="+mn-cs"/>
      </a:defRPr>
    </a:lvl3pPr>
    <a:lvl4pPr marL="1371600" algn="l" rtl="0" fontAlgn="base">
      <a:spcBef>
        <a:spcPct val="50000"/>
      </a:spcBef>
      <a:spcAft>
        <a:spcPct val="0"/>
      </a:spcAft>
      <a:defRPr sz="2400" kern="1200">
        <a:solidFill>
          <a:schemeClr val="tx1"/>
        </a:solidFill>
        <a:latin typeface="Times New Roman" pitchFamily="18" charset="0"/>
        <a:ea typeface="+mn-ea"/>
        <a:cs typeface="+mn-cs"/>
      </a:defRPr>
    </a:lvl4pPr>
    <a:lvl5pPr marL="1828800" algn="l" rtl="0" fontAlgn="base">
      <a:spcBef>
        <a:spcPct val="5000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33"/>
    <a:srgbClr val="6600FF"/>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1" autoAdjust="0"/>
    <p:restoredTop sz="94728" autoAdjust="0"/>
  </p:normalViewPr>
  <p:slideViewPr>
    <p:cSldViewPr>
      <p:cViewPr>
        <p:scale>
          <a:sx n="66" d="100"/>
          <a:sy n="66" d="100"/>
        </p:scale>
        <p:origin x="-1290" y="-2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41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CD1A8F2E-476B-4E54-99CF-208D037DFE07}" type="slidenum">
              <a:rPr lang="it-IT"/>
              <a:pPr>
                <a:defRPr/>
              </a:pPr>
              <a:t>‹N›</a:t>
            </a:fld>
            <a:endParaRPr lang="it-IT"/>
          </a:p>
        </p:txBody>
      </p:sp>
    </p:spTree>
    <p:extLst>
      <p:ext uri="{BB962C8B-B14F-4D97-AF65-F5344CB8AC3E}">
        <p14:creationId xmlns:p14="http://schemas.microsoft.com/office/powerpoint/2010/main" val="160867434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A29D27F3-2FD5-4C69-B25C-72BEB31094FD}" type="slidenum">
              <a:rPr lang="it-IT"/>
              <a:pPr>
                <a:defRPr/>
              </a:pPr>
              <a:t>‹N›</a:t>
            </a:fld>
            <a:endParaRPr lang="it-IT"/>
          </a:p>
        </p:txBody>
      </p:sp>
    </p:spTree>
    <p:extLst>
      <p:ext uri="{BB962C8B-B14F-4D97-AF65-F5344CB8AC3E}">
        <p14:creationId xmlns:p14="http://schemas.microsoft.com/office/powerpoint/2010/main" val="41111861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D1DD8670-CE33-49A5-A2E6-D7CC794B3F99}" type="slidenum">
              <a:rPr lang="it-IT"/>
              <a:pPr>
                <a:defRPr/>
              </a:pPr>
              <a:t>‹N›</a:t>
            </a:fld>
            <a:endParaRPr lang="it-IT"/>
          </a:p>
        </p:txBody>
      </p:sp>
    </p:spTree>
    <p:extLst>
      <p:ext uri="{BB962C8B-B14F-4D97-AF65-F5344CB8AC3E}">
        <p14:creationId xmlns:p14="http://schemas.microsoft.com/office/powerpoint/2010/main" val="205304448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20EC30BC-C209-43E1-8136-54DA95258F63}" type="slidenum">
              <a:rPr lang="it-IT"/>
              <a:pPr>
                <a:defRPr/>
              </a:pPr>
              <a:t>‹N›</a:t>
            </a:fld>
            <a:endParaRPr lang="it-IT"/>
          </a:p>
        </p:txBody>
      </p:sp>
    </p:spTree>
    <p:extLst>
      <p:ext uri="{BB962C8B-B14F-4D97-AF65-F5344CB8AC3E}">
        <p14:creationId xmlns:p14="http://schemas.microsoft.com/office/powerpoint/2010/main" val="331903550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0762BDB1-6AAC-45BB-BC04-1D61DC8E3127}" type="slidenum">
              <a:rPr lang="it-IT"/>
              <a:pPr>
                <a:defRPr/>
              </a:pPr>
              <a:t>‹N›</a:t>
            </a:fld>
            <a:endParaRPr lang="it-IT"/>
          </a:p>
        </p:txBody>
      </p:sp>
    </p:spTree>
    <p:extLst>
      <p:ext uri="{BB962C8B-B14F-4D97-AF65-F5344CB8AC3E}">
        <p14:creationId xmlns:p14="http://schemas.microsoft.com/office/powerpoint/2010/main" val="79089757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49E71C04-1F72-447E-A33F-26B82E787037}" type="slidenum">
              <a:rPr lang="it-IT"/>
              <a:pPr>
                <a:defRPr/>
              </a:pPr>
              <a:t>‹N›</a:t>
            </a:fld>
            <a:endParaRPr lang="it-IT"/>
          </a:p>
        </p:txBody>
      </p:sp>
    </p:spTree>
    <p:extLst>
      <p:ext uri="{BB962C8B-B14F-4D97-AF65-F5344CB8AC3E}">
        <p14:creationId xmlns:p14="http://schemas.microsoft.com/office/powerpoint/2010/main" val="17356000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1F9EA337-CF8B-4ED6-92CE-09049C3D5A9C}" type="slidenum">
              <a:rPr lang="it-IT"/>
              <a:pPr>
                <a:defRPr/>
              </a:pPr>
              <a:t>‹N›</a:t>
            </a:fld>
            <a:endParaRPr lang="it-IT"/>
          </a:p>
        </p:txBody>
      </p:sp>
    </p:spTree>
    <p:extLst>
      <p:ext uri="{BB962C8B-B14F-4D97-AF65-F5344CB8AC3E}">
        <p14:creationId xmlns:p14="http://schemas.microsoft.com/office/powerpoint/2010/main" val="71680637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D146ECCD-462F-41A5-9922-10F3A1FBCF60}" type="slidenum">
              <a:rPr lang="it-IT"/>
              <a:pPr>
                <a:defRPr/>
              </a:pPr>
              <a:t>‹N›</a:t>
            </a:fld>
            <a:endParaRPr lang="it-IT"/>
          </a:p>
        </p:txBody>
      </p:sp>
    </p:spTree>
    <p:extLst>
      <p:ext uri="{BB962C8B-B14F-4D97-AF65-F5344CB8AC3E}">
        <p14:creationId xmlns:p14="http://schemas.microsoft.com/office/powerpoint/2010/main" val="194938337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CB63F513-6F7E-451A-BD59-AF1289AFAFA8}" type="slidenum">
              <a:rPr lang="it-IT"/>
              <a:pPr>
                <a:defRPr/>
              </a:pPr>
              <a:t>‹N›</a:t>
            </a:fld>
            <a:endParaRPr lang="it-IT"/>
          </a:p>
        </p:txBody>
      </p:sp>
    </p:spTree>
    <p:extLst>
      <p:ext uri="{BB962C8B-B14F-4D97-AF65-F5344CB8AC3E}">
        <p14:creationId xmlns:p14="http://schemas.microsoft.com/office/powerpoint/2010/main" val="351099916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BD4B20C6-B0F7-4F55-AFF8-E981E644E85E}" type="slidenum">
              <a:rPr lang="it-IT"/>
              <a:pPr>
                <a:defRPr/>
              </a:pPr>
              <a:t>‹N›</a:t>
            </a:fld>
            <a:endParaRPr lang="it-IT"/>
          </a:p>
        </p:txBody>
      </p:sp>
    </p:spTree>
    <p:extLst>
      <p:ext uri="{BB962C8B-B14F-4D97-AF65-F5344CB8AC3E}">
        <p14:creationId xmlns:p14="http://schemas.microsoft.com/office/powerpoint/2010/main" val="83561656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5B71418D-8C7F-40C7-980E-159ED5217A81}" type="slidenum">
              <a:rPr lang="it-IT"/>
              <a:pPr>
                <a:defRPr/>
              </a:pPr>
              <a:t>‹N›</a:t>
            </a:fld>
            <a:endParaRPr lang="it-IT"/>
          </a:p>
        </p:txBody>
      </p:sp>
    </p:spTree>
    <p:extLst>
      <p:ext uri="{BB962C8B-B14F-4D97-AF65-F5344CB8AC3E}">
        <p14:creationId xmlns:p14="http://schemas.microsoft.com/office/powerpoint/2010/main" val="168764008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3869C0"/>
            </a:gs>
            <a:gs pos="100000">
              <a:srgbClr val="419ED0"/>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 dello schema</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lvl1pPr>
          </a:lstStyle>
          <a:p>
            <a:pPr>
              <a:defRPr/>
            </a:pPr>
            <a:endParaRPr lang="it-IT"/>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lvl1pPr>
          </a:lstStyle>
          <a:p>
            <a:pPr>
              <a:defRPr/>
            </a:pPr>
            <a:endParaRPr lang="it-IT"/>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vl1pPr>
          </a:lstStyle>
          <a:p>
            <a:pPr>
              <a:defRPr/>
            </a:pPr>
            <a:fld id="{D63EB349-7C0A-4E24-B200-777ABD63EB8F}" type="slidenum">
              <a:rPr lang="it-IT"/>
              <a:pPr>
                <a:defRPr/>
              </a:pPr>
              <a:t>‹N›</a:t>
            </a:fld>
            <a:endParaRPr lang="it-IT"/>
          </a:p>
        </p:txBody>
      </p:sp>
      <p:grpSp>
        <p:nvGrpSpPr>
          <p:cNvPr id="1031" name="Group 7"/>
          <p:cNvGrpSpPr>
            <a:grpSpLocks/>
          </p:cNvGrpSpPr>
          <p:nvPr userDrawn="1"/>
        </p:nvGrpSpPr>
        <p:grpSpPr bwMode="auto">
          <a:xfrm>
            <a:off x="0" y="0"/>
            <a:ext cx="9144000" cy="6858000"/>
            <a:chOff x="0" y="0"/>
            <a:chExt cx="5760" cy="4320"/>
          </a:xfrm>
        </p:grpSpPr>
        <p:sp>
          <p:nvSpPr>
            <p:cNvPr id="1032" name="Rectangle 8"/>
            <p:cNvSpPr>
              <a:spLocks noChangeArrowheads="1"/>
            </p:cNvSpPr>
            <p:nvPr/>
          </p:nvSpPr>
          <p:spPr bwMode="auto">
            <a:xfrm>
              <a:off x="720" y="434"/>
              <a:ext cx="5040" cy="286"/>
            </a:xfrm>
            <a:prstGeom prst="rect">
              <a:avLst/>
            </a:prstGeom>
            <a:gradFill rotWithShape="0">
              <a:gsLst>
                <a:gs pos="0">
                  <a:srgbClr val="E4E4E4"/>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p>
          </p:txBody>
        </p:sp>
        <p:sp>
          <p:nvSpPr>
            <p:cNvPr id="1033" name="Rectangle 9"/>
            <p:cNvSpPr>
              <a:spLocks noChangeArrowheads="1"/>
            </p:cNvSpPr>
            <p:nvPr/>
          </p:nvSpPr>
          <p:spPr bwMode="auto">
            <a:xfrm>
              <a:off x="0" y="0"/>
              <a:ext cx="720" cy="4320"/>
            </a:xfrm>
            <a:prstGeom prst="rect">
              <a:avLst/>
            </a:prstGeom>
            <a:gradFill rotWithShape="0">
              <a:gsLst>
                <a:gs pos="0">
                  <a:srgbClr val="3869C0"/>
                </a:gs>
                <a:gs pos="100000">
                  <a:srgbClr val="054D95"/>
                </a:gs>
              </a:gsLst>
              <a:lin ang="5400000" scaled="1"/>
            </a:gradFill>
            <a:ln w="3175">
              <a:solidFill>
                <a:schemeClr val="tx1"/>
              </a:solidFill>
              <a:miter lim="800000"/>
              <a:headEnd/>
              <a:tailEnd/>
            </a:ln>
          </p:spPr>
          <p:txBody>
            <a:bodyPr wrap="none" anchor="ctr"/>
            <a:lstStyle/>
            <a:p>
              <a:endParaRPr lang="it-IT"/>
            </a:p>
          </p:txBody>
        </p:sp>
        <p:pic>
          <p:nvPicPr>
            <p:cNvPr id="1034" name="Picture 10" descr="Logo_uniba"/>
            <p:cNvPicPr>
              <a:picLocks noChangeAspect="1" noChangeArrowheads="1"/>
            </p:cNvPicPr>
            <p:nvPr/>
          </p:nvPicPr>
          <p:blipFill>
            <a:blip r:embed="rId13">
              <a:extLst>
                <a:ext uri="{28A0092B-C50C-407E-A947-70E740481C1C}">
                  <a14:useLocalDpi xmlns:a14="http://schemas.microsoft.com/office/drawing/2010/main" val="0"/>
                </a:ext>
              </a:extLst>
            </a:blip>
            <a:srcRect l="4765" t="5768" r="3970" b="4677"/>
            <a:stretch>
              <a:fillRect/>
            </a:stretch>
          </p:blipFill>
          <p:spPr bwMode="auto">
            <a:xfrm>
              <a:off x="0" y="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1219200" y="28956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spcBef>
                <a:spcPct val="0"/>
              </a:spcBef>
            </a:pPr>
            <a:endParaRPr lang="en-GB" sz="3800">
              <a:latin typeface="Folio Bk BT" pitchFamily="34" charset="0"/>
            </a:endParaRPr>
          </a:p>
        </p:txBody>
      </p:sp>
      <p:sp>
        <p:nvSpPr>
          <p:cNvPr id="2051" name="Rectangle 3"/>
          <p:cNvSpPr>
            <a:spLocks noChangeArrowheads="1"/>
          </p:cNvSpPr>
          <p:nvPr/>
        </p:nvSpPr>
        <p:spPr bwMode="auto">
          <a:xfrm>
            <a:off x="6324600" y="4191000"/>
            <a:ext cx="2667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spcBef>
                <a:spcPct val="0"/>
              </a:spcBef>
            </a:pPr>
            <a:endParaRPr lang="en-GB"/>
          </a:p>
        </p:txBody>
      </p:sp>
      <p:sp>
        <p:nvSpPr>
          <p:cNvPr id="2052" name="Rectangle 4"/>
          <p:cNvSpPr>
            <a:spLocks noGrp="1" noChangeArrowheads="1"/>
          </p:cNvSpPr>
          <p:nvPr>
            <p:ph type="subTitle" idx="1"/>
          </p:nvPr>
        </p:nvSpPr>
        <p:spPr>
          <a:xfrm>
            <a:off x="1524000" y="1371600"/>
            <a:ext cx="7162800" cy="1752600"/>
          </a:xfrm>
        </p:spPr>
        <p:txBody>
          <a:bodyPr/>
          <a:lstStyle/>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r>
              <a:rPr lang="it-IT" sz="2000" b="1" smtClean="0">
                <a:latin typeface="Humanst521 BT" pitchFamily="34" charset="0"/>
              </a:rPr>
              <a:t> </a:t>
            </a:r>
          </a:p>
        </p:txBody>
      </p:sp>
      <p:sp>
        <p:nvSpPr>
          <p:cNvPr id="2053" name="Text Box 5"/>
          <p:cNvSpPr txBox="1">
            <a:spLocks noChangeArrowheads="1"/>
          </p:cNvSpPr>
          <p:nvPr/>
        </p:nvSpPr>
        <p:spPr bwMode="auto">
          <a:xfrm>
            <a:off x="1371600" y="1524000"/>
            <a:ext cx="7620000" cy="392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50000"/>
              </a:spcBef>
              <a:spcAft>
                <a:spcPct val="0"/>
              </a:spcAft>
              <a:defRPr sz="2400">
                <a:solidFill>
                  <a:schemeClr val="tx1"/>
                </a:solidFill>
                <a:latin typeface="Times New Roman" pitchFamily="18" charset="0"/>
              </a:defRPr>
            </a:lvl6pPr>
            <a:lvl7pPr marL="2971800" indent="-228600" eaLnBrk="0" fontAlgn="base" hangingPunct="0">
              <a:spcBef>
                <a:spcPct val="50000"/>
              </a:spcBef>
              <a:spcAft>
                <a:spcPct val="0"/>
              </a:spcAft>
              <a:defRPr sz="2400">
                <a:solidFill>
                  <a:schemeClr val="tx1"/>
                </a:solidFill>
                <a:latin typeface="Times New Roman" pitchFamily="18" charset="0"/>
              </a:defRPr>
            </a:lvl7pPr>
            <a:lvl8pPr marL="3429000" indent="-228600" eaLnBrk="0" fontAlgn="base" hangingPunct="0">
              <a:spcBef>
                <a:spcPct val="50000"/>
              </a:spcBef>
              <a:spcAft>
                <a:spcPct val="0"/>
              </a:spcAft>
              <a:defRPr sz="2400">
                <a:solidFill>
                  <a:schemeClr val="tx1"/>
                </a:solidFill>
                <a:latin typeface="Times New Roman" pitchFamily="18" charset="0"/>
              </a:defRPr>
            </a:lvl8pPr>
            <a:lvl9pPr marL="3886200" indent="-228600" eaLnBrk="0" fontAlgn="base" hangingPunct="0">
              <a:spcBef>
                <a:spcPct val="50000"/>
              </a:spcBef>
              <a:spcAft>
                <a:spcPct val="0"/>
              </a:spcAft>
              <a:defRPr sz="2400">
                <a:solidFill>
                  <a:schemeClr val="tx1"/>
                </a:solidFill>
                <a:latin typeface="Times New Roman" pitchFamily="18" charset="0"/>
              </a:defRPr>
            </a:lvl9pPr>
          </a:lstStyle>
          <a:p>
            <a:pPr algn="just" eaLnBrk="1" hangingPunct="1"/>
            <a:r>
              <a:rPr lang="it-IT" sz="2000">
                <a:solidFill>
                  <a:schemeClr val="bg1"/>
                </a:solidFill>
                <a:latin typeface="Humanst521 BT" pitchFamily="34" charset="0"/>
              </a:rPr>
              <a:t>Le fisionomie della vegetazione mediterranea (secondo Quezel):</a:t>
            </a:r>
          </a:p>
          <a:p>
            <a:pPr algn="just" eaLnBrk="1" hangingPunct="1"/>
            <a:r>
              <a:rPr lang="it-IT" sz="2000">
                <a:solidFill>
                  <a:schemeClr val="bg1"/>
                </a:solidFill>
                <a:latin typeface="Humanst521 BT" pitchFamily="34" charset="0"/>
              </a:rPr>
              <a:t>Fascia termo-mediterranea (oleo-lentisceto sottozona calda del </a:t>
            </a:r>
            <a:r>
              <a:rPr lang="it-IT" sz="2000" i="1">
                <a:solidFill>
                  <a:schemeClr val="bg1"/>
                </a:solidFill>
                <a:latin typeface="Humanst521 BT" pitchFamily="34" charset="0"/>
              </a:rPr>
              <a:t>Lauretum</a:t>
            </a:r>
            <a:r>
              <a:rPr lang="it-IT" sz="2000">
                <a:solidFill>
                  <a:schemeClr val="bg1"/>
                </a:solidFill>
                <a:latin typeface="Humanst521 BT" pitchFamily="34" charset="0"/>
              </a:rPr>
              <a:t> secondo Pavari)</a:t>
            </a:r>
          </a:p>
          <a:p>
            <a:pPr algn="just" eaLnBrk="1" hangingPunct="1"/>
            <a:r>
              <a:rPr lang="it-IT" sz="2000">
                <a:solidFill>
                  <a:schemeClr val="bg1"/>
                </a:solidFill>
                <a:latin typeface="Humanst521 BT" pitchFamily="34" charset="0"/>
              </a:rPr>
              <a:t>Fascia meso-mediterranea (leccete sottozone media e fredda del </a:t>
            </a:r>
            <a:r>
              <a:rPr lang="it-IT" sz="2000" i="1">
                <a:solidFill>
                  <a:schemeClr val="bg1"/>
                </a:solidFill>
                <a:latin typeface="Humanst521 BT" pitchFamily="34" charset="0"/>
              </a:rPr>
              <a:t>Lauretum</a:t>
            </a:r>
            <a:r>
              <a:rPr lang="it-IT" sz="2000">
                <a:solidFill>
                  <a:schemeClr val="bg1"/>
                </a:solidFill>
                <a:latin typeface="Humanst521 BT" pitchFamily="34" charset="0"/>
              </a:rPr>
              <a:t>)</a:t>
            </a:r>
          </a:p>
          <a:p>
            <a:pPr algn="just" eaLnBrk="1" hangingPunct="1"/>
            <a:r>
              <a:rPr lang="it-IT" sz="2000">
                <a:solidFill>
                  <a:schemeClr val="bg1"/>
                </a:solidFill>
                <a:latin typeface="Humanst521 BT" pitchFamily="34" charset="0"/>
              </a:rPr>
              <a:t>Fascia sopra-mediterranea (boschi di latifoglie decidue Zona del </a:t>
            </a:r>
            <a:r>
              <a:rPr lang="it-IT" sz="2000" i="1">
                <a:solidFill>
                  <a:schemeClr val="bg1"/>
                </a:solidFill>
                <a:latin typeface="Humanst521 BT" pitchFamily="34" charset="0"/>
              </a:rPr>
              <a:t>Castanetum</a:t>
            </a:r>
            <a:r>
              <a:rPr lang="it-IT" sz="2000">
                <a:solidFill>
                  <a:schemeClr val="bg1"/>
                </a:solidFill>
                <a:latin typeface="Humanst521 BT" pitchFamily="34" charset="0"/>
              </a:rPr>
              <a:t>)</a:t>
            </a:r>
            <a:endParaRPr lang="it-IT" sz="1800">
              <a:solidFill>
                <a:schemeClr val="bg1"/>
              </a:solidFill>
              <a:latin typeface="Humanst521 BT" pitchFamily="34" charset="0"/>
            </a:endParaRPr>
          </a:p>
          <a:p>
            <a:pPr algn="just" eaLnBrk="1" hangingPunct="1"/>
            <a:endParaRPr lang="it-IT" sz="1800">
              <a:solidFill>
                <a:schemeClr val="bg1"/>
              </a:solidFill>
              <a:latin typeface="Humanst521 BT" pitchFamily="34" charset="0"/>
            </a:endParaRPr>
          </a:p>
          <a:p>
            <a:pPr algn="just" eaLnBrk="1" hangingPunct="1"/>
            <a:endParaRPr lang="it-IT" sz="1800">
              <a:solidFill>
                <a:schemeClr val="bg1"/>
              </a:solidFill>
              <a:latin typeface="Humanst521 BT" pitchFamily="34" charset="0"/>
            </a:endParaRPr>
          </a:p>
          <a:p>
            <a:pPr algn="just" eaLnBrk="1" hangingPunct="1"/>
            <a:endParaRPr lang="it-IT" sz="1800">
              <a:solidFill>
                <a:schemeClr val="bg1"/>
              </a:solidFill>
              <a:latin typeface="Humanst521 BT" pitchFamily="34" charset="0"/>
            </a:endParaRPr>
          </a:p>
        </p:txBody>
      </p:sp>
      <p:sp>
        <p:nvSpPr>
          <p:cNvPr id="2054" name="Rectangle 6"/>
          <p:cNvSpPr>
            <a:spLocks noChangeArrowheads="1"/>
          </p:cNvSpPr>
          <p:nvPr/>
        </p:nvSpPr>
        <p:spPr bwMode="auto">
          <a:xfrm>
            <a:off x="1143000" y="685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spcBef>
                <a:spcPct val="20000"/>
              </a:spcBef>
            </a:pPr>
            <a:r>
              <a:rPr lang="it-IT" sz="2500" b="1">
                <a:solidFill>
                  <a:srgbClr val="3869C0"/>
                </a:solidFill>
                <a:latin typeface="Humanst521 BT" pitchFamily="34" charset="0"/>
              </a:rPr>
              <a:t>La selvicoltura mediterranea</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219200" y="28956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spcBef>
                <a:spcPct val="0"/>
              </a:spcBef>
            </a:pPr>
            <a:endParaRPr lang="en-GB" sz="3800">
              <a:latin typeface="Folio Bk BT" pitchFamily="34" charset="0"/>
            </a:endParaRPr>
          </a:p>
        </p:txBody>
      </p:sp>
      <p:sp>
        <p:nvSpPr>
          <p:cNvPr id="11267" name="Rectangle 3"/>
          <p:cNvSpPr>
            <a:spLocks noChangeArrowheads="1"/>
          </p:cNvSpPr>
          <p:nvPr/>
        </p:nvSpPr>
        <p:spPr bwMode="auto">
          <a:xfrm>
            <a:off x="6324600" y="4191000"/>
            <a:ext cx="2667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spcBef>
                <a:spcPct val="0"/>
              </a:spcBef>
            </a:pPr>
            <a:endParaRPr lang="en-GB"/>
          </a:p>
        </p:txBody>
      </p:sp>
      <p:sp>
        <p:nvSpPr>
          <p:cNvPr id="11268" name="Rectangle 4"/>
          <p:cNvSpPr>
            <a:spLocks noGrp="1" noChangeArrowheads="1"/>
          </p:cNvSpPr>
          <p:nvPr>
            <p:ph type="subTitle" idx="1"/>
          </p:nvPr>
        </p:nvSpPr>
        <p:spPr>
          <a:xfrm>
            <a:off x="1524000" y="1371600"/>
            <a:ext cx="7162800" cy="1752600"/>
          </a:xfrm>
        </p:spPr>
        <p:txBody>
          <a:bodyPr/>
          <a:lstStyle/>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r>
              <a:rPr lang="it-IT" sz="2000" b="1" smtClean="0">
                <a:latin typeface="Humanst521 BT" pitchFamily="34" charset="0"/>
              </a:rPr>
              <a:t> </a:t>
            </a:r>
          </a:p>
        </p:txBody>
      </p:sp>
      <p:sp>
        <p:nvSpPr>
          <p:cNvPr id="11269" name="Text Box 5"/>
          <p:cNvSpPr txBox="1">
            <a:spLocks noChangeArrowheads="1"/>
          </p:cNvSpPr>
          <p:nvPr/>
        </p:nvSpPr>
        <p:spPr bwMode="auto">
          <a:xfrm>
            <a:off x="1371600" y="1524000"/>
            <a:ext cx="7620000"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50000"/>
              </a:spcBef>
              <a:spcAft>
                <a:spcPct val="0"/>
              </a:spcAft>
              <a:defRPr sz="2400">
                <a:solidFill>
                  <a:schemeClr val="tx1"/>
                </a:solidFill>
                <a:latin typeface="Times New Roman" pitchFamily="18" charset="0"/>
              </a:defRPr>
            </a:lvl6pPr>
            <a:lvl7pPr marL="2971800" indent="-228600" eaLnBrk="0" fontAlgn="base" hangingPunct="0">
              <a:spcBef>
                <a:spcPct val="50000"/>
              </a:spcBef>
              <a:spcAft>
                <a:spcPct val="0"/>
              </a:spcAft>
              <a:defRPr sz="2400">
                <a:solidFill>
                  <a:schemeClr val="tx1"/>
                </a:solidFill>
                <a:latin typeface="Times New Roman" pitchFamily="18" charset="0"/>
              </a:defRPr>
            </a:lvl7pPr>
            <a:lvl8pPr marL="3429000" indent="-228600" eaLnBrk="0" fontAlgn="base" hangingPunct="0">
              <a:spcBef>
                <a:spcPct val="50000"/>
              </a:spcBef>
              <a:spcAft>
                <a:spcPct val="0"/>
              </a:spcAft>
              <a:defRPr sz="2400">
                <a:solidFill>
                  <a:schemeClr val="tx1"/>
                </a:solidFill>
                <a:latin typeface="Times New Roman" pitchFamily="18" charset="0"/>
              </a:defRPr>
            </a:lvl8pPr>
            <a:lvl9pPr marL="3886200" indent="-228600" eaLnBrk="0" fontAlgn="base" hangingPunct="0">
              <a:spcBef>
                <a:spcPct val="50000"/>
              </a:spcBef>
              <a:spcAft>
                <a:spcPct val="0"/>
              </a:spcAft>
              <a:defRPr sz="2400">
                <a:solidFill>
                  <a:schemeClr val="tx1"/>
                </a:solidFill>
                <a:latin typeface="Times New Roman" pitchFamily="18" charset="0"/>
              </a:defRPr>
            </a:lvl9pPr>
          </a:lstStyle>
          <a:p>
            <a:pPr algn="just" eaLnBrk="1" hangingPunct="1"/>
            <a:r>
              <a:rPr lang="it-IT" sz="2000">
                <a:solidFill>
                  <a:schemeClr val="bg1"/>
                </a:solidFill>
                <a:latin typeface="Humanst521 BT" pitchFamily="34" charset="0"/>
              </a:rPr>
              <a:t>Bernetti (2005) articola, in prima istanza, la tipologia delle leccete secondo un gradiente decrescente di temperatura e crescente di partecipazione delle latifoglie decidue ed elenca e descrive  cinque tipi di leccete.</a:t>
            </a:r>
          </a:p>
          <a:p>
            <a:pPr algn="just" eaLnBrk="1" hangingPunct="1"/>
            <a:endParaRPr lang="it-IT" sz="1800">
              <a:solidFill>
                <a:schemeClr val="bg1"/>
              </a:solidFill>
              <a:latin typeface="Humanst521 BT" pitchFamily="34" charset="0"/>
            </a:endParaRPr>
          </a:p>
          <a:p>
            <a:pPr algn="just" eaLnBrk="1" hangingPunct="1"/>
            <a:endParaRPr lang="it-IT" sz="1800">
              <a:solidFill>
                <a:schemeClr val="bg1"/>
              </a:solidFill>
              <a:latin typeface="Humanst521 BT" pitchFamily="34" charset="0"/>
            </a:endParaRPr>
          </a:p>
          <a:p>
            <a:pPr algn="just" eaLnBrk="1" hangingPunct="1"/>
            <a:endParaRPr lang="it-IT" sz="1800">
              <a:solidFill>
                <a:schemeClr val="bg1"/>
              </a:solidFill>
              <a:latin typeface="Humanst521 BT" pitchFamily="34" charset="0"/>
            </a:endParaRPr>
          </a:p>
        </p:txBody>
      </p:sp>
      <p:sp>
        <p:nvSpPr>
          <p:cNvPr id="11270" name="Rectangle 6"/>
          <p:cNvSpPr>
            <a:spLocks noChangeArrowheads="1"/>
          </p:cNvSpPr>
          <p:nvPr/>
        </p:nvSpPr>
        <p:spPr bwMode="auto">
          <a:xfrm>
            <a:off x="1143000" y="685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spcBef>
                <a:spcPct val="20000"/>
              </a:spcBef>
            </a:pPr>
            <a:r>
              <a:rPr lang="it-IT" sz="2500" b="1">
                <a:solidFill>
                  <a:srgbClr val="3869C0"/>
                </a:solidFill>
                <a:latin typeface="Humanst521 BT" pitchFamily="34" charset="0"/>
              </a:rPr>
              <a:t>Le leccete</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1219200" y="28956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spcBef>
                <a:spcPct val="0"/>
              </a:spcBef>
            </a:pPr>
            <a:endParaRPr lang="en-GB" sz="3800">
              <a:latin typeface="Folio Bk BT" pitchFamily="34" charset="0"/>
            </a:endParaRPr>
          </a:p>
        </p:txBody>
      </p:sp>
      <p:sp>
        <p:nvSpPr>
          <p:cNvPr id="12291" name="Rectangle 3"/>
          <p:cNvSpPr>
            <a:spLocks noChangeArrowheads="1"/>
          </p:cNvSpPr>
          <p:nvPr/>
        </p:nvSpPr>
        <p:spPr bwMode="auto">
          <a:xfrm>
            <a:off x="6324600" y="4191000"/>
            <a:ext cx="2667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spcBef>
                <a:spcPct val="0"/>
              </a:spcBef>
            </a:pPr>
            <a:endParaRPr lang="en-GB"/>
          </a:p>
        </p:txBody>
      </p:sp>
      <p:sp>
        <p:nvSpPr>
          <p:cNvPr id="12292" name="Rectangle 4"/>
          <p:cNvSpPr>
            <a:spLocks noGrp="1" noChangeArrowheads="1"/>
          </p:cNvSpPr>
          <p:nvPr>
            <p:ph type="subTitle" idx="1"/>
          </p:nvPr>
        </p:nvSpPr>
        <p:spPr>
          <a:xfrm>
            <a:off x="1524000" y="1371600"/>
            <a:ext cx="7162800" cy="1752600"/>
          </a:xfrm>
        </p:spPr>
        <p:txBody>
          <a:bodyPr/>
          <a:lstStyle/>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r>
              <a:rPr lang="it-IT" sz="2000" b="1" smtClean="0">
                <a:latin typeface="Humanst521 BT" pitchFamily="34" charset="0"/>
              </a:rPr>
              <a:t> </a:t>
            </a:r>
          </a:p>
        </p:txBody>
      </p:sp>
      <p:sp>
        <p:nvSpPr>
          <p:cNvPr id="12293" name="Text Box 5"/>
          <p:cNvSpPr txBox="1">
            <a:spLocks noChangeArrowheads="1"/>
          </p:cNvSpPr>
          <p:nvPr/>
        </p:nvSpPr>
        <p:spPr bwMode="auto">
          <a:xfrm>
            <a:off x="1371600" y="1524000"/>
            <a:ext cx="7620000" cy="590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50000"/>
              </a:spcBef>
              <a:spcAft>
                <a:spcPct val="0"/>
              </a:spcAft>
              <a:defRPr sz="2400">
                <a:solidFill>
                  <a:schemeClr val="tx1"/>
                </a:solidFill>
                <a:latin typeface="Times New Roman" pitchFamily="18" charset="0"/>
              </a:defRPr>
            </a:lvl6pPr>
            <a:lvl7pPr marL="2971800" indent="-228600" eaLnBrk="0" fontAlgn="base" hangingPunct="0">
              <a:spcBef>
                <a:spcPct val="50000"/>
              </a:spcBef>
              <a:spcAft>
                <a:spcPct val="0"/>
              </a:spcAft>
              <a:defRPr sz="2400">
                <a:solidFill>
                  <a:schemeClr val="tx1"/>
                </a:solidFill>
                <a:latin typeface="Times New Roman" pitchFamily="18" charset="0"/>
              </a:defRPr>
            </a:lvl7pPr>
            <a:lvl8pPr marL="3429000" indent="-228600" eaLnBrk="0" fontAlgn="base" hangingPunct="0">
              <a:spcBef>
                <a:spcPct val="50000"/>
              </a:spcBef>
              <a:spcAft>
                <a:spcPct val="0"/>
              </a:spcAft>
              <a:defRPr sz="2400">
                <a:solidFill>
                  <a:schemeClr val="tx1"/>
                </a:solidFill>
                <a:latin typeface="Times New Roman" pitchFamily="18" charset="0"/>
              </a:defRPr>
            </a:lvl8pPr>
            <a:lvl9pPr marL="3886200" indent="-228600" eaLnBrk="0" fontAlgn="base" hangingPunct="0">
              <a:spcBef>
                <a:spcPct val="50000"/>
              </a:spcBef>
              <a:spcAft>
                <a:spcPct val="0"/>
              </a:spcAft>
              <a:defRPr sz="2400">
                <a:solidFill>
                  <a:schemeClr val="tx1"/>
                </a:solidFill>
                <a:latin typeface="Times New Roman" pitchFamily="18" charset="0"/>
              </a:defRPr>
            </a:lvl9pPr>
          </a:lstStyle>
          <a:p>
            <a:pPr algn="just" eaLnBrk="1" hangingPunct="1"/>
            <a:r>
              <a:rPr lang="it-IT" sz="2000" b="1">
                <a:solidFill>
                  <a:schemeClr val="bg1"/>
                </a:solidFill>
                <a:latin typeface="Humanst521 BT" pitchFamily="34" charset="0"/>
              </a:rPr>
              <a:t>Leccete termofile</a:t>
            </a:r>
            <a:r>
              <a:rPr lang="it-IT" sz="2000">
                <a:solidFill>
                  <a:schemeClr val="bg1"/>
                </a:solidFill>
                <a:latin typeface="Humanst521 BT" pitchFamily="34" charset="0"/>
              </a:rPr>
              <a:t>: appartengono alla fascia termomediterranea e sono caratterizzate dalla presenza di sclerofille mediterranee. Rientrano in quelle zone geografiche in cui il clima e l’azione dell’uomo favorisce piuttosto  la macchia con scarsa presenza di leccio e più vicina all’alleanza dell’ </a:t>
            </a:r>
            <a:r>
              <a:rPr lang="it-IT" sz="2000" i="1">
                <a:solidFill>
                  <a:schemeClr val="bg1"/>
                </a:solidFill>
                <a:latin typeface="Humanst521 BT" pitchFamily="34" charset="0"/>
              </a:rPr>
              <a:t>Oleo-Ceratonion</a:t>
            </a:r>
            <a:r>
              <a:rPr lang="it-IT" sz="2000">
                <a:solidFill>
                  <a:schemeClr val="bg1"/>
                </a:solidFill>
                <a:latin typeface="Humanst521 BT" pitchFamily="34" charset="0"/>
              </a:rPr>
              <a:t>.</a:t>
            </a:r>
          </a:p>
          <a:p>
            <a:pPr algn="just" eaLnBrk="1" hangingPunct="1"/>
            <a:r>
              <a:rPr lang="it-IT" sz="2000" b="1">
                <a:solidFill>
                  <a:schemeClr val="bg1"/>
                </a:solidFill>
                <a:latin typeface="Humanst521 BT" pitchFamily="34" charset="0"/>
              </a:rPr>
              <a:t>Leccete tipiche</a:t>
            </a:r>
            <a:r>
              <a:rPr lang="it-IT" sz="2000">
                <a:solidFill>
                  <a:schemeClr val="bg1"/>
                </a:solidFill>
                <a:latin typeface="Humanst521 BT" pitchFamily="34" charset="0"/>
              </a:rPr>
              <a:t>: sono le leccete con sclerofille in cui la specie dominante trova il suo optimum. I boschi si ricollegano all’alleanza  del </a:t>
            </a:r>
            <a:r>
              <a:rPr lang="it-IT" sz="2000" i="1">
                <a:solidFill>
                  <a:schemeClr val="bg1"/>
                </a:solidFill>
                <a:latin typeface="Humanst521 BT" pitchFamily="34" charset="0"/>
              </a:rPr>
              <a:t>Quercion-ilicis</a:t>
            </a:r>
            <a:r>
              <a:rPr lang="it-IT" sz="2000">
                <a:solidFill>
                  <a:schemeClr val="bg1"/>
                </a:solidFill>
                <a:latin typeface="Humanst521 BT" pitchFamily="34" charset="0"/>
              </a:rPr>
              <a:t>. Le specie caducifoglie sono presenti solo nei fondovalle umidi. Sono i boschi di ambiente costiero ascrivibili al al </a:t>
            </a:r>
            <a:r>
              <a:rPr lang="it-IT" sz="2000" i="1">
                <a:solidFill>
                  <a:schemeClr val="bg1"/>
                </a:solidFill>
                <a:latin typeface="Humanst521 BT" pitchFamily="34" charset="0"/>
              </a:rPr>
              <a:t>Viburno-Quercetum-ilicis</a:t>
            </a:r>
            <a:r>
              <a:rPr lang="it-IT" sz="2000">
                <a:solidFill>
                  <a:schemeClr val="bg1"/>
                </a:solidFill>
                <a:latin typeface="Humanst521 BT" pitchFamily="34" charset="0"/>
              </a:rPr>
              <a:t>  che in Italia meridionale possono risalire fino ai 600-900 m s.l.m. Anche in funzione della forma di governo,  la flora  è piuttosto ridotta e nello strato arbustivo si riscontra la prevalenza di lentisco.</a:t>
            </a:r>
          </a:p>
          <a:p>
            <a:pPr algn="r" eaLnBrk="1" hangingPunct="1"/>
            <a:endParaRPr lang="it-IT" sz="2000">
              <a:solidFill>
                <a:schemeClr val="bg1"/>
              </a:solidFill>
              <a:latin typeface="Humanst521 BT" pitchFamily="34" charset="0"/>
            </a:endParaRPr>
          </a:p>
          <a:p>
            <a:pPr algn="just" eaLnBrk="1" hangingPunct="1"/>
            <a:endParaRPr lang="it-IT" sz="1800">
              <a:solidFill>
                <a:schemeClr val="bg1"/>
              </a:solidFill>
              <a:latin typeface="Humanst521 BT" pitchFamily="34" charset="0"/>
            </a:endParaRPr>
          </a:p>
          <a:p>
            <a:pPr algn="just" eaLnBrk="1" hangingPunct="1"/>
            <a:endParaRPr lang="it-IT" sz="1800">
              <a:solidFill>
                <a:schemeClr val="bg1"/>
              </a:solidFill>
              <a:latin typeface="Humanst521 BT" pitchFamily="34" charset="0"/>
            </a:endParaRPr>
          </a:p>
          <a:p>
            <a:pPr algn="just" eaLnBrk="1" hangingPunct="1"/>
            <a:endParaRPr lang="it-IT" sz="1800">
              <a:solidFill>
                <a:schemeClr val="bg1"/>
              </a:solidFill>
              <a:latin typeface="Humanst521 BT" pitchFamily="34" charset="0"/>
            </a:endParaRPr>
          </a:p>
        </p:txBody>
      </p:sp>
      <p:sp>
        <p:nvSpPr>
          <p:cNvPr id="12294" name="Rectangle 6"/>
          <p:cNvSpPr>
            <a:spLocks noChangeArrowheads="1"/>
          </p:cNvSpPr>
          <p:nvPr/>
        </p:nvSpPr>
        <p:spPr bwMode="auto">
          <a:xfrm>
            <a:off x="1143000" y="685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spcBef>
                <a:spcPct val="20000"/>
              </a:spcBef>
            </a:pPr>
            <a:r>
              <a:rPr lang="it-IT" sz="2500" b="1">
                <a:solidFill>
                  <a:srgbClr val="3869C0"/>
                </a:solidFill>
                <a:latin typeface="Humanst521 BT" pitchFamily="34" charset="0"/>
              </a:rPr>
              <a:t>Le leccete</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1219200" y="28956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spcBef>
                <a:spcPct val="0"/>
              </a:spcBef>
            </a:pPr>
            <a:endParaRPr lang="en-GB" sz="3800">
              <a:latin typeface="Folio Bk BT" pitchFamily="34" charset="0"/>
            </a:endParaRPr>
          </a:p>
        </p:txBody>
      </p:sp>
      <p:sp>
        <p:nvSpPr>
          <p:cNvPr id="13315" name="Rectangle 3"/>
          <p:cNvSpPr>
            <a:spLocks noChangeArrowheads="1"/>
          </p:cNvSpPr>
          <p:nvPr/>
        </p:nvSpPr>
        <p:spPr bwMode="auto">
          <a:xfrm>
            <a:off x="6324600" y="4191000"/>
            <a:ext cx="2667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spcBef>
                <a:spcPct val="0"/>
              </a:spcBef>
            </a:pPr>
            <a:endParaRPr lang="en-GB"/>
          </a:p>
        </p:txBody>
      </p:sp>
      <p:sp>
        <p:nvSpPr>
          <p:cNvPr id="13316" name="Rectangle 4"/>
          <p:cNvSpPr>
            <a:spLocks noGrp="1" noChangeArrowheads="1"/>
          </p:cNvSpPr>
          <p:nvPr>
            <p:ph type="subTitle" idx="1"/>
          </p:nvPr>
        </p:nvSpPr>
        <p:spPr>
          <a:xfrm>
            <a:off x="1524000" y="1371600"/>
            <a:ext cx="7162800" cy="1752600"/>
          </a:xfrm>
        </p:spPr>
        <p:txBody>
          <a:bodyPr/>
          <a:lstStyle/>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r>
              <a:rPr lang="it-IT" sz="2000" b="1" smtClean="0">
                <a:latin typeface="Humanst521 BT" pitchFamily="34" charset="0"/>
              </a:rPr>
              <a:t> </a:t>
            </a:r>
          </a:p>
        </p:txBody>
      </p:sp>
      <p:sp>
        <p:nvSpPr>
          <p:cNvPr id="13317" name="Text Box 5"/>
          <p:cNvSpPr txBox="1">
            <a:spLocks noChangeArrowheads="1"/>
          </p:cNvSpPr>
          <p:nvPr/>
        </p:nvSpPr>
        <p:spPr bwMode="auto">
          <a:xfrm>
            <a:off x="1371600" y="1524000"/>
            <a:ext cx="7620000" cy="574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50000"/>
              </a:spcBef>
              <a:spcAft>
                <a:spcPct val="0"/>
              </a:spcAft>
              <a:defRPr sz="2400">
                <a:solidFill>
                  <a:schemeClr val="tx1"/>
                </a:solidFill>
                <a:latin typeface="Times New Roman" pitchFamily="18" charset="0"/>
              </a:defRPr>
            </a:lvl6pPr>
            <a:lvl7pPr marL="2971800" indent="-228600" eaLnBrk="0" fontAlgn="base" hangingPunct="0">
              <a:spcBef>
                <a:spcPct val="50000"/>
              </a:spcBef>
              <a:spcAft>
                <a:spcPct val="0"/>
              </a:spcAft>
              <a:defRPr sz="2400">
                <a:solidFill>
                  <a:schemeClr val="tx1"/>
                </a:solidFill>
                <a:latin typeface="Times New Roman" pitchFamily="18" charset="0"/>
              </a:defRPr>
            </a:lvl7pPr>
            <a:lvl8pPr marL="3429000" indent="-228600" eaLnBrk="0" fontAlgn="base" hangingPunct="0">
              <a:spcBef>
                <a:spcPct val="50000"/>
              </a:spcBef>
              <a:spcAft>
                <a:spcPct val="0"/>
              </a:spcAft>
              <a:defRPr sz="2400">
                <a:solidFill>
                  <a:schemeClr val="tx1"/>
                </a:solidFill>
                <a:latin typeface="Times New Roman" pitchFamily="18" charset="0"/>
              </a:defRPr>
            </a:lvl8pPr>
            <a:lvl9pPr marL="3886200" indent="-228600" eaLnBrk="0" fontAlgn="base" hangingPunct="0">
              <a:spcBef>
                <a:spcPct val="50000"/>
              </a:spcBef>
              <a:spcAft>
                <a:spcPct val="0"/>
              </a:spcAft>
              <a:defRPr sz="2400">
                <a:solidFill>
                  <a:schemeClr val="tx1"/>
                </a:solidFill>
                <a:latin typeface="Times New Roman" pitchFamily="18" charset="0"/>
              </a:defRPr>
            </a:lvl9pPr>
          </a:lstStyle>
          <a:p>
            <a:pPr algn="just" eaLnBrk="1" hangingPunct="1"/>
            <a:endParaRPr lang="it-IT" sz="2000">
              <a:solidFill>
                <a:schemeClr val="bg1"/>
              </a:solidFill>
              <a:latin typeface="Humanst521 BT" pitchFamily="34" charset="0"/>
            </a:endParaRPr>
          </a:p>
          <a:p>
            <a:pPr algn="just" eaLnBrk="1" hangingPunct="1"/>
            <a:endParaRPr lang="it-IT" sz="2000">
              <a:solidFill>
                <a:schemeClr val="bg1"/>
              </a:solidFill>
              <a:latin typeface="Humanst521 BT" pitchFamily="34" charset="0"/>
            </a:endParaRPr>
          </a:p>
          <a:p>
            <a:pPr algn="just" eaLnBrk="1" hangingPunct="1"/>
            <a:endParaRPr lang="it-IT" sz="2000">
              <a:solidFill>
                <a:schemeClr val="bg1"/>
              </a:solidFill>
              <a:latin typeface="Humanst521 BT" pitchFamily="34" charset="0"/>
            </a:endParaRPr>
          </a:p>
          <a:p>
            <a:pPr algn="just" eaLnBrk="1" hangingPunct="1"/>
            <a:endParaRPr lang="it-IT" sz="2000">
              <a:solidFill>
                <a:schemeClr val="bg1"/>
              </a:solidFill>
              <a:latin typeface="Humanst521 BT" pitchFamily="34" charset="0"/>
            </a:endParaRPr>
          </a:p>
          <a:p>
            <a:pPr algn="just" eaLnBrk="1" hangingPunct="1"/>
            <a:endParaRPr lang="it-IT" sz="2000">
              <a:solidFill>
                <a:schemeClr val="bg1"/>
              </a:solidFill>
              <a:latin typeface="Humanst521 BT" pitchFamily="34" charset="0"/>
            </a:endParaRPr>
          </a:p>
          <a:p>
            <a:pPr algn="just" eaLnBrk="1" hangingPunct="1"/>
            <a:endParaRPr lang="it-IT" sz="2000">
              <a:solidFill>
                <a:schemeClr val="bg1"/>
              </a:solidFill>
              <a:latin typeface="Humanst521 BT" pitchFamily="34" charset="0"/>
            </a:endParaRPr>
          </a:p>
          <a:p>
            <a:pPr algn="just" eaLnBrk="1" hangingPunct="1"/>
            <a:endParaRPr lang="it-IT" sz="2000">
              <a:solidFill>
                <a:schemeClr val="bg1"/>
              </a:solidFill>
              <a:latin typeface="Humanst521 BT" pitchFamily="34" charset="0"/>
            </a:endParaRPr>
          </a:p>
          <a:p>
            <a:pPr algn="just" eaLnBrk="1" hangingPunct="1"/>
            <a:endParaRPr lang="it-IT" sz="2000">
              <a:solidFill>
                <a:schemeClr val="bg1"/>
              </a:solidFill>
              <a:latin typeface="Humanst521 BT" pitchFamily="34" charset="0"/>
            </a:endParaRPr>
          </a:p>
          <a:p>
            <a:pPr algn="just" eaLnBrk="1" hangingPunct="1"/>
            <a:r>
              <a:rPr lang="it-IT" sz="2000">
                <a:solidFill>
                  <a:schemeClr val="bg1"/>
                </a:solidFill>
                <a:latin typeface="Humanst521 BT" pitchFamily="34" charset="0"/>
              </a:rPr>
              <a:t>Lecceta tipica (sx) e ceduo invecchiato (dx)</a:t>
            </a:r>
          </a:p>
          <a:p>
            <a:pPr algn="r" eaLnBrk="1" hangingPunct="1"/>
            <a:endParaRPr lang="it-IT" sz="2000">
              <a:solidFill>
                <a:schemeClr val="bg1"/>
              </a:solidFill>
              <a:latin typeface="Humanst521 BT" pitchFamily="34" charset="0"/>
            </a:endParaRPr>
          </a:p>
          <a:p>
            <a:pPr algn="just" eaLnBrk="1" hangingPunct="1"/>
            <a:endParaRPr lang="it-IT" sz="1800">
              <a:solidFill>
                <a:schemeClr val="bg1"/>
              </a:solidFill>
              <a:latin typeface="Humanst521 BT" pitchFamily="34" charset="0"/>
            </a:endParaRPr>
          </a:p>
          <a:p>
            <a:pPr algn="just" eaLnBrk="1" hangingPunct="1"/>
            <a:endParaRPr lang="it-IT" sz="1800">
              <a:solidFill>
                <a:schemeClr val="bg1"/>
              </a:solidFill>
              <a:latin typeface="Humanst521 BT" pitchFamily="34" charset="0"/>
            </a:endParaRPr>
          </a:p>
          <a:p>
            <a:pPr algn="just" eaLnBrk="1" hangingPunct="1"/>
            <a:endParaRPr lang="it-IT" sz="1800">
              <a:solidFill>
                <a:schemeClr val="bg1"/>
              </a:solidFill>
              <a:latin typeface="Humanst521 BT" pitchFamily="34" charset="0"/>
            </a:endParaRPr>
          </a:p>
        </p:txBody>
      </p:sp>
      <p:sp>
        <p:nvSpPr>
          <p:cNvPr id="13318" name="Rectangle 6"/>
          <p:cNvSpPr>
            <a:spLocks noChangeArrowheads="1"/>
          </p:cNvSpPr>
          <p:nvPr/>
        </p:nvSpPr>
        <p:spPr bwMode="auto">
          <a:xfrm>
            <a:off x="1143000" y="685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spcBef>
                <a:spcPct val="20000"/>
              </a:spcBef>
            </a:pPr>
            <a:r>
              <a:rPr lang="it-IT" sz="2500" b="1">
                <a:solidFill>
                  <a:srgbClr val="3869C0"/>
                </a:solidFill>
                <a:latin typeface="Humanst521 BT" pitchFamily="34" charset="0"/>
              </a:rPr>
              <a:t>Le leccete</a:t>
            </a:r>
          </a:p>
        </p:txBody>
      </p:sp>
      <p:pic>
        <p:nvPicPr>
          <p:cNvPr id="13319" name="Picture 7" descr="lecceta_tip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295400"/>
            <a:ext cx="2560638"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8" descr="ceduo_invecchia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295400"/>
            <a:ext cx="2560638"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1219200" y="28956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spcBef>
                <a:spcPct val="0"/>
              </a:spcBef>
            </a:pPr>
            <a:endParaRPr lang="en-GB" sz="3800">
              <a:latin typeface="Folio Bk BT" pitchFamily="34" charset="0"/>
            </a:endParaRPr>
          </a:p>
        </p:txBody>
      </p:sp>
      <p:sp>
        <p:nvSpPr>
          <p:cNvPr id="14339" name="Rectangle 3"/>
          <p:cNvSpPr>
            <a:spLocks noChangeArrowheads="1"/>
          </p:cNvSpPr>
          <p:nvPr/>
        </p:nvSpPr>
        <p:spPr bwMode="auto">
          <a:xfrm>
            <a:off x="6324600" y="4191000"/>
            <a:ext cx="2667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spcBef>
                <a:spcPct val="0"/>
              </a:spcBef>
            </a:pPr>
            <a:endParaRPr lang="en-GB"/>
          </a:p>
        </p:txBody>
      </p:sp>
      <p:sp>
        <p:nvSpPr>
          <p:cNvPr id="14340" name="Rectangle 4"/>
          <p:cNvSpPr>
            <a:spLocks noGrp="1" noChangeArrowheads="1"/>
          </p:cNvSpPr>
          <p:nvPr>
            <p:ph type="subTitle" idx="1"/>
          </p:nvPr>
        </p:nvSpPr>
        <p:spPr>
          <a:xfrm>
            <a:off x="1524000" y="1371600"/>
            <a:ext cx="7162800" cy="1752600"/>
          </a:xfrm>
        </p:spPr>
        <p:txBody>
          <a:bodyPr/>
          <a:lstStyle/>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p:txBody>
      </p:sp>
      <p:sp>
        <p:nvSpPr>
          <p:cNvPr id="14341" name="Text Box 5"/>
          <p:cNvSpPr txBox="1">
            <a:spLocks noChangeArrowheads="1"/>
          </p:cNvSpPr>
          <p:nvPr/>
        </p:nvSpPr>
        <p:spPr bwMode="auto">
          <a:xfrm>
            <a:off x="1371600" y="1524000"/>
            <a:ext cx="7620000" cy="605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50000"/>
              </a:spcBef>
              <a:spcAft>
                <a:spcPct val="0"/>
              </a:spcAft>
              <a:defRPr sz="2400">
                <a:solidFill>
                  <a:schemeClr val="tx1"/>
                </a:solidFill>
                <a:latin typeface="Times New Roman" pitchFamily="18" charset="0"/>
              </a:defRPr>
            </a:lvl6pPr>
            <a:lvl7pPr marL="2971800" indent="-228600" eaLnBrk="0" fontAlgn="base" hangingPunct="0">
              <a:spcBef>
                <a:spcPct val="50000"/>
              </a:spcBef>
              <a:spcAft>
                <a:spcPct val="0"/>
              </a:spcAft>
              <a:defRPr sz="2400">
                <a:solidFill>
                  <a:schemeClr val="tx1"/>
                </a:solidFill>
                <a:latin typeface="Times New Roman" pitchFamily="18" charset="0"/>
              </a:defRPr>
            </a:lvl7pPr>
            <a:lvl8pPr marL="3429000" indent="-228600" eaLnBrk="0" fontAlgn="base" hangingPunct="0">
              <a:spcBef>
                <a:spcPct val="50000"/>
              </a:spcBef>
              <a:spcAft>
                <a:spcPct val="0"/>
              </a:spcAft>
              <a:defRPr sz="2400">
                <a:solidFill>
                  <a:schemeClr val="tx1"/>
                </a:solidFill>
                <a:latin typeface="Times New Roman" pitchFamily="18" charset="0"/>
              </a:defRPr>
            </a:lvl8pPr>
            <a:lvl9pPr marL="3886200" indent="-228600" eaLnBrk="0" fontAlgn="base" hangingPunct="0">
              <a:spcBef>
                <a:spcPct val="50000"/>
              </a:spcBef>
              <a:spcAft>
                <a:spcPct val="0"/>
              </a:spcAft>
              <a:defRPr sz="2400">
                <a:solidFill>
                  <a:schemeClr val="tx1"/>
                </a:solidFill>
                <a:latin typeface="Times New Roman" pitchFamily="18" charset="0"/>
              </a:defRPr>
            </a:lvl9pPr>
          </a:lstStyle>
          <a:p>
            <a:pPr algn="just" eaLnBrk="1" hangingPunct="1"/>
            <a:r>
              <a:rPr lang="it-IT" sz="2000" b="1">
                <a:solidFill>
                  <a:schemeClr val="bg1"/>
                </a:solidFill>
                <a:latin typeface="Humanst521 BT" pitchFamily="34" charset="0"/>
              </a:rPr>
              <a:t>Leccete di transizione</a:t>
            </a:r>
            <a:r>
              <a:rPr lang="it-IT" sz="2000">
                <a:solidFill>
                  <a:schemeClr val="bg1"/>
                </a:solidFill>
                <a:latin typeface="Humanst521 BT" pitchFamily="34" charset="0"/>
              </a:rPr>
              <a:t>: leccete con sclerofille e caducifoglie che si trovano sempre nella fascia mesomediterranea, ma nelle stazioni caratterizzate da minore aridità. In particolare le condizioni pedoclimatiche consentono l’ingresso di specie quali orniello, roverella, acero campestre, etc.,  formando insieme al leccio boschi misti dove però, con l’invecchiamento del popolamento, il leccio tende a riprendere la dominanza. Queste leccete possono essere ascritte in parte all’associazione </a:t>
            </a:r>
            <a:r>
              <a:rPr lang="it-IT" sz="2000" i="1">
                <a:solidFill>
                  <a:schemeClr val="bg1"/>
                </a:solidFill>
                <a:latin typeface="Humanst521 BT" pitchFamily="34" charset="0"/>
              </a:rPr>
              <a:t>Fraxino-orni(Orno)-Quercetum ilicis</a:t>
            </a:r>
            <a:r>
              <a:rPr lang="it-IT" sz="2000">
                <a:solidFill>
                  <a:schemeClr val="bg1"/>
                </a:solidFill>
                <a:latin typeface="Humanst521 BT" pitchFamily="34" charset="0"/>
              </a:rPr>
              <a:t>. </a:t>
            </a:r>
          </a:p>
          <a:p>
            <a:pPr algn="just" eaLnBrk="1" hangingPunct="1"/>
            <a:r>
              <a:rPr lang="it-IT" sz="2000" b="1">
                <a:solidFill>
                  <a:schemeClr val="bg1"/>
                </a:solidFill>
                <a:latin typeface="Humanst521 BT" pitchFamily="34" charset="0"/>
              </a:rPr>
              <a:t>Leccete sopramediterranee</a:t>
            </a:r>
            <a:r>
              <a:rPr lang="it-IT" sz="2000">
                <a:solidFill>
                  <a:schemeClr val="bg1"/>
                </a:solidFill>
                <a:latin typeface="Humanst521 BT" pitchFamily="34" charset="0"/>
              </a:rPr>
              <a:t>: sono le leccete dove ormai le sclerofille sono rare o assenti, mentre la roverella può assumere il ruolo di codominante. Si sviluppano su terreni impoveriti a seguito di azioni antropiche ripetute. Si riscontrano in Sicilia, Calabria nella fascia di 900-1400 m s.l.m e fanno riferimento all’associazione </a:t>
            </a:r>
            <a:r>
              <a:rPr lang="it-IT" sz="2000" i="1">
                <a:solidFill>
                  <a:schemeClr val="bg1"/>
                </a:solidFill>
                <a:latin typeface="Humanst521 BT" pitchFamily="34" charset="0"/>
              </a:rPr>
              <a:t>Teucrio siculi-Quercetum ilicis.</a:t>
            </a:r>
            <a:endParaRPr lang="it-IT" sz="2000">
              <a:solidFill>
                <a:schemeClr val="bg1"/>
              </a:solidFill>
              <a:latin typeface="Humanst521 BT" pitchFamily="34" charset="0"/>
            </a:endParaRPr>
          </a:p>
          <a:p>
            <a:pPr algn="just" eaLnBrk="1" hangingPunct="1"/>
            <a:endParaRPr lang="it-IT" sz="1800">
              <a:solidFill>
                <a:schemeClr val="bg1"/>
              </a:solidFill>
              <a:latin typeface="Humanst521 BT" pitchFamily="34" charset="0"/>
            </a:endParaRPr>
          </a:p>
          <a:p>
            <a:pPr algn="just" eaLnBrk="1" hangingPunct="1"/>
            <a:endParaRPr lang="it-IT" sz="1800">
              <a:solidFill>
                <a:schemeClr val="bg1"/>
              </a:solidFill>
              <a:latin typeface="Humanst521 BT" pitchFamily="34" charset="0"/>
            </a:endParaRPr>
          </a:p>
          <a:p>
            <a:pPr algn="just" eaLnBrk="1" hangingPunct="1"/>
            <a:endParaRPr lang="it-IT" sz="1800">
              <a:solidFill>
                <a:schemeClr val="bg1"/>
              </a:solidFill>
              <a:latin typeface="Humanst521 BT" pitchFamily="34" charset="0"/>
            </a:endParaRPr>
          </a:p>
        </p:txBody>
      </p:sp>
      <p:sp>
        <p:nvSpPr>
          <p:cNvPr id="14342" name="Rectangle 6"/>
          <p:cNvSpPr>
            <a:spLocks noChangeArrowheads="1"/>
          </p:cNvSpPr>
          <p:nvPr/>
        </p:nvSpPr>
        <p:spPr bwMode="auto">
          <a:xfrm>
            <a:off x="1143000" y="685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spcBef>
                <a:spcPct val="20000"/>
              </a:spcBef>
            </a:pPr>
            <a:r>
              <a:rPr lang="it-IT" sz="2500" b="1">
                <a:solidFill>
                  <a:srgbClr val="3869C0"/>
                </a:solidFill>
                <a:latin typeface="Humanst521 BT" pitchFamily="34" charset="0"/>
              </a:rPr>
              <a:t>Le leccete</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1219200" y="28956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spcBef>
                <a:spcPct val="0"/>
              </a:spcBef>
            </a:pPr>
            <a:endParaRPr lang="en-GB" sz="3800">
              <a:latin typeface="Folio Bk BT" pitchFamily="34" charset="0"/>
            </a:endParaRPr>
          </a:p>
        </p:txBody>
      </p:sp>
      <p:sp>
        <p:nvSpPr>
          <p:cNvPr id="15363" name="Rectangle 3"/>
          <p:cNvSpPr>
            <a:spLocks noChangeArrowheads="1"/>
          </p:cNvSpPr>
          <p:nvPr/>
        </p:nvSpPr>
        <p:spPr bwMode="auto">
          <a:xfrm>
            <a:off x="6324600" y="4191000"/>
            <a:ext cx="2667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spcBef>
                <a:spcPct val="0"/>
              </a:spcBef>
            </a:pPr>
            <a:endParaRPr lang="en-GB"/>
          </a:p>
        </p:txBody>
      </p:sp>
      <p:sp>
        <p:nvSpPr>
          <p:cNvPr id="15364" name="Rectangle 4"/>
          <p:cNvSpPr>
            <a:spLocks noGrp="1" noChangeArrowheads="1"/>
          </p:cNvSpPr>
          <p:nvPr>
            <p:ph type="subTitle" idx="1"/>
          </p:nvPr>
        </p:nvSpPr>
        <p:spPr>
          <a:xfrm>
            <a:off x="1524000" y="1371600"/>
            <a:ext cx="7162800" cy="1752600"/>
          </a:xfrm>
        </p:spPr>
        <p:txBody>
          <a:bodyPr/>
          <a:lstStyle/>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p:txBody>
      </p:sp>
      <p:sp>
        <p:nvSpPr>
          <p:cNvPr id="15365" name="Text Box 5"/>
          <p:cNvSpPr txBox="1">
            <a:spLocks noChangeArrowheads="1"/>
          </p:cNvSpPr>
          <p:nvPr/>
        </p:nvSpPr>
        <p:spPr bwMode="auto">
          <a:xfrm>
            <a:off x="1371600" y="1524000"/>
            <a:ext cx="762000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50000"/>
              </a:spcBef>
              <a:spcAft>
                <a:spcPct val="0"/>
              </a:spcAft>
              <a:defRPr sz="2400">
                <a:solidFill>
                  <a:schemeClr val="tx1"/>
                </a:solidFill>
                <a:latin typeface="Times New Roman" pitchFamily="18" charset="0"/>
              </a:defRPr>
            </a:lvl6pPr>
            <a:lvl7pPr marL="2971800" indent="-228600" eaLnBrk="0" fontAlgn="base" hangingPunct="0">
              <a:spcBef>
                <a:spcPct val="50000"/>
              </a:spcBef>
              <a:spcAft>
                <a:spcPct val="0"/>
              </a:spcAft>
              <a:defRPr sz="2400">
                <a:solidFill>
                  <a:schemeClr val="tx1"/>
                </a:solidFill>
                <a:latin typeface="Times New Roman" pitchFamily="18" charset="0"/>
              </a:defRPr>
            </a:lvl7pPr>
            <a:lvl8pPr marL="3429000" indent="-228600" eaLnBrk="0" fontAlgn="base" hangingPunct="0">
              <a:spcBef>
                <a:spcPct val="50000"/>
              </a:spcBef>
              <a:spcAft>
                <a:spcPct val="0"/>
              </a:spcAft>
              <a:defRPr sz="2400">
                <a:solidFill>
                  <a:schemeClr val="tx1"/>
                </a:solidFill>
                <a:latin typeface="Times New Roman" pitchFamily="18" charset="0"/>
              </a:defRPr>
            </a:lvl8pPr>
            <a:lvl9pPr marL="3886200" indent="-228600" eaLnBrk="0" fontAlgn="base" hangingPunct="0">
              <a:spcBef>
                <a:spcPct val="50000"/>
              </a:spcBef>
              <a:spcAft>
                <a:spcPct val="0"/>
              </a:spcAft>
              <a:defRPr sz="2400">
                <a:solidFill>
                  <a:schemeClr val="tx1"/>
                </a:solidFill>
                <a:latin typeface="Times New Roman" pitchFamily="18" charset="0"/>
              </a:defRPr>
            </a:lvl9pPr>
          </a:lstStyle>
          <a:p>
            <a:pPr algn="just" eaLnBrk="1" hangingPunct="1"/>
            <a:endParaRPr lang="it-IT" sz="1800">
              <a:solidFill>
                <a:schemeClr val="bg1"/>
              </a:solidFill>
              <a:latin typeface="Humanst521 BT" pitchFamily="34" charset="0"/>
            </a:endParaRPr>
          </a:p>
          <a:p>
            <a:pPr algn="just" eaLnBrk="1" hangingPunct="1"/>
            <a:endParaRPr lang="it-IT" sz="1800">
              <a:solidFill>
                <a:schemeClr val="bg1"/>
              </a:solidFill>
              <a:latin typeface="Humanst521 BT" pitchFamily="34" charset="0"/>
            </a:endParaRPr>
          </a:p>
          <a:p>
            <a:pPr algn="just" eaLnBrk="1" hangingPunct="1"/>
            <a:endParaRPr lang="it-IT" sz="1800">
              <a:solidFill>
                <a:schemeClr val="bg1"/>
              </a:solidFill>
              <a:latin typeface="Humanst521 BT" pitchFamily="34" charset="0"/>
            </a:endParaRPr>
          </a:p>
        </p:txBody>
      </p:sp>
      <p:sp>
        <p:nvSpPr>
          <p:cNvPr id="15366" name="Rectangle 6"/>
          <p:cNvSpPr>
            <a:spLocks noChangeArrowheads="1"/>
          </p:cNvSpPr>
          <p:nvPr/>
        </p:nvSpPr>
        <p:spPr bwMode="auto">
          <a:xfrm>
            <a:off x="1143000" y="685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spcBef>
                <a:spcPct val="20000"/>
              </a:spcBef>
            </a:pPr>
            <a:r>
              <a:rPr lang="it-IT" sz="2500" b="1">
                <a:solidFill>
                  <a:srgbClr val="3869C0"/>
                </a:solidFill>
                <a:latin typeface="Humanst521 BT" pitchFamily="34" charset="0"/>
              </a:rPr>
              <a:t>Le leccete</a:t>
            </a:r>
          </a:p>
        </p:txBody>
      </p:sp>
      <p:pic>
        <p:nvPicPr>
          <p:cNvPr id="15367" name="Picture 7" descr="lecceta_sopramediterran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676400"/>
            <a:ext cx="563880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Rectangle 8"/>
          <p:cNvSpPr>
            <a:spLocks noChangeArrowheads="1"/>
          </p:cNvSpPr>
          <p:nvPr/>
        </p:nvSpPr>
        <p:spPr bwMode="auto">
          <a:xfrm>
            <a:off x="2362200" y="5486400"/>
            <a:ext cx="3273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sz="2000">
                <a:solidFill>
                  <a:schemeClr val="bg1"/>
                </a:solidFill>
                <a:latin typeface="Humanst521 BT" pitchFamily="34" charset="0"/>
              </a:rPr>
              <a:t>Lecceta sopramediterranea</a:t>
            </a:r>
            <a:endParaRPr lang="en-GB" sz="2000">
              <a:solidFill>
                <a:schemeClr val="bg1"/>
              </a:solidFill>
              <a:latin typeface="Humanst521 BT"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219200" y="28956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spcBef>
                <a:spcPct val="0"/>
              </a:spcBef>
            </a:pPr>
            <a:endParaRPr lang="en-GB" sz="3800">
              <a:latin typeface="Folio Bk BT" pitchFamily="34" charset="0"/>
            </a:endParaRPr>
          </a:p>
        </p:txBody>
      </p:sp>
      <p:sp>
        <p:nvSpPr>
          <p:cNvPr id="16387" name="Rectangle 3"/>
          <p:cNvSpPr>
            <a:spLocks noChangeArrowheads="1"/>
          </p:cNvSpPr>
          <p:nvPr/>
        </p:nvSpPr>
        <p:spPr bwMode="auto">
          <a:xfrm>
            <a:off x="6324600" y="4191000"/>
            <a:ext cx="2667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spcBef>
                <a:spcPct val="0"/>
              </a:spcBef>
            </a:pPr>
            <a:endParaRPr lang="en-GB"/>
          </a:p>
        </p:txBody>
      </p:sp>
      <p:sp>
        <p:nvSpPr>
          <p:cNvPr id="16388" name="Rectangle 4"/>
          <p:cNvSpPr>
            <a:spLocks noGrp="1" noChangeArrowheads="1"/>
          </p:cNvSpPr>
          <p:nvPr>
            <p:ph type="subTitle" idx="1"/>
          </p:nvPr>
        </p:nvSpPr>
        <p:spPr>
          <a:xfrm>
            <a:off x="1524000" y="1371600"/>
            <a:ext cx="7162800" cy="1752600"/>
          </a:xfrm>
        </p:spPr>
        <p:txBody>
          <a:bodyPr/>
          <a:lstStyle/>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r>
              <a:rPr lang="it-IT" sz="2000" b="1" smtClean="0">
                <a:latin typeface="Humanst521 BT" pitchFamily="34" charset="0"/>
              </a:rPr>
              <a:t> </a:t>
            </a:r>
          </a:p>
          <a:p>
            <a:pPr algn="l" eaLnBrk="1" hangingPunct="1"/>
            <a:endParaRPr lang="it-IT" sz="2400" b="1" smtClean="0">
              <a:latin typeface="Humanst521 BT" pitchFamily="34" charset="0"/>
            </a:endParaRPr>
          </a:p>
          <a:p>
            <a:pPr algn="l" eaLnBrk="1" hangingPunct="1"/>
            <a:r>
              <a:rPr lang="it-IT" sz="2000" b="1" smtClean="0">
                <a:latin typeface="Humanst521 BT" pitchFamily="34" charset="0"/>
              </a:rPr>
              <a:t> </a:t>
            </a:r>
          </a:p>
        </p:txBody>
      </p:sp>
      <p:sp>
        <p:nvSpPr>
          <p:cNvPr id="16389" name="Text Box 5"/>
          <p:cNvSpPr txBox="1">
            <a:spLocks noChangeArrowheads="1"/>
          </p:cNvSpPr>
          <p:nvPr/>
        </p:nvSpPr>
        <p:spPr bwMode="auto">
          <a:xfrm>
            <a:off x="1371600" y="1524000"/>
            <a:ext cx="7620000"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50000"/>
              </a:spcBef>
              <a:spcAft>
                <a:spcPct val="0"/>
              </a:spcAft>
              <a:defRPr sz="2400">
                <a:solidFill>
                  <a:schemeClr val="tx1"/>
                </a:solidFill>
                <a:latin typeface="Times New Roman" pitchFamily="18" charset="0"/>
              </a:defRPr>
            </a:lvl6pPr>
            <a:lvl7pPr marL="2971800" indent="-228600" eaLnBrk="0" fontAlgn="base" hangingPunct="0">
              <a:spcBef>
                <a:spcPct val="50000"/>
              </a:spcBef>
              <a:spcAft>
                <a:spcPct val="0"/>
              </a:spcAft>
              <a:defRPr sz="2400">
                <a:solidFill>
                  <a:schemeClr val="tx1"/>
                </a:solidFill>
                <a:latin typeface="Times New Roman" pitchFamily="18" charset="0"/>
              </a:defRPr>
            </a:lvl7pPr>
            <a:lvl8pPr marL="3429000" indent="-228600" eaLnBrk="0" fontAlgn="base" hangingPunct="0">
              <a:spcBef>
                <a:spcPct val="50000"/>
              </a:spcBef>
              <a:spcAft>
                <a:spcPct val="0"/>
              </a:spcAft>
              <a:defRPr sz="2400">
                <a:solidFill>
                  <a:schemeClr val="tx1"/>
                </a:solidFill>
                <a:latin typeface="Times New Roman" pitchFamily="18" charset="0"/>
              </a:defRPr>
            </a:lvl8pPr>
            <a:lvl9pPr marL="3886200" indent="-228600" eaLnBrk="0" fontAlgn="base" hangingPunct="0">
              <a:spcBef>
                <a:spcPct val="50000"/>
              </a:spcBef>
              <a:spcAft>
                <a:spcPct val="0"/>
              </a:spcAft>
              <a:defRPr sz="2400">
                <a:solidFill>
                  <a:schemeClr val="tx1"/>
                </a:solidFill>
                <a:latin typeface="Times New Roman" pitchFamily="18" charset="0"/>
              </a:defRPr>
            </a:lvl9pPr>
          </a:lstStyle>
          <a:p>
            <a:pPr algn="just" eaLnBrk="1" hangingPunct="1"/>
            <a:r>
              <a:rPr lang="it-IT" sz="2000" b="1">
                <a:solidFill>
                  <a:schemeClr val="bg1"/>
                </a:solidFill>
                <a:latin typeface="Humanst521 BT" pitchFamily="34" charset="0"/>
              </a:rPr>
              <a:t>Leccete rupestri montane:</a:t>
            </a:r>
            <a:r>
              <a:rPr lang="it-IT" sz="2000">
                <a:solidFill>
                  <a:schemeClr val="bg1"/>
                </a:solidFill>
                <a:latin typeface="Humanst521 BT" pitchFamily="34" charset="0"/>
              </a:rPr>
              <a:t> Sono boschi relitti di leccio dove la sua presenza è ridotta a cespugli o alberetti più o meno isolati e localizzati in prossimità di affioramenti rocciosi.</a:t>
            </a:r>
            <a:endParaRPr lang="it-IT" sz="1800">
              <a:solidFill>
                <a:schemeClr val="bg1"/>
              </a:solidFill>
              <a:latin typeface="Humanst521 BT" pitchFamily="34" charset="0"/>
            </a:endParaRPr>
          </a:p>
          <a:p>
            <a:pPr algn="just" eaLnBrk="1" hangingPunct="1"/>
            <a:endParaRPr lang="it-IT" sz="1800">
              <a:solidFill>
                <a:schemeClr val="bg1"/>
              </a:solidFill>
              <a:latin typeface="Humanst521 BT" pitchFamily="34" charset="0"/>
            </a:endParaRPr>
          </a:p>
          <a:p>
            <a:pPr algn="just" eaLnBrk="1" hangingPunct="1"/>
            <a:endParaRPr lang="it-IT" sz="1800">
              <a:solidFill>
                <a:schemeClr val="bg1"/>
              </a:solidFill>
              <a:latin typeface="Humanst521 BT" pitchFamily="34" charset="0"/>
            </a:endParaRPr>
          </a:p>
        </p:txBody>
      </p:sp>
      <p:sp>
        <p:nvSpPr>
          <p:cNvPr id="16390" name="Rectangle 6"/>
          <p:cNvSpPr>
            <a:spLocks noChangeArrowheads="1"/>
          </p:cNvSpPr>
          <p:nvPr/>
        </p:nvSpPr>
        <p:spPr bwMode="auto">
          <a:xfrm>
            <a:off x="1143000" y="685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spcBef>
                <a:spcPct val="20000"/>
              </a:spcBef>
            </a:pPr>
            <a:r>
              <a:rPr lang="it-IT" sz="2500" b="1">
                <a:solidFill>
                  <a:srgbClr val="3869C0"/>
                </a:solidFill>
                <a:latin typeface="Humanst521 BT" pitchFamily="34" charset="0"/>
              </a:rPr>
              <a:t>Le leccete</a:t>
            </a:r>
          </a:p>
        </p:txBody>
      </p:sp>
      <p:pic>
        <p:nvPicPr>
          <p:cNvPr id="16391" name="Picture 7" descr="leccete_rupest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2819400"/>
            <a:ext cx="2560638" cy="377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219200" y="28956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spcBef>
                <a:spcPct val="0"/>
              </a:spcBef>
            </a:pPr>
            <a:endParaRPr lang="en-GB" sz="3800">
              <a:latin typeface="Folio Bk BT" pitchFamily="34" charset="0"/>
            </a:endParaRPr>
          </a:p>
        </p:txBody>
      </p:sp>
      <p:sp>
        <p:nvSpPr>
          <p:cNvPr id="17411" name="Rectangle 3"/>
          <p:cNvSpPr>
            <a:spLocks noChangeArrowheads="1"/>
          </p:cNvSpPr>
          <p:nvPr/>
        </p:nvSpPr>
        <p:spPr bwMode="auto">
          <a:xfrm>
            <a:off x="6324600" y="4191000"/>
            <a:ext cx="2667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spcBef>
                <a:spcPct val="0"/>
              </a:spcBef>
            </a:pPr>
            <a:endParaRPr lang="en-GB"/>
          </a:p>
        </p:txBody>
      </p:sp>
      <p:sp>
        <p:nvSpPr>
          <p:cNvPr id="17412" name="Rectangle 4"/>
          <p:cNvSpPr>
            <a:spLocks noGrp="1" noChangeArrowheads="1"/>
          </p:cNvSpPr>
          <p:nvPr>
            <p:ph type="subTitle" idx="1"/>
          </p:nvPr>
        </p:nvSpPr>
        <p:spPr>
          <a:xfrm>
            <a:off x="1524000" y="1371600"/>
            <a:ext cx="7162800" cy="1752600"/>
          </a:xfrm>
        </p:spPr>
        <p:txBody>
          <a:bodyPr/>
          <a:lstStyle/>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r>
              <a:rPr lang="it-IT" sz="2000" b="1" smtClean="0">
                <a:latin typeface="Humanst521 BT" pitchFamily="34" charset="0"/>
              </a:rPr>
              <a:t> </a:t>
            </a:r>
          </a:p>
          <a:p>
            <a:pPr algn="l" eaLnBrk="1" hangingPunct="1"/>
            <a:endParaRPr lang="it-IT" sz="2400" b="1" smtClean="0">
              <a:latin typeface="Humanst521 BT" pitchFamily="34" charset="0"/>
            </a:endParaRPr>
          </a:p>
          <a:p>
            <a:pPr algn="l" eaLnBrk="1" hangingPunct="1"/>
            <a:r>
              <a:rPr lang="it-IT" sz="2000" b="1" smtClean="0">
                <a:latin typeface="Humanst521 BT" pitchFamily="34" charset="0"/>
              </a:rPr>
              <a:t> </a:t>
            </a:r>
          </a:p>
        </p:txBody>
      </p:sp>
      <p:sp>
        <p:nvSpPr>
          <p:cNvPr id="17413" name="Rectangle 6"/>
          <p:cNvSpPr>
            <a:spLocks noChangeArrowheads="1"/>
          </p:cNvSpPr>
          <p:nvPr/>
        </p:nvSpPr>
        <p:spPr bwMode="auto">
          <a:xfrm>
            <a:off x="1143000" y="685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spcBef>
                <a:spcPct val="20000"/>
              </a:spcBef>
            </a:pPr>
            <a:r>
              <a:rPr lang="it-IT" sz="2500" b="1">
                <a:solidFill>
                  <a:srgbClr val="3869C0"/>
                </a:solidFill>
                <a:latin typeface="Humanst521 BT" pitchFamily="34" charset="0"/>
              </a:rPr>
              <a:t>Le leccete</a:t>
            </a:r>
          </a:p>
        </p:txBody>
      </p:sp>
      <p:pic>
        <p:nvPicPr>
          <p:cNvPr id="17414" name="Picture 8" descr="DSC0637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1773238"/>
            <a:ext cx="5072062" cy="380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Rectangle 9"/>
          <p:cNvSpPr>
            <a:spLocks noChangeArrowheads="1"/>
          </p:cNvSpPr>
          <p:nvPr/>
        </p:nvSpPr>
        <p:spPr bwMode="auto">
          <a:xfrm>
            <a:off x="2362200" y="5911850"/>
            <a:ext cx="4038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sz="2000">
                <a:solidFill>
                  <a:schemeClr val="bg1"/>
                </a:solidFill>
                <a:latin typeface="Humanst521 BT" pitchFamily="34" charset="0"/>
              </a:rPr>
              <a:t>Lecceta rupestre della Val d’Adige</a:t>
            </a:r>
            <a:endParaRPr lang="en-GB" sz="2000">
              <a:solidFill>
                <a:schemeClr val="bg1"/>
              </a:solidFill>
              <a:latin typeface="Humanst521 BT"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219200" y="28956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spcBef>
                <a:spcPct val="0"/>
              </a:spcBef>
            </a:pPr>
            <a:endParaRPr lang="en-GB" sz="3800">
              <a:latin typeface="Folio Bk BT" pitchFamily="34" charset="0"/>
            </a:endParaRPr>
          </a:p>
        </p:txBody>
      </p:sp>
      <p:sp>
        <p:nvSpPr>
          <p:cNvPr id="18435" name="Rectangle 3"/>
          <p:cNvSpPr>
            <a:spLocks noChangeArrowheads="1"/>
          </p:cNvSpPr>
          <p:nvPr/>
        </p:nvSpPr>
        <p:spPr bwMode="auto">
          <a:xfrm>
            <a:off x="6324600" y="4191000"/>
            <a:ext cx="2667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spcBef>
                <a:spcPct val="0"/>
              </a:spcBef>
            </a:pPr>
            <a:endParaRPr lang="en-GB"/>
          </a:p>
        </p:txBody>
      </p:sp>
      <p:sp>
        <p:nvSpPr>
          <p:cNvPr id="18436" name="Rectangle 4"/>
          <p:cNvSpPr>
            <a:spLocks noGrp="1" noChangeArrowheads="1"/>
          </p:cNvSpPr>
          <p:nvPr>
            <p:ph type="subTitle" idx="1"/>
          </p:nvPr>
        </p:nvSpPr>
        <p:spPr>
          <a:xfrm>
            <a:off x="1524000" y="1371600"/>
            <a:ext cx="7162800" cy="1752600"/>
          </a:xfrm>
        </p:spPr>
        <p:txBody>
          <a:bodyPr/>
          <a:lstStyle/>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r>
              <a:rPr lang="it-IT" sz="2000" b="1" smtClean="0">
                <a:latin typeface="Humanst521 BT" pitchFamily="34" charset="0"/>
              </a:rPr>
              <a:t> </a:t>
            </a:r>
          </a:p>
        </p:txBody>
      </p:sp>
      <p:sp>
        <p:nvSpPr>
          <p:cNvPr id="18437" name="Text Box 5"/>
          <p:cNvSpPr txBox="1">
            <a:spLocks noChangeArrowheads="1"/>
          </p:cNvSpPr>
          <p:nvPr/>
        </p:nvSpPr>
        <p:spPr bwMode="auto">
          <a:xfrm>
            <a:off x="1371600" y="1524000"/>
            <a:ext cx="76200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50000"/>
              </a:spcBef>
              <a:spcAft>
                <a:spcPct val="0"/>
              </a:spcAft>
              <a:defRPr sz="2400">
                <a:solidFill>
                  <a:schemeClr val="tx1"/>
                </a:solidFill>
                <a:latin typeface="Times New Roman" pitchFamily="18" charset="0"/>
              </a:defRPr>
            </a:lvl6pPr>
            <a:lvl7pPr marL="2971800" indent="-228600" eaLnBrk="0" fontAlgn="base" hangingPunct="0">
              <a:spcBef>
                <a:spcPct val="50000"/>
              </a:spcBef>
              <a:spcAft>
                <a:spcPct val="0"/>
              </a:spcAft>
              <a:defRPr sz="2400">
                <a:solidFill>
                  <a:schemeClr val="tx1"/>
                </a:solidFill>
                <a:latin typeface="Times New Roman" pitchFamily="18" charset="0"/>
              </a:defRPr>
            </a:lvl7pPr>
            <a:lvl8pPr marL="3429000" indent="-228600" eaLnBrk="0" fontAlgn="base" hangingPunct="0">
              <a:spcBef>
                <a:spcPct val="50000"/>
              </a:spcBef>
              <a:spcAft>
                <a:spcPct val="0"/>
              </a:spcAft>
              <a:defRPr sz="2400">
                <a:solidFill>
                  <a:schemeClr val="tx1"/>
                </a:solidFill>
                <a:latin typeface="Times New Roman" pitchFamily="18" charset="0"/>
              </a:defRPr>
            </a:lvl8pPr>
            <a:lvl9pPr marL="3886200" indent="-228600" eaLnBrk="0" fontAlgn="base" hangingPunct="0">
              <a:spcBef>
                <a:spcPct val="50000"/>
              </a:spcBef>
              <a:spcAft>
                <a:spcPct val="0"/>
              </a:spcAft>
              <a:defRPr sz="2400">
                <a:solidFill>
                  <a:schemeClr val="tx1"/>
                </a:solidFill>
                <a:latin typeface="Times New Roman" pitchFamily="18" charset="0"/>
              </a:defRPr>
            </a:lvl9pPr>
          </a:lstStyle>
          <a:p>
            <a:pPr algn="just" eaLnBrk="1" hangingPunct="1"/>
            <a:endParaRPr lang="it-IT" sz="1800">
              <a:solidFill>
                <a:schemeClr val="bg1"/>
              </a:solidFill>
              <a:latin typeface="Humanst521 BT" pitchFamily="34" charset="0"/>
            </a:endParaRPr>
          </a:p>
          <a:p>
            <a:pPr algn="just" eaLnBrk="1" hangingPunct="1"/>
            <a:endParaRPr lang="it-IT" sz="1800">
              <a:solidFill>
                <a:schemeClr val="bg1"/>
              </a:solidFill>
              <a:latin typeface="Humanst521 BT" pitchFamily="34" charset="0"/>
            </a:endParaRPr>
          </a:p>
        </p:txBody>
      </p:sp>
      <p:sp>
        <p:nvSpPr>
          <p:cNvPr id="18438" name="Rectangle 6"/>
          <p:cNvSpPr>
            <a:spLocks noChangeArrowheads="1"/>
          </p:cNvSpPr>
          <p:nvPr/>
        </p:nvSpPr>
        <p:spPr bwMode="auto">
          <a:xfrm>
            <a:off x="1143000" y="685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spcBef>
                <a:spcPct val="20000"/>
              </a:spcBef>
            </a:pPr>
            <a:r>
              <a:rPr lang="it-IT" sz="2500" b="1">
                <a:solidFill>
                  <a:srgbClr val="3869C0"/>
                </a:solidFill>
                <a:latin typeface="Humanst521 BT" pitchFamily="34" charset="0"/>
              </a:rPr>
              <a:t>Le leccete</a:t>
            </a:r>
          </a:p>
        </p:txBody>
      </p:sp>
      <p:pic>
        <p:nvPicPr>
          <p:cNvPr id="18439" name="Picture 7" descr="lecceta_pianel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228975"/>
            <a:ext cx="7253288"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1219200" y="28956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spcBef>
                <a:spcPct val="0"/>
              </a:spcBef>
            </a:pPr>
            <a:endParaRPr lang="en-GB" sz="3800">
              <a:latin typeface="Folio Bk BT" pitchFamily="34" charset="0"/>
            </a:endParaRPr>
          </a:p>
        </p:txBody>
      </p:sp>
      <p:sp>
        <p:nvSpPr>
          <p:cNvPr id="19459" name="Rectangle 3"/>
          <p:cNvSpPr>
            <a:spLocks noChangeArrowheads="1"/>
          </p:cNvSpPr>
          <p:nvPr/>
        </p:nvSpPr>
        <p:spPr bwMode="auto">
          <a:xfrm>
            <a:off x="6324600" y="4191000"/>
            <a:ext cx="2667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spcBef>
                <a:spcPct val="0"/>
              </a:spcBef>
            </a:pPr>
            <a:endParaRPr lang="en-GB"/>
          </a:p>
        </p:txBody>
      </p:sp>
      <p:sp>
        <p:nvSpPr>
          <p:cNvPr id="19460" name="Rectangle 4"/>
          <p:cNvSpPr>
            <a:spLocks noGrp="1" noChangeArrowheads="1"/>
          </p:cNvSpPr>
          <p:nvPr>
            <p:ph type="subTitle" idx="1"/>
          </p:nvPr>
        </p:nvSpPr>
        <p:spPr>
          <a:xfrm>
            <a:off x="1524000" y="1371600"/>
            <a:ext cx="7162800" cy="1752600"/>
          </a:xfrm>
        </p:spPr>
        <p:txBody>
          <a:bodyPr/>
          <a:lstStyle/>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r>
              <a:rPr lang="it-IT" sz="2000" b="1" smtClean="0">
                <a:latin typeface="Humanst521 BT" pitchFamily="34" charset="0"/>
              </a:rPr>
              <a:t> </a:t>
            </a:r>
          </a:p>
        </p:txBody>
      </p:sp>
      <p:sp>
        <p:nvSpPr>
          <p:cNvPr id="19461" name="Text Box 5"/>
          <p:cNvSpPr txBox="1">
            <a:spLocks noChangeArrowheads="1"/>
          </p:cNvSpPr>
          <p:nvPr/>
        </p:nvSpPr>
        <p:spPr bwMode="auto">
          <a:xfrm>
            <a:off x="1371600" y="1524000"/>
            <a:ext cx="7620000"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50000"/>
              </a:spcBef>
              <a:spcAft>
                <a:spcPct val="0"/>
              </a:spcAft>
              <a:defRPr sz="2400">
                <a:solidFill>
                  <a:schemeClr val="tx1"/>
                </a:solidFill>
                <a:latin typeface="Times New Roman" pitchFamily="18" charset="0"/>
              </a:defRPr>
            </a:lvl6pPr>
            <a:lvl7pPr marL="2971800" indent="-228600" eaLnBrk="0" fontAlgn="base" hangingPunct="0">
              <a:spcBef>
                <a:spcPct val="50000"/>
              </a:spcBef>
              <a:spcAft>
                <a:spcPct val="0"/>
              </a:spcAft>
              <a:defRPr sz="2400">
                <a:solidFill>
                  <a:schemeClr val="tx1"/>
                </a:solidFill>
                <a:latin typeface="Times New Roman" pitchFamily="18" charset="0"/>
              </a:defRPr>
            </a:lvl7pPr>
            <a:lvl8pPr marL="3429000" indent="-228600" eaLnBrk="0" fontAlgn="base" hangingPunct="0">
              <a:spcBef>
                <a:spcPct val="50000"/>
              </a:spcBef>
              <a:spcAft>
                <a:spcPct val="0"/>
              </a:spcAft>
              <a:defRPr sz="2400">
                <a:solidFill>
                  <a:schemeClr val="tx1"/>
                </a:solidFill>
                <a:latin typeface="Times New Roman" pitchFamily="18" charset="0"/>
              </a:defRPr>
            </a:lvl8pPr>
            <a:lvl9pPr marL="3886200" indent="-228600" eaLnBrk="0" fontAlgn="base" hangingPunct="0">
              <a:spcBef>
                <a:spcPct val="50000"/>
              </a:spcBef>
              <a:spcAft>
                <a:spcPct val="0"/>
              </a:spcAft>
              <a:defRPr sz="2400">
                <a:solidFill>
                  <a:schemeClr val="tx1"/>
                </a:solidFill>
                <a:latin typeface="Times New Roman" pitchFamily="18" charset="0"/>
              </a:defRPr>
            </a:lvl9pPr>
          </a:lstStyle>
          <a:p>
            <a:pPr algn="just" eaLnBrk="1" hangingPunct="1"/>
            <a:r>
              <a:rPr lang="it-IT" sz="2000">
                <a:solidFill>
                  <a:schemeClr val="bg1"/>
                </a:solidFill>
                <a:latin typeface="Humanst521 BT" pitchFamily="34" charset="0"/>
              </a:rPr>
              <a:t>Popolamenti dominati da </a:t>
            </a:r>
            <a:r>
              <a:rPr lang="it-IT" sz="2000" i="1">
                <a:solidFill>
                  <a:schemeClr val="bg1"/>
                </a:solidFill>
                <a:latin typeface="Humanst521 BT" pitchFamily="34" charset="0"/>
              </a:rPr>
              <a:t>Quercus suber</a:t>
            </a:r>
            <a:r>
              <a:rPr lang="it-IT" sz="2000">
                <a:solidFill>
                  <a:schemeClr val="bg1"/>
                </a:solidFill>
                <a:latin typeface="Humanst521 BT" pitchFamily="34" charset="0"/>
              </a:rPr>
              <a:t> sottoposti prevalentemente all’azione antropica. Popolamenti di origine naturale sono presumibilmente sporadici e limitati ad alcune stazioni con fertilità scadente.</a:t>
            </a:r>
          </a:p>
          <a:p>
            <a:pPr algn="just" eaLnBrk="1" hangingPunct="1"/>
            <a:r>
              <a:rPr lang="it-IT" sz="2000">
                <a:solidFill>
                  <a:schemeClr val="bg1"/>
                </a:solidFill>
                <a:latin typeface="Humanst521 BT" pitchFamily="34" charset="0"/>
              </a:rPr>
              <a:t>L’ areale di diffusione è mediterraneo occidentale. In Italia è presente lungo le coste tirreniche, mentre sul versante adriatico è limitato ad alcuni popolamenti in prossimità di Brindisi.</a:t>
            </a:r>
            <a:endParaRPr lang="it-IT" sz="1800">
              <a:solidFill>
                <a:schemeClr val="bg1"/>
              </a:solidFill>
              <a:latin typeface="Humanst521 BT" pitchFamily="34" charset="0"/>
            </a:endParaRPr>
          </a:p>
          <a:p>
            <a:pPr algn="just" eaLnBrk="1" hangingPunct="1"/>
            <a:endParaRPr lang="it-IT" sz="1800">
              <a:solidFill>
                <a:schemeClr val="bg1"/>
              </a:solidFill>
              <a:latin typeface="Humanst521 BT" pitchFamily="34" charset="0"/>
            </a:endParaRPr>
          </a:p>
          <a:p>
            <a:pPr algn="just" eaLnBrk="1" hangingPunct="1"/>
            <a:endParaRPr lang="it-IT" sz="1800">
              <a:solidFill>
                <a:schemeClr val="bg1"/>
              </a:solidFill>
              <a:latin typeface="Humanst521 BT" pitchFamily="34" charset="0"/>
            </a:endParaRPr>
          </a:p>
        </p:txBody>
      </p:sp>
      <p:sp>
        <p:nvSpPr>
          <p:cNvPr id="19462" name="Rectangle 6"/>
          <p:cNvSpPr>
            <a:spLocks noChangeArrowheads="1"/>
          </p:cNvSpPr>
          <p:nvPr/>
        </p:nvSpPr>
        <p:spPr bwMode="auto">
          <a:xfrm>
            <a:off x="1143000" y="685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spcBef>
                <a:spcPct val="20000"/>
              </a:spcBef>
            </a:pPr>
            <a:r>
              <a:rPr lang="it-IT" sz="2500" b="1">
                <a:solidFill>
                  <a:srgbClr val="3869C0"/>
                </a:solidFill>
                <a:latin typeface="Humanst521 BT" pitchFamily="34" charset="0"/>
              </a:rPr>
              <a:t>Le sugherete</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219200" y="28956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spcBef>
                <a:spcPct val="0"/>
              </a:spcBef>
            </a:pPr>
            <a:endParaRPr lang="en-GB" sz="3800">
              <a:latin typeface="Folio Bk BT" pitchFamily="34" charset="0"/>
            </a:endParaRPr>
          </a:p>
        </p:txBody>
      </p:sp>
      <p:sp>
        <p:nvSpPr>
          <p:cNvPr id="20483" name="Rectangle 3"/>
          <p:cNvSpPr>
            <a:spLocks noChangeArrowheads="1"/>
          </p:cNvSpPr>
          <p:nvPr/>
        </p:nvSpPr>
        <p:spPr bwMode="auto">
          <a:xfrm>
            <a:off x="6324600" y="4191000"/>
            <a:ext cx="2667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spcBef>
                <a:spcPct val="0"/>
              </a:spcBef>
            </a:pPr>
            <a:endParaRPr lang="en-GB"/>
          </a:p>
        </p:txBody>
      </p:sp>
      <p:sp>
        <p:nvSpPr>
          <p:cNvPr id="20484" name="Rectangle 4"/>
          <p:cNvSpPr>
            <a:spLocks noGrp="1" noChangeArrowheads="1"/>
          </p:cNvSpPr>
          <p:nvPr>
            <p:ph type="subTitle" idx="1"/>
          </p:nvPr>
        </p:nvSpPr>
        <p:spPr>
          <a:xfrm>
            <a:off x="1524000" y="1371600"/>
            <a:ext cx="7162800" cy="1752600"/>
          </a:xfrm>
        </p:spPr>
        <p:txBody>
          <a:bodyPr/>
          <a:lstStyle/>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r>
              <a:rPr lang="it-IT" sz="2000" b="1" smtClean="0">
                <a:latin typeface="Humanst521 BT" pitchFamily="34" charset="0"/>
              </a:rPr>
              <a:t> </a:t>
            </a:r>
          </a:p>
        </p:txBody>
      </p:sp>
      <p:sp>
        <p:nvSpPr>
          <p:cNvPr id="20485" name="Text Box 5"/>
          <p:cNvSpPr txBox="1">
            <a:spLocks noChangeArrowheads="1"/>
          </p:cNvSpPr>
          <p:nvPr/>
        </p:nvSpPr>
        <p:spPr bwMode="auto">
          <a:xfrm>
            <a:off x="1371600" y="1524000"/>
            <a:ext cx="7620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50000"/>
              </a:spcBef>
              <a:spcAft>
                <a:spcPct val="0"/>
              </a:spcAft>
              <a:defRPr sz="2400">
                <a:solidFill>
                  <a:schemeClr val="tx1"/>
                </a:solidFill>
                <a:latin typeface="Times New Roman" pitchFamily="18" charset="0"/>
              </a:defRPr>
            </a:lvl6pPr>
            <a:lvl7pPr marL="2971800" indent="-228600" eaLnBrk="0" fontAlgn="base" hangingPunct="0">
              <a:spcBef>
                <a:spcPct val="50000"/>
              </a:spcBef>
              <a:spcAft>
                <a:spcPct val="0"/>
              </a:spcAft>
              <a:defRPr sz="2400">
                <a:solidFill>
                  <a:schemeClr val="tx1"/>
                </a:solidFill>
                <a:latin typeface="Times New Roman" pitchFamily="18" charset="0"/>
              </a:defRPr>
            </a:lvl7pPr>
            <a:lvl8pPr marL="3429000" indent="-228600" eaLnBrk="0" fontAlgn="base" hangingPunct="0">
              <a:spcBef>
                <a:spcPct val="50000"/>
              </a:spcBef>
              <a:spcAft>
                <a:spcPct val="0"/>
              </a:spcAft>
              <a:defRPr sz="2400">
                <a:solidFill>
                  <a:schemeClr val="tx1"/>
                </a:solidFill>
                <a:latin typeface="Times New Roman" pitchFamily="18" charset="0"/>
              </a:defRPr>
            </a:lvl8pPr>
            <a:lvl9pPr marL="3886200" indent="-228600" eaLnBrk="0" fontAlgn="base" hangingPunct="0">
              <a:spcBef>
                <a:spcPct val="50000"/>
              </a:spcBef>
              <a:spcAft>
                <a:spcPct val="0"/>
              </a:spcAft>
              <a:defRPr sz="2400">
                <a:solidFill>
                  <a:schemeClr val="tx1"/>
                </a:solidFill>
                <a:latin typeface="Times New Roman" pitchFamily="18" charset="0"/>
              </a:defRPr>
            </a:lvl9pPr>
          </a:lstStyle>
          <a:p>
            <a:pPr algn="just" eaLnBrk="1" hangingPunct="1"/>
            <a:endParaRPr lang="en-GB" sz="1800">
              <a:solidFill>
                <a:schemeClr val="bg1"/>
              </a:solidFill>
              <a:latin typeface="Humanst521 BT" pitchFamily="34" charset="0"/>
            </a:endParaRPr>
          </a:p>
        </p:txBody>
      </p:sp>
      <p:sp>
        <p:nvSpPr>
          <p:cNvPr id="20486" name="Rectangle 6"/>
          <p:cNvSpPr>
            <a:spLocks noChangeArrowheads="1"/>
          </p:cNvSpPr>
          <p:nvPr/>
        </p:nvSpPr>
        <p:spPr bwMode="auto">
          <a:xfrm>
            <a:off x="1143000" y="685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spcBef>
                <a:spcPct val="20000"/>
              </a:spcBef>
            </a:pPr>
            <a:r>
              <a:rPr lang="it-IT" sz="2500" b="1">
                <a:solidFill>
                  <a:srgbClr val="3869C0"/>
                </a:solidFill>
                <a:latin typeface="Humanst521 BT" pitchFamily="34" charset="0"/>
              </a:rPr>
              <a:t>Le sugherete</a:t>
            </a:r>
          </a:p>
        </p:txBody>
      </p:sp>
      <p:pic>
        <p:nvPicPr>
          <p:cNvPr id="20487" name="Picture 7" descr="corologia_sughe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524000"/>
            <a:ext cx="6170613" cy="419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Rectangle 8"/>
          <p:cNvSpPr>
            <a:spLocks noChangeArrowheads="1"/>
          </p:cNvSpPr>
          <p:nvPr/>
        </p:nvSpPr>
        <p:spPr bwMode="auto">
          <a:xfrm>
            <a:off x="2133600" y="5943600"/>
            <a:ext cx="2514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sz="2000">
                <a:solidFill>
                  <a:schemeClr val="bg1"/>
                </a:solidFill>
                <a:latin typeface="Humanst521 BT" pitchFamily="34" charset="0"/>
              </a:rPr>
              <a:t>Areale della sughera</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1219200" y="28956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spcBef>
                <a:spcPct val="0"/>
              </a:spcBef>
            </a:pPr>
            <a:endParaRPr lang="en-GB" sz="3800">
              <a:latin typeface="Folio Bk BT" pitchFamily="34" charset="0"/>
            </a:endParaRPr>
          </a:p>
        </p:txBody>
      </p:sp>
      <p:sp>
        <p:nvSpPr>
          <p:cNvPr id="3075" name="Rectangle 3"/>
          <p:cNvSpPr>
            <a:spLocks noChangeArrowheads="1"/>
          </p:cNvSpPr>
          <p:nvPr/>
        </p:nvSpPr>
        <p:spPr bwMode="auto">
          <a:xfrm>
            <a:off x="6324600" y="4191000"/>
            <a:ext cx="2667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spcBef>
                <a:spcPct val="0"/>
              </a:spcBef>
            </a:pPr>
            <a:endParaRPr lang="en-GB"/>
          </a:p>
        </p:txBody>
      </p:sp>
      <p:sp>
        <p:nvSpPr>
          <p:cNvPr id="3076" name="Rectangle 4"/>
          <p:cNvSpPr>
            <a:spLocks noGrp="1" noChangeArrowheads="1"/>
          </p:cNvSpPr>
          <p:nvPr>
            <p:ph type="subTitle" idx="1"/>
          </p:nvPr>
        </p:nvSpPr>
        <p:spPr>
          <a:xfrm>
            <a:off x="1524000" y="1371600"/>
            <a:ext cx="7162800" cy="1752600"/>
          </a:xfrm>
        </p:spPr>
        <p:txBody>
          <a:bodyPr/>
          <a:lstStyle/>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r>
              <a:rPr lang="it-IT" sz="2000" b="1" smtClean="0">
                <a:latin typeface="Humanst521 BT" pitchFamily="34" charset="0"/>
              </a:rPr>
              <a:t> </a:t>
            </a:r>
          </a:p>
        </p:txBody>
      </p:sp>
      <p:sp>
        <p:nvSpPr>
          <p:cNvPr id="3077" name="Text Box 5"/>
          <p:cNvSpPr txBox="1">
            <a:spLocks noChangeArrowheads="1"/>
          </p:cNvSpPr>
          <p:nvPr/>
        </p:nvSpPr>
        <p:spPr bwMode="auto">
          <a:xfrm>
            <a:off x="1371600" y="1524000"/>
            <a:ext cx="7620000" cy="509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50000"/>
              </a:spcBef>
              <a:spcAft>
                <a:spcPct val="0"/>
              </a:spcAft>
              <a:defRPr sz="2400">
                <a:solidFill>
                  <a:schemeClr val="tx1"/>
                </a:solidFill>
                <a:latin typeface="Times New Roman" pitchFamily="18" charset="0"/>
              </a:defRPr>
            </a:lvl6pPr>
            <a:lvl7pPr marL="2971800" indent="-228600" eaLnBrk="0" fontAlgn="base" hangingPunct="0">
              <a:spcBef>
                <a:spcPct val="50000"/>
              </a:spcBef>
              <a:spcAft>
                <a:spcPct val="0"/>
              </a:spcAft>
              <a:defRPr sz="2400">
                <a:solidFill>
                  <a:schemeClr val="tx1"/>
                </a:solidFill>
                <a:latin typeface="Times New Roman" pitchFamily="18" charset="0"/>
              </a:defRPr>
            </a:lvl7pPr>
            <a:lvl8pPr marL="3429000" indent="-228600" eaLnBrk="0" fontAlgn="base" hangingPunct="0">
              <a:spcBef>
                <a:spcPct val="50000"/>
              </a:spcBef>
              <a:spcAft>
                <a:spcPct val="0"/>
              </a:spcAft>
              <a:defRPr sz="2400">
                <a:solidFill>
                  <a:schemeClr val="tx1"/>
                </a:solidFill>
                <a:latin typeface="Times New Roman" pitchFamily="18" charset="0"/>
              </a:defRPr>
            </a:lvl8pPr>
            <a:lvl9pPr marL="3886200" indent="-228600" eaLnBrk="0" fontAlgn="base" hangingPunct="0">
              <a:spcBef>
                <a:spcPct val="50000"/>
              </a:spcBef>
              <a:spcAft>
                <a:spcPct val="0"/>
              </a:spcAft>
              <a:defRPr sz="2400">
                <a:solidFill>
                  <a:schemeClr val="tx1"/>
                </a:solidFill>
                <a:latin typeface="Times New Roman" pitchFamily="18" charset="0"/>
              </a:defRPr>
            </a:lvl9pPr>
          </a:lstStyle>
          <a:p>
            <a:pPr algn="just" eaLnBrk="1" hangingPunct="1"/>
            <a:r>
              <a:rPr lang="it-IT" sz="2000">
                <a:solidFill>
                  <a:schemeClr val="bg1"/>
                </a:solidFill>
                <a:latin typeface="Humanst521 BT" pitchFamily="34" charset="0"/>
              </a:rPr>
              <a:t>La vegetazione forestale mediterranea (termo e meso) è essenzialmente caratterizzata dalla presenza delle seguenti specie:</a:t>
            </a:r>
          </a:p>
          <a:p>
            <a:pPr algn="just" eaLnBrk="1" hangingPunct="1"/>
            <a:r>
              <a:rPr lang="it-IT" sz="2000" b="1">
                <a:solidFill>
                  <a:schemeClr val="bg1"/>
                </a:solidFill>
                <a:latin typeface="Humanst521 BT" pitchFamily="34" charset="0"/>
              </a:rPr>
              <a:t>Latifoglie sclerofille: </a:t>
            </a:r>
            <a:r>
              <a:rPr lang="it-IT" sz="2000" i="1">
                <a:solidFill>
                  <a:schemeClr val="bg1"/>
                </a:solidFill>
                <a:latin typeface="Humanst521 BT" pitchFamily="34" charset="0"/>
              </a:rPr>
              <a:t>Quercus ilex</a:t>
            </a:r>
            <a:r>
              <a:rPr lang="it-IT" sz="2000">
                <a:solidFill>
                  <a:schemeClr val="bg1"/>
                </a:solidFill>
                <a:latin typeface="Humanst521 BT" pitchFamily="34" charset="0"/>
              </a:rPr>
              <a:t>, </a:t>
            </a:r>
            <a:r>
              <a:rPr lang="it-IT" sz="2000" i="1">
                <a:solidFill>
                  <a:schemeClr val="bg1"/>
                </a:solidFill>
                <a:latin typeface="Humanst521 BT" pitchFamily="34" charset="0"/>
              </a:rPr>
              <a:t>Q. suber</a:t>
            </a:r>
            <a:r>
              <a:rPr lang="it-IT" sz="2000">
                <a:solidFill>
                  <a:schemeClr val="bg1"/>
                </a:solidFill>
                <a:latin typeface="Humanst521 BT" pitchFamily="34" charset="0"/>
              </a:rPr>
              <a:t>, </a:t>
            </a:r>
            <a:r>
              <a:rPr lang="it-IT" sz="2000" i="1">
                <a:solidFill>
                  <a:schemeClr val="bg1"/>
                </a:solidFill>
                <a:latin typeface="Humanst521 BT" pitchFamily="34" charset="0"/>
              </a:rPr>
              <a:t>Q. coccifera</a:t>
            </a:r>
            <a:r>
              <a:rPr lang="it-IT" sz="2000">
                <a:solidFill>
                  <a:schemeClr val="bg1"/>
                </a:solidFill>
                <a:latin typeface="Humanst521 BT" pitchFamily="34" charset="0"/>
              </a:rPr>
              <a:t>, </a:t>
            </a:r>
            <a:r>
              <a:rPr lang="it-IT" sz="2000" i="1">
                <a:solidFill>
                  <a:schemeClr val="bg1"/>
                </a:solidFill>
                <a:latin typeface="Humanst521 BT" pitchFamily="34" charset="0"/>
              </a:rPr>
              <a:t>Q. calliprinos,</a:t>
            </a:r>
            <a:r>
              <a:rPr lang="it-IT" sz="2000">
                <a:solidFill>
                  <a:schemeClr val="bg1"/>
                </a:solidFill>
                <a:latin typeface="Humanst521 BT" pitchFamily="34" charset="0"/>
              </a:rPr>
              <a:t> </a:t>
            </a:r>
            <a:r>
              <a:rPr lang="it-IT" sz="2000" i="1">
                <a:solidFill>
                  <a:schemeClr val="bg1"/>
                </a:solidFill>
                <a:latin typeface="Humanst521 BT" pitchFamily="34" charset="0"/>
              </a:rPr>
              <a:t>Laurus nobilis,</a:t>
            </a:r>
            <a:r>
              <a:rPr lang="it-IT" sz="2000">
                <a:solidFill>
                  <a:schemeClr val="bg1"/>
                </a:solidFill>
                <a:latin typeface="Humanst521 BT" pitchFamily="34" charset="0"/>
              </a:rPr>
              <a:t> </a:t>
            </a:r>
            <a:r>
              <a:rPr lang="it-IT" sz="2000" i="1">
                <a:solidFill>
                  <a:schemeClr val="bg1"/>
                </a:solidFill>
                <a:latin typeface="Humanst521 BT" pitchFamily="34" charset="0"/>
              </a:rPr>
              <a:t>Ceratonia siliqua</a:t>
            </a:r>
            <a:r>
              <a:rPr lang="it-IT" sz="2000">
                <a:solidFill>
                  <a:schemeClr val="bg1"/>
                </a:solidFill>
                <a:latin typeface="Humanst521 BT" pitchFamily="34" charset="0"/>
              </a:rPr>
              <a:t>, </a:t>
            </a:r>
            <a:r>
              <a:rPr lang="it-IT" sz="2000" i="1">
                <a:solidFill>
                  <a:schemeClr val="bg1"/>
                </a:solidFill>
                <a:latin typeface="Humanst521 BT" pitchFamily="34" charset="0"/>
              </a:rPr>
              <a:t>Pistacia lentiscus</a:t>
            </a:r>
            <a:r>
              <a:rPr lang="it-IT" sz="2000">
                <a:solidFill>
                  <a:schemeClr val="bg1"/>
                </a:solidFill>
                <a:latin typeface="Humanst521 BT" pitchFamily="34" charset="0"/>
              </a:rPr>
              <a:t>, </a:t>
            </a:r>
            <a:r>
              <a:rPr lang="it-IT" sz="2000" i="1">
                <a:solidFill>
                  <a:schemeClr val="bg1"/>
                </a:solidFill>
                <a:latin typeface="Humanst521 BT" pitchFamily="34" charset="0"/>
              </a:rPr>
              <a:t>Rhamnus alaternus</a:t>
            </a:r>
            <a:r>
              <a:rPr lang="it-IT" sz="2000">
                <a:solidFill>
                  <a:schemeClr val="bg1"/>
                </a:solidFill>
                <a:latin typeface="Humanst521 BT" pitchFamily="34" charset="0"/>
              </a:rPr>
              <a:t>, </a:t>
            </a:r>
            <a:r>
              <a:rPr lang="it-IT" sz="2000" i="1">
                <a:solidFill>
                  <a:schemeClr val="bg1"/>
                </a:solidFill>
                <a:latin typeface="Humanst521 BT" pitchFamily="34" charset="0"/>
              </a:rPr>
              <a:t>Myrtus communis</a:t>
            </a:r>
            <a:r>
              <a:rPr lang="it-IT" sz="2000">
                <a:solidFill>
                  <a:schemeClr val="bg1"/>
                </a:solidFill>
                <a:latin typeface="Humanst521 BT" pitchFamily="34" charset="0"/>
              </a:rPr>
              <a:t>, </a:t>
            </a:r>
            <a:r>
              <a:rPr lang="it-IT" sz="2000" i="1">
                <a:solidFill>
                  <a:schemeClr val="bg1"/>
                </a:solidFill>
                <a:latin typeface="Humanst521 BT" pitchFamily="34" charset="0"/>
              </a:rPr>
              <a:t>Arbutus unedo</a:t>
            </a:r>
            <a:r>
              <a:rPr lang="it-IT" sz="2000">
                <a:solidFill>
                  <a:schemeClr val="bg1"/>
                </a:solidFill>
                <a:latin typeface="Humanst521 BT" pitchFamily="34" charset="0"/>
              </a:rPr>
              <a:t>, </a:t>
            </a:r>
            <a:r>
              <a:rPr lang="it-IT" sz="2000" i="1">
                <a:solidFill>
                  <a:schemeClr val="bg1"/>
                </a:solidFill>
                <a:latin typeface="Humanst521 BT" pitchFamily="34" charset="0"/>
              </a:rPr>
              <a:t>Olea europaea</a:t>
            </a:r>
            <a:r>
              <a:rPr lang="it-IT" sz="2000">
                <a:solidFill>
                  <a:schemeClr val="bg1"/>
                </a:solidFill>
                <a:latin typeface="Humanst521 BT" pitchFamily="34" charset="0"/>
              </a:rPr>
              <a:t>, </a:t>
            </a:r>
            <a:r>
              <a:rPr lang="it-IT" sz="2000" i="1">
                <a:solidFill>
                  <a:schemeClr val="bg1"/>
                </a:solidFill>
                <a:latin typeface="Humanst521 BT" pitchFamily="34" charset="0"/>
              </a:rPr>
              <a:t>Phillyrea angustifolia</a:t>
            </a:r>
            <a:r>
              <a:rPr lang="it-IT" sz="2000">
                <a:solidFill>
                  <a:schemeClr val="bg1"/>
                </a:solidFill>
                <a:latin typeface="Humanst521 BT" pitchFamily="34" charset="0"/>
              </a:rPr>
              <a:t>, </a:t>
            </a:r>
            <a:r>
              <a:rPr lang="it-IT" sz="2000" i="1">
                <a:solidFill>
                  <a:schemeClr val="bg1"/>
                </a:solidFill>
                <a:latin typeface="Humanst521 BT" pitchFamily="34" charset="0"/>
              </a:rPr>
              <a:t>P. latifolia</a:t>
            </a:r>
            <a:r>
              <a:rPr lang="it-IT" sz="2000">
                <a:solidFill>
                  <a:schemeClr val="bg1"/>
                </a:solidFill>
                <a:latin typeface="Humanst521 BT" pitchFamily="34" charset="0"/>
              </a:rPr>
              <a:t>, </a:t>
            </a:r>
            <a:r>
              <a:rPr lang="it-IT" sz="2000" i="1">
                <a:solidFill>
                  <a:schemeClr val="bg1"/>
                </a:solidFill>
                <a:latin typeface="Humanst521 BT" pitchFamily="34" charset="0"/>
              </a:rPr>
              <a:t>Nerium oleander</a:t>
            </a:r>
            <a:r>
              <a:rPr lang="it-IT" sz="2000">
                <a:solidFill>
                  <a:schemeClr val="bg1"/>
                </a:solidFill>
                <a:latin typeface="Humanst521 BT" pitchFamily="34" charset="0"/>
              </a:rPr>
              <a:t>, </a:t>
            </a:r>
            <a:r>
              <a:rPr lang="it-IT" sz="2000" i="1">
                <a:solidFill>
                  <a:schemeClr val="bg1"/>
                </a:solidFill>
                <a:latin typeface="Humanst521 BT" pitchFamily="34" charset="0"/>
              </a:rPr>
              <a:t>Viburnus tinus, etc.</a:t>
            </a:r>
          </a:p>
          <a:p>
            <a:pPr algn="just" eaLnBrk="1" hangingPunct="1"/>
            <a:r>
              <a:rPr lang="it-IT" sz="2000" b="1">
                <a:solidFill>
                  <a:schemeClr val="bg1"/>
                </a:solidFill>
                <a:latin typeface="Humanst521 BT" pitchFamily="34" charset="0"/>
              </a:rPr>
              <a:t>Conifere: </a:t>
            </a:r>
            <a:r>
              <a:rPr lang="it-IT" sz="2000" i="1">
                <a:solidFill>
                  <a:schemeClr val="bg1"/>
                </a:solidFill>
                <a:latin typeface="Humanst521 BT" pitchFamily="34" charset="0"/>
              </a:rPr>
              <a:t>Pinus halepensis</a:t>
            </a:r>
            <a:r>
              <a:rPr lang="it-IT" sz="2000">
                <a:solidFill>
                  <a:schemeClr val="bg1"/>
                </a:solidFill>
                <a:latin typeface="Humanst521 BT" pitchFamily="34" charset="0"/>
              </a:rPr>
              <a:t>, </a:t>
            </a:r>
            <a:r>
              <a:rPr lang="it-IT" sz="2000" i="1">
                <a:solidFill>
                  <a:schemeClr val="bg1"/>
                </a:solidFill>
                <a:latin typeface="Humanst521 BT" pitchFamily="34" charset="0"/>
              </a:rPr>
              <a:t>P. pinea</a:t>
            </a:r>
            <a:r>
              <a:rPr lang="it-IT" sz="2000">
                <a:solidFill>
                  <a:schemeClr val="bg1"/>
                </a:solidFill>
                <a:latin typeface="Humanst521 BT" pitchFamily="34" charset="0"/>
              </a:rPr>
              <a:t>, </a:t>
            </a:r>
            <a:r>
              <a:rPr lang="it-IT" sz="2000" i="1">
                <a:solidFill>
                  <a:schemeClr val="bg1"/>
                </a:solidFill>
                <a:latin typeface="Humanst521 BT" pitchFamily="34" charset="0"/>
              </a:rPr>
              <a:t>P. pinaster</a:t>
            </a:r>
            <a:r>
              <a:rPr lang="it-IT" sz="2000">
                <a:solidFill>
                  <a:schemeClr val="bg1"/>
                </a:solidFill>
                <a:latin typeface="Humanst521 BT" pitchFamily="34" charset="0"/>
              </a:rPr>
              <a:t>, </a:t>
            </a:r>
            <a:r>
              <a:rPr lang="it-IT" sz="2000" i="1">
                <a:solidFill>
                  <a:schemeClr val="bg1"/>
                </a:solidFill>
                <a:latin typeface="Humanst521 BT" pitchFamily="34" charset="0"/>
              </a:rPr>
              <a:t>Cupressus sempervirens</a:t>
            </a:r>
            <a:r>
              <a:rPr lang="it-IT" sz="2000">
                <a:solidFill>
                  <a:schemeClr val="bg1"/>
                </a:solidFill>
                <a:latin typeface="Humanst521 BT" pitchFamily="34" charset="0"/>
              </a:rPr>
              <a:t>, </a:t>
            </a:r>
            <a:r>
              <a:rPr lang="it-IT" sz="2000" i="1">
                <a:solidFill>
                  <a:schemeClr val="bg1"/>
                </a:solidFill>
                <a:latin typeface="Humanst521 BT" pitchFamily="34" charset="0"/>
              </a:rPr>
              <a:t>Juniperus oxycedrus</a:t>
            </a:r>
            <a:r>
              <a:rPr lang="it-IT" sz="2000">
                <a:solidFill>
                  <a:schemeClr val="bg1"/>
                </a:solidFill>
                <a:latin typeface="Humanst521 BT" pitchFamily="34" charset="0"/>
              </a:rPr>
              <a:t>, </a:t>
            </a:r>
            <a:r>
              <a:rPr lang="it-IT" sz="2000" i="1">
                <a:solidFill>
                  <a:schemeClr val="bg1"/>
                </a:solidFill>
                <a:latin typeface="Humanst521 BT" pitchFamily="34" charset="0"/>
              </a:rPr>
              <a:t>J. phoenicea, etc.</a:t>
            </a:r>
          </a:p>
          <a:p>
            <a:pPr algn="just" eaLnBrk="1" hangingPunct="1"/>
            <a:endParaRPr lang="it-IT" sz="1800" b="1">
              <a:solidFill>
                <a:schemeClr val="bg1"/>
              </a:solidFill>
              <a:latin typeface="Humanst521 BT" pitchFamily="34" charset="0"/>
            </a:endParaRPr>
          </a:p>
          <a:p>
            <a:pPr algn="just" eaLnBrk="1" hangingPunct="1"/>
            <a:endParaRPr lang="it-IT" sz="1800">
              <a:solidFill>
                <a:schemeClr val="bg1"/>
              </a:solidFill>
              <a:latin typeface="Humanst521 BT" pitchFamily="34" charset="0"/>
            </a:endParaRPr>
          </a:p>
          <a:p>
            <a:pPr algn="just" eaLnBrk="1" hangingPunct="1"/>
            <a:endParaRPr lang="it-IT" sz="1800">
              <a:solidFill>
                <a:schemeClr val="bg1"/>
              </a:solidFill>
              <a:latin typeface="Humanst521 BT" pitchFamily="34" charset="0"/>
            </a:endParaRPr>
          </a:p>
          <a:p>
            <a:pPr algn="just" eaLnBrk="1" hangingPunct="1"/>
            <a:endParaRPr lang="it-IT" sz="1800">
              <a:solidFill>
                <a:schemeClr val="bg1"/>
              </a:solidFill>
              <a:latin typeface="Humanst521 BT" pitchFamily="34" charset="0"/>
            </a:endParaRPr>
          </a:p>
        </p:txBody>
      </p:sp>
      <p:sp>
        <p:nvSpPr>
          <p:cNvPr id="3078" name="Rectangle 6"/>
          <p:cNvSpPr>
            <a:spLocks noChangeArrowheads="1"/>
          </p:cNvSpPr>
          <p:nvPr/>
        </p:nvSpPr>
        <p:spPr bwMode="auto">
          <a:xfrm>
            <a:off x="1143000" y="685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spcBef>
                <a:spcPct val="20000"/>
              </a:spcBef>
            </a:pPr>
            <a:r>
              <a:rPr lang="it-IT" sz="2500" b="1">
                <a:solidFill>
                  <a:srgbClr val="3869C0"/>
                </a:solidFill>
                <a:latin typeface="Humanst521 BT" pitchFamily="34" charset="0"/>
              </a:rPr>
              <a:t>La selvicoltura mediterranea</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1219200" y="28956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spcBef>
                <a:spcPct val="0"/>
              </a:spcBef>
            </a:pPr>
            <a:endParaRPr lang="en-GB" sz="3800">
              <a:latin typeface="Folio Bk BT" pitchFamily="34" charset="0"/>
            </a:endParaRPr>
          </a:p>
        </p:txBody>
      </p:sp>
      <p:sp>
        <p:nvSpPr>
          <p:cNvPr id="21507" name="Rectangle 3"/>
          <p:cNvSpPr>
            <a:spLocks noChangeArrowheads="1"/>
          </p:cNvSpPr>
          <p:nvPr/>
        </p:nvSpPr>
        <p:spPr bwMode="auto">
          <a:xfrm>
            <a:off x="6324600" y="4191000"/>
            <a:ext cx="2667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spcBef>
                <a:spcPct val="0"/>
              </a:spcBef>
            </a:pPr>
            <a:endParaRPr lang="en-GB"/>
          </a:p>
        </p:txBody>
      </p:sp>
      <p:sp>
        <p:nvSpPr>
          <p:cNvPr id="21508" name="Rectangle 4"/>
          <p:cNvSpPr>
            <a:spLocks noGrp="1" noChangeArrowheads="1"/>
          </p:cNvSpPr>
          <p:nvPr>
            <p:ph type="subTitle" idx="1"/>
          </p:nvPr>
        </p:nvSpPr>
        <p:spPr>
          <a:xfrm>
            <a:off x="1524000" y="1371600"/>
            <a:ext cx="7162800" cy="1752600"/>
          </a:xfrm>
        </p:spPr>
        <p:txBody>
          <a:bodyPr/>
          <a:lstStyle/>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p:txBody>
      </p:sp>
      <p:sp>
        <p:nvSpPr>
          <p:cNvPr id="21509" name="Text Box 5"/>
          <p:cNvSpPr txBox="1">
            <a:spLocks noChangeArrowheads="1"/>
          </p:cNvSpPr>
          <p:nvPr/>
        </p:nvSpPr>
        <p:spPr bwMode="auto">
          <a:xfrm>
            <a:off x="1371600" y="1524000"/>
            <a:ext cx="7620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50000"/>
              </a:spcBef>
              <a:spcAft>
                <a:spcPct val="0"/>
              </a:spcAft>
              <a:defRPr sz="2400">
                <a:solidFill>
                  <a:schemeClr val="tx1"/>
                </a:solidFill>
                <a:latin typeface="Times New Roman" pitchFamily="18" charset="0"/>
              </a:defRPr>
            </a:lvl6pPr>
            <a:lvl7pPr marL="2971800" indent="-228600" eaLnBrk="0" fontAlgn="base" hangingPunct="0">
              <a:spcBef>
                <a:spcPct val="50000"/>
              </a:spcBef>
              <a:spcAft>
                <a:spcPct val="0"/>
              </a:spcAft>
              <a:defRPr sz="2400">
                <a:solidFill>
                  <a:schemeClr val="tx1"/>
                </a:solidFill>
                <a:latin typeface="Times New Roman" pitchFamily="18" charset="0"/>
              </a:defRPr>
            </a:lvl7pPr>
            <a:lvl8pPr marL="3429000" indent="-228600" eaLnBrk="0" fontAlgn="base" hangingPunct="0">
              <a:spcBef>
                <a:spcPct val="50000"/>
              </a:spcBef>
              <a:spcAft>
                <a:spcPct val="0"/>
              </a:spcAft>
              <a:defRPr sz="2400">
                <a:solidFill>
                  <a:schemeClr val="tx1"/>
                </a:solidFill>
                <a:latin typeface="Times New Roman" pitchFamily="18" charset="0"/>
              </a:defRPr>
            </a:lvl8pPr>
            <a:lvl9pPr marL="3886200" indent="-228600" eaLnBrk="0" fontAlgn="base" hangingPunct="0">
              <a:spcBef>
                <a:spcPct val="50000"/>
              </a:spcBef>
              <a:spcAft>
                <a:spcPct val="0"/>
              </a:spcAft>
              <a:defRPr sz="2400">
                <a:solidFill>
                  <a:schemeClr val="tx1"/>
                </a:solidFill>
                <a:latin typeface="Times New Roman" pitchFamily="18" charset="0"/>
              </a:defRPr>
            </a:lvl9pPr>
          </a:lstStyle>
          <a:p>
            <a:pPr algn="just" eaLnBrk="1" hangingPunct="1"/>
            <a:endParaRPr lang="en-GB" sz="1800">
              <a:solidFill>
                <a:schemeClr val="bg1"/>
              </a:solidFill>
              <a:latin typeface="Humanst521 BT" pitchFamily="34" charset="0"/>
            </a:endParaRPr>
          </a:p>
        </p:txBody>
      </p:sp>
      <p:sp>
        <p:nvSpPr>
          <p:cNvPr id="21510" name="Rectangle 6"/>
          <p:cNvSpPr>
            <a:spLocks noChangeArrowheads="1"/>
          </p:cNvSpPr>
          <p:nvPr/>
        </p:nvSpPr>
        <p:spPr bwMode="auto">
          <a:xfrm>
            <a:off x="1143000" y="685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spcBef>
                <a:spcPct val="20000"/>
              </a:spcBef>
            </a:pPr>
            <a:r>
              <a:rPr lang="it-IT" sz="2500" b="1">
                <a:solidFill>
                  <a:srgbClr val="3869C0"/>
                </a:solidFill>
                <a:latin typeface="Humanst521 BT" pitchFamily="34" charset="0"/>
              </a:rPr>
              <a:t>Le sugherete</a:t>
            </a:r>
          </a:p>
        </p:txBody>
      </p:sp>
      <p:sp>
        <p:nvSpPr>
          <p:cNvPr id="21511" name="Rectangle 8"/>
          <p:cNvSpPr>
            <a:spLocks noChangeArrowheads="1"/>
          </p:cNvSpPr>
          <p:nvPr/>
        </p:nvSpPr>
        <p:spPr bwMode="auto">
          <a:xfrm>
            <a:off x="1676400" y="1524000"/>
            <a:ext cx="708660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it-IT" sz="2000">
                <a:solidFill>
                  <a:schemeClr val="bg1"/>
                </a:solidFill>
                <a:latin typeface="Humanst521 BT" pitchFamily="34" charset="0"/>
              </a:rPr>
              <a:t>La sughera ha un’ampiezza ecologica più ristretta rispetto al leccio e si distribuisce prevalentemente all’interno della fascia meso-mediterranea.</a:t>
            </a:r>
          </a:p>
          <a:p>
            <a:pPr algn="just"/>
            <a:r>
              <a:rPr lang="it-IT" sz="2000">
                <a:solidFill>
                  <a:schemeClr val="bg1"/>
                </a:solidFill>
                <a:latin typeface="Humanst521 BT" pitchFamily="34" charset="0"/>
              </a:rPr>
              <a:t>Questa specie soffre maggiormente l’aridità in quanto non è in grado di limitare come il leccio le perdite per traspirazione.</a:t>
            </a:r>
          </a:p>
          <a:p>
            <a:pPr algn="just"/>
            <a:r>
              <a:rPr lang="it-IT" sz="2000">
                <a:solidFill>
                  <a:schemeClr val="bg1"/>
                </a:solidFill>
                <a:latin typeface="Humanst521 BT" pitchFamily="34" charset="0"/>
              </a:rPr>
              <a:t>Predilige i suoli silicatici anche se è presente su suoli calcarei decalcificati.</a:t>
            </a:r>
          </a:p>
          <a:p>
            <a:pPr algn="just"/>
            <a:r>
              <a:rPr lang="it-IT" sz="2000">
                <a:solidFill>
                  <a:schemeClr val="bg1"/>
                </a:solidFill>
                <a:latin typeface="Humanst521 BT" pitchFamily="34" charset="0"/>
              </a:rPr>
              <a:t>Il temperamento è eliofilo.</a:t>
            </a:r>
          </a:p>
          <a:p>
            <a:pPr algn="just"/>
            <a:r>
              <a:rPr lang="it-IT" sz="2000">
                <a:solidFill>
                  <a:schemeClr val="bg1"/>
                </a:solidFill>
                <a:latin typeface="Humanst521 BT" pitchFamily="34" charset="0"/>
              </a:rPr>
              <a:t>La produzione di ritidoma è tipico di una specie pirofita passiva.</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1219200" y="28956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spcBef>
                <a:spcPct val="0"/>
              </a:spcBef>
            </a:pPr>
            <a:endParaRPr lang="en-GB" sz="3800">
              <a:latin typeface="Folio Bk BT" pitchFamily="34" charset="0"/>
            </a:endParaRPr>
          </a:p>
        </p:txBody>
      </p:sp>
      <p:sp>
        <p:nvSpPr>
          <p:cNvPr id="22531" name="Rectangle 3"/>
          <p:cNvSpPr>
            <a:spLocks noChangeArrowheads="1"/>
          </p:cNvSpPr>
          <p:nvPr/>
        </p:nvSpPr>
        <p:spPr bwMode="auto">
          <a:xfrm>
            <a:off x="6324600" y="4191000"/>
            <a:ext cx="2667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spcBef>
                <a:spcPct val="0"/>
              </a:spcBef>
            </a:pPr>
            <a:endParaRPr lang="en-GB"/>
          </a:p>
        </p:txBody>
      </p:sp>
      <p:sp>
        <p:nvSpPr>
          <p:cNvPr id="22532" name="Rectangle 4"/>
          <p:cNvSpPr>
            <a:spLocks noGrp="1" noChangeArrowheads="1"/>
          </p:cNvSpPr>
          <p:nvPr>
            <p:ph type="subTitle" idx="1"/>
          </p:nvPr>
        </p:nvSpPr>
        <p:spPr>
          <a:xfrm>
            <a:off x="1524000" y="1371600"/>
            <a:ext cx="7162800" cy="1752600"/>
          </a:xfrm>
        </p:spPr>
        <p:txBody>
          <a:bodyPr/>
          <a:lstStyle/>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r>
              <a:rPr lang="it-IT" sz="2000" b="1" smtClean="0">
                <a:latin typeface="Humanst521 BT" pitchFamily="34" charset="0"/>
              </a:rPr>
              <a:t> </a:t>
            </a:r>
          </a:p>
          <a:p>
            <a:pPr algn="l" eaLnBrk="1" hangingPunct="1"/>
            <a:endParaRPr lang="it-IT" sz="2400" b="1" smtClean="0">
              <a:latin typeface="Humanst521 BT" pitchFamily="34" charset="0"/>
            </a:endParaRPr>
          </a:p>
          <a:p>
            <a:pPr algn="l" eaLnBrk="1" hangingPunct="1"/>
            <a:r>
              <a:rPr lang="it-IT" sz="2000" b="1" smtClean="0">
                <a:latin typeface="Humanst521 BT" pitchFamily="34" charset="0"/>
              </a:rPr>
              <a:t> </a:t>
            </a:r>
          </a:p>
        </p:txBody>
      </p:sp>
      <p:sp>
        <p:nvSpPr>
          <p:cNvPr id="22533" name="Text Box 5"/>
          <p:cNvSpPr txBox="1">
            <a:spLocks noChangeArrowheads="1"/>
          </p:cNvSpPr>
          <p:nvPr/>
        </p:nvSpPr>
        <p:spPr bwMode="auto">
          <a:xfrm>
            <a:off x="1371600" y="1524000"/>
            <a:ext cx="7620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50000"/>
              </a:spcBef>
              <a:spcAft>
                <a:spcPct val="0"/>
              </a:spcAft>
              <a:defRPr sz="2400">
                <a:solidFill>
                  <a:schemeClr val="tx1"/>
                </a:solidFill>
                <a:latin typeface="Times New Roman" pitchFamily="18" charset="0"/>
              </a:defRPr>
            </a:lvl6pPr>
            <a:lvl7pPr marL="2971800" indent="-228600" eaLnBrk="0" fontAlgn="base" hangingPunct="0">
              <a:spcBef>
                <a:spcPct val="50000"/>
              </a:spcBef>
              <a:spcAft>
                <a:spcPct val="0"/>
              </a:spcAft>
              <a:defRPr sz="2400">
                <a:solidFill>
                  <a:schemeClr val="tx1"/>
                </a:solidFill>
                <a:latin typeface="Times New Roman" pitchFamily="18" charset="0"/>
              </a:defRPr>
            </a:lvl7pPr>
            <a:lvl8pPr marL="3429000" indent="-228600" eaLnBrk="0" fontAlgn="base" hangingPunct="0">
              <a:spcBef>
                <a:spcPct val="50000"/>
              </a:spcBef>
              <a:spcAft>
                <a:spcPct val="0"/>
              </a:spcAft>
              <a:defRPr sz="2400">
                <a:solidFill>
                  <a:schemeClr val="tx1"/>
                </a:solidFill>
                <a:latin typeface="Times New Roman" pitchFamily="18" charset="0"/>
              </a:defRPr>
            </a:lvl8pPr>
            <a:lvl9pPr marL="3886200" indent="-228600" eaLnBrk="0" fontAlgn="base" hangingPunct="0">
              <a:spcBef>
                <a:spcPct val="50000"/>
              </a:spcBef>
              <a:spcAft>
                <a:spcPct val="0"/>
              </a:spcAft>
              <a:defRPr sz="2400">
                <a:solidFill>
                  <a:schemeClr val="tx1"/>
                </a:solidFill>
                <a:latin typeface="Times New Roman" pitchFamily="18" charset="0"/>
              </a:defRPr>
            </a:lvl9pPr>
          </a:lstStyle>
          <a:p>
            <a:pPr algn="just" eaLnBrk="1" hangingPunct="1"/>
            <a:endParaRPr lang="en-GB" sz="1800">
              <a:solidFill>
                <a:schemeClr val="bg1"/>
              </a:solidFill>
              <a:latin typeface="Humanst521 BT" pitchFamily="34" charset="0"/>
            </a:endParaRPr>
          </a:p>
        </p:txBody>
      </p:sp>
      <p:sp>
        <p:nvSpPr>
          <p:cNvPr id="22534" name="Rectangle 6"/>
          <p:cNvSpPr>
            <a:spLocks noChangeArrowheads="1"/>
          </p:cNvSpPr>
          <p:nvPr/>
        </p:nvSpPr>
        <p:spPr bwMode="auto">
          <a:xfrm>
            <a:off x="1143000" y="685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spcBef>
                <a:spcPct val="20000"/>
              </a:spcBef>
            </a:pPr>
            <a:r>
              <a:rPr lang="it-IT" sz="2500" b="1">
                <a:solidFill>
                  <a:srgbClr val="3869C0"/>
                </a:solidFill>
                <a:latin typeface="Humanst521 BT" pitchFamily="34" charset="0"/>
              </a:rPr>
              <a:t>Le sugherete</a:t>
            </a:r>
          </a:p>
        </p:txBody>
      </p:sp>
      <p:sp>
        <p:nvSpPr>
          <p:cNvPr id="22535" name="Rectangle 7"/>
          <p:cNvSpPr>
            <a:spLocks noChangeArrowheads="1"/>
          </p:cNvSpPr>
          <p:nvPr/>
        </p:nvSpPr>
        <p:spPr bwMode="auto">
          <a:xfrm>
            <a:off x="1676400" y="1524000"/>
            <a:ext cx="70866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it-IT" sz="2000">
                <a:solidFill>
                  <a:schemeClr val="bg1"/>
                </a:solidFill>
                <a:latin typeface="Humanst521 BT" pitchFamily="34" charset="0"/>
              </a:rPr>
              <a:t>La sughera si associa prevalentemente con il leccio e con altre specie arboree acidofile.</a:t>
            </a:r>
          </a:p>
          <a:p>
            <a:pPr algn="just"/>
            <a:r>
              <a:rPr lang="it-IT" sz="2000">
                <a:solidFill>
                  <a:schemeClr val="bg1"/>
                </a:solidFill>
                <a:latin typeface="Humanst521 BT" pitchFamily="34" charset="0"/>
              </a:rPr>
              <a:t>I popolamenti presenti nei diversi contesti italiani sembrano originarsi da successioni secondarie in cui la specie è presumibile che sia stata introdotta e diffusa.</a:t>
            </a:r>
          </a:p>
          <a:p>
            <a:pPr algn="just"/>
            <a:r>
              <a:rPr lang="it-IT" sz="2000">
                <a:solidFill>
                  <a:schemeClr val="bg1"/>
                </a:solidFill>
                <a:latin typeface="Humanst521 BT" pitchFamily="34" charset="0"/>
              </a:rPr>
              <a:t>Le associazioni che caratterizzano le sugherete sono il </a:t>
            </a:r>
            <a:r>
              <a:rPr lang="it-IT" sz="2000" i="1">
                <a:solidFill>
                  <a:schemeClr val="bg1"/>
                </a:solidFill>
                <a:latin typeface="Humanst521 BT" pitchFamily="34" charset="0"/>
              </a:rPr>
              <a:t>Quercion congestae-suberis</a:t>
            </a:r>
            <a:r>
              <a:rPr lang="it-IT" sz="2000">
                <a:solidFill>
                  <a:schemeClr val="bg1"/>
                </a:solidFill>
                <a:latin typeface="Humanst521 BT" pitchFamily="34" charset="0"/>
              </a:rPr>
              <a:t> in Sardegna, il </a:t>
            </a:r>
            <a:r>
              <a:rPr lang="it-IT" sz="2000" i="1">
                <a:solidFill>
                  <a:schemeClr val="bg1"/>
                </a:solidFill>
                <a:latin typeface="Humanst521 BT" pitchFamily="34" charset="0"/>
              </a:rPr>
              <a:t>Cytiso-Quercetum suberis</a:t>
            </a:r>
            <a:r>
              <a:rPr lang="it-IT" sz="2000">
                <a:solidFill>
                  <a:schemeClr val="bg1"/>
                </a:solidFill>
                <a:latin typeface="Humanst521 BT" pitchFamily="34" charset="0"/>
              </a:rPr>
              <a:t> sulla costiera tirrenica e il </a:t>
            </a:r>
            <a:r>
              <a:rPr lang="it-IT" sz="2000" i="1">
                <a:solidFill>
                  <a:schemeClr val="bg1"/>
                </a:solidFill>
                <a:latin typeface="Humanst521 BT" pitchFamily="34" charset="0"/>
              </a:rPr>
              <a:t>Genisto aristatae-Quercetum suberis</a:t>
            </a:r>
            <a:r>
              <a:rPr lang="it-IT" sz="2000">
                <a:solidFill>
                  <a:schemeClr val="bg1"/>
                </a:solidFill>
                <a:latin typeface="Humanst521 BT" pitchFamily="34" charset="0"/>
              </a:rPr>
              <a:t> in Sicilia.</a:t>
            </a:r>
          </a:p>
          <a:p>
            <a:pPr algn="just"/>
            <a:r>
              <a:rPr lang="it-IT" sz="2000">
                <a:solidFill>
                  <a:schemeClr val="bg1"/>
                </a:solidFill>
                <a:latin typeface="Humanst521 BT" pitchFamily="34" charset="0"/>
              </a:rPr>
              <a:t>Si tratta in ogni caso di popolamenti su terreni fortemente degradati e la cui stabilità  è determinata proprio dal limite delle  condizioni pedologiche.</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219200" y="28956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spcBef>
                <a:spcPct val="0"/>
              </a:spcBef>
            </a:pPr>
            <a:endParaRPr lang="en-GB" sz="3800">
              <a:latin typeface="Folio Bk BT" pitchFamily="34" charset="0"/>
            </a:endParaRPr>
          </a:p>
        </p:txBody>
      </p:sp>
      <p:sp>
        <p:nvSpPr>
          <p:cNvPr id="23555" name="Rectangle 3"/>
          <p:cNvSpPr>
            <a:spLocks noChangeArrowheads="1"/>
          </p:cNvSpPr>
          <p:nvPr/>
        </p:nvSpPr>
        <p:spPr bwMode="auto">
          <a:xfrm>
            <a:off x="6324600" y="4191000"/>
            <a:ext cx="2667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spcBef>
                <a:spcPct val="0"/>
              </a:spcBef>
            </a:pPr>
            <a:endParaRPr lang="en-GB"/>
          </a:p>
        </p:txBody>
      </p:sp>
      <p:sp>
        <p:nvSpPr>
          <p:cNvPr id="23556" name="Rectangle 4"/>
          <p:cNvSpPr>
            <a:spLocks noGrp="1" noChangeArrowheads="1"/>
          </p:cNvSpPr>
          <p:nvPr>
            <p:ph type="subTitle" idx="1"/>
          </p:nvPr>
        </p:nvSpPr>
        <p:spPr>
          <a:xfrm>
            <a:off x="1524000" y="1371600"/>
            <a:ext cx="7162800" cy="1752600"/>
          </a:xfrm>
        </p:spPr>
        <p:txBody>
          <a:bodyPr/>
          <a:lstStyle/>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r>
              <a:rPr lang="it-IT" sz="2000" b="1" smtClean="0">
                <a:latin typeface="Humanst521 BT" pitchFamily="34" charset="0"/>
              </a:rPr>
              <a:t> </a:t>
            </a:r>
          </a:p>
        </p:txBody>
      </p:sp>
      <p:sp>
        <p:nvSpPr>
          <p:cNvPr id="23557" name="Text Box 5"/>
          <p:cNvSpPr txBox="1">
            <a:spLocks noChangeArrowheads="1"/>
          </p:cNvSpPr>
          <p:nvPr/>
        </p:nvSpPr>
        <p:spPr bwMode="auto">
          <a:xfrm>
            <a:off x="1371600" y="1524000"/>
            <a:ext cx="7620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50000"/>
              </a:spcBef>
              <a:spcAft>
                <a:spcPct val="0"/>
              </a:spcAft>
              <a:defRPr sz="2400">
                <a:solidFill>
                  <a:schemeClr val="tx1"/>
                </a:solidFill>
                <a:latin typeface="Times New Roman" pitchFamily="18" charset="0"/>
              </a:defRPr>
            </a:lvl6pPr>
            <a:lvl7pPr marL="2971800" indent="-228600" eaLnBrk="0" fontAlgn="base" hangingPunct="0">
              <a:spcBef>
                <a:spcPct val="50000"/>
              </a:spcBef>
              <a:spcAft>
                <a:spcPct val="0"/>
              </a:spcAft>
              <a:defRPr sz="2400">
                <a:solidFill>
                  <a:schemeClr val="tx1"/>
                </a:solidFill>
                <a:latin typeface="Times New Roman" pitchFamily="18" charset="0"/>
              </a:defRPr>
            </a:lvl7pPr>
            <a:lvl8pPr marL="3429000" indent="-228600" eaLnBrk="0" fontAlgn="base" hangingPunct="0">
              <a:spcBef>
                <a:spcPct val="50000"/>
              </a:spcBef>
              <a:spcAft>
                <a:spcPct val="0"/>
              </a:spcAft>
              <a:defRPr sz="2400">
                <a:solidFill>
                  <a:schemeClr val="tx1"/>
                </a:solidFill>
                <a:latin typeface="Times New Roman" pitchFamily="18" charset="0"/>
              </a:defRPr>
            </a:lvl8pPr>
            <a:lvl9pPr marL="3886200" indent="-228600" eaLnBrk="0" fontAlgn="base" hangingPunct="0">
              <a:spcBef>
                <a:spcPct val="50000"/>
              </a:spcBef>
              <a:spcAft>
                <a:spcPct val="0"/>
              </a:spcAft>
              <a:defRPr sz="2400">
                <a:solidFill>
                  <a:schemeClr val="tx1"/>
                </a:solidFill>
                <a:latin typeface="Times New Roman" pitchFamily="18" charset="0"/>
              </a:defRPr>
            </a:lvl9pPr>
          </a:lstStyle>
          <a:p>
            <a:pPr algn="just" eaLnBrk="1" hangingPunct="1"/>
            <a:endParaRPr lang="en-GB" sz="1800">
              <a:solidFill>
                <a:schemeClr val="bg1"/>
              </a:solidFill>
              <a:latin typeface="Humanst521 BT" pitchFamily="34" charset="0"/>
            </a:endParaRPr>
          </a:p>
        </p:txBody>
      </p:sp>
      <p:sp>
        <p:nvSpPr>
          <p:cNvPr id="23558" name="Rectangle 6"/>
          <p:cNvSpPr>
            <a:spLocks noChangeArrowheads="1"/>
          </p:cNvSpPr>
          <p:nvPr/>
        </p:nvSpPr>
        <p:spPr bwMode="auto">
          <a:xfrm>
            <a:off x="1143000" y="685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spcBef>
                <a:spcPct val="20000"/>
              </a:spcBef>
            </a:pPr>
            <a:r>
              <a:rPr lang="it-IT" sz="2500" b="1">
                <a:solidFill>
                  <a:srgbClr val="3869C0"/>
                </a:solidFill>
                <a:latin typeface="Humanst521 BT" pitchFamily="34" charset="0"/>
              </a:rPr>
              <a:t>Le sugherete</a:t>
            </a:r>
          </a:p>
        </p:txBody>
      </p:sp>
      <p:sp>
        <p:nvSpPr>
          <p:cNvPr id="23559" name="Rectangle 7"/>
          <p:cNvSpPr>
            <a:spLocks noChangeArrowheads="1"/>
          </p:cNvSpPr>
          <p:nvPr/>
        </p:nvSpPr>
        <p:spPr bwMode="auto">
          <a:xfrm>
            <a:off x="1676400" y="1524000"/>
            <a:ext cx="7086600" cy="481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it-IT" sz="2000">
                <a:solidFill>
                  <a:schemeClr val="bg1"/>
                </a:solidFill>
                <a:latin typeface="Humanst521 BT" pitchFamily="34" charset="0"/>
              </a:rPr>
              <a:t>La selvicoltura della sughera ha portato molte volte a popolamenti quasi puri anche se la raccolta avviene anche su piante sparse.</a:t>
            </a:r>
          </a:p>
          <a:p>
            <a:pPr algn="just"/>
            <a:r>
              <a:rPr lang="it-IT" sz="2000">
                <a:solidFill>
                  <a:schemeClr val="bg1"/>
                </a:solidFill>
                <a:latin typeface="Humanst521 BT" pitchFamily="34" charset="0"/>
              </a:rPr>
              <a:t>In molti casi si hanno vere e proprie piantagioni specializzate derivate dalla messa a dimora di semenzali (S1) con una densità iniziale di circa 1000 p.te/ha.</a:t>
            </a:r>
          </a:p>
          <a:p>
            <a:pPr algn="just"/>
            <a:r>
              <a:rPr lang="it-IT" sz="2000">
                <a:solidFill>
                  <a:schemeClr val="bg1"/>
                </a:solidFill>
                <a:latin typeface="Humanst521 BT" pitchFamily="34" charset="0"/>
              </a:rPr>
              <a:t>Obiettivo della coltivazione delle sugherete è l’ottenimento di alberi aventi un tronco libero da rami di altezza  pari ad almeno 2-3 m.</a:t>
            </a:r>
          </a:p>
          <a:p>
            <a:pPr algn="just"/>
            <a:r>
              <a:rPr lang="it-IT" sz="2000">
                <a:solidFill>
                  <a:schemeClr val="bg1"/>
                </a:solidFill>
                <a:latin typeface="Humanst521 BT" pitchFamily="34" charset="0"/>
              </a:rPr>
              <a:t>L’asportazione del sughero avviene con turni di 9-12 anni,</a:t>
            </a:r>
          </a:p>
          <a:p>
            <a:pPr algn="just"/>
            <a:r>
              <a:rPr lang="it-IT" sz="2000">
                <a:solidFill>
                  <a:schemeClr val="bg1"/>
                </a:solidFill>
                <a:latin typeface="Humanst521 BT" pitchFamily="34" charset="0"/>
              </a:rPr>
              <a:t>La legge 759/56 prevede una circonferenza minima soprascorza a petto d’uomo di 60 cm.</a:t>
            </a:r>
          </a:p>
          <a:p>
            <a:pPr algn="just"/>
            <a:endParaRPr lang="it-IT" sz="2000">
              <a:solidFill>
                <a:schemeClr val="bg1"/>
              </a:solidFill>
              <a:latin typeface="Humanst521 BT" pitchFamily="34"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219200" y="28956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spcBef>
                <a:spcPct val="0"/>
              </a:spcBef>
            </a:pPr>
            <a:endParaRPr lang="en-GB" sz="3800">
              <a:latin typeface="Folio Bk BT" pitchFamily="34" charset="0"/>
            </a:endParaRPr>
          </a:p>
        </p:txBody>
      </p:sp>
      <p:sp>
        <p:nvSpPr>
          <p:cNvPr id="24579" name="Rectangle 3"/>
          <p:cNvSpPr>
            <a:spLocks noChangeArrowheads="1"/>
          </p:cNvSpPr>
          <p:nvPr/>
        </p:nvSpPr>
        <p:spPr bwMode="auto">
          <a:xfrm>
            <a:off x="6324600" y="4191000"/>
            <a:ext cx="2667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spcBef>
                <a:spcPct val="0"/>
              </a:spcBef>
            </a:pPr>
            <a:endParaRPr lang="en-GB"/>
          </a:p>
        </p:txBody>
      </p:sp>
      <p:sp>
        <p:nvSpPr>
          <p:cNvPr id="24580" name="Rectangle 4"/>
          <p:cNvSpPr>
            <a:spLocks noGrp="1" noChangeArrowheads="1"/>
          </p:cNvSpPr>
          <p:nvPr>
            <p:ph type="subTitle" idx="1"/>
          </p:nvPr>
        </p:nvSpPr>
        <p:spPr>
          <a:xfrm>
            <a:off x="1524000" y="1371600"/>
            <a:ext cx="7162800" cy="1752600"/>
          </a:xfrm>
        </p:spPr>
        <p:txBody>
          <a:bodyPr/>
          <a:lstStyle/>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r>
              <a:rPr lang="it-IT" sz="2000" b="1" smtClean="0">
                <a:latin typeface="Humanst521 BT" pitchFamily="34" charset="0"/>
              </a:rPr>
              <a:t> </a:t>
            </a:r>
          </a:p>
        </p:txBody>
      </p:sp>
      <p:sp>
        <p:nvSpPr>
          <p:cNvPr id="24581" name="Text Box 5"/>
          <p:cNvSpPr txBox="1">
            <a:spLocks noChangeArrowheads="1"/>
          </p:cNvSpPr>
          <p:nvPr/>
        </p:nvSpPr>
        <p:spPr bwMode="auto">
          <a:xfrm>
            <a:off x="1371600" y="1524000"/>
            <a:ext cx="7620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50000"/>
              </a:spcBef>
              <a:spcAft>
                <a:spcPct val="0"/>
              </a:spcAft>
              <a:defRPr sz="2400">
                <a:solidFill>
                  <a:schemeClr val="tx1"/>
                </a:solidFill>
                <a:latin typeface="Times New Roman" pitchFamily="18" charset="0"/>
              </a:defRPr>
            </a:lvl6pPr>
            <a:lvl7pPr marL="2971800" indent="-228600" eaLnBrk="0" fontAlgn="base" hangingPunct="0">
              <a:spcBef>
                <a:spcPct val="50000"/>
              </a:spcBef>
              <a:spcAft>
                <a:spcPct val="0"/>
              </a:spcAft>
              <a:defRPr sz="2400">
                <a:solidFill>
                  <a:schemeClr val="tx1"/>
                </a:solidFill>
                <a:latin typeface="Times New Roman" pitchFamily="18" charset="0"/>
              </a:defRPr>
            </a:lvl7pPr>
            <a:lvl8pPr marL="3429000" indent="-228600" eaLnBrk="0" fontAlgn="base" hangingPunct="0">
              <a:spcBef>
                <a:spcPct val="50000"/>
              </a:spcBef>
              <a:spcAft>
                <a:spcPct val="0"/>
              </a:spcAft>
              <a:defRPr sz="2400">
                <a:solidFill>
                  <a:schemeClr val="tx1"/>
                </a:solidFill>
                <a:latin typeface="Times New Roman" pitchFamily="18" charset="0"/>
              </a:defRPr>
            </a:lvl8pPr>
            <a:lvl9pPr marL="3886200" indent="-228600" eaLnBrk="0" fontAlgn="base" hangingPunct="0">
              <a:spcBef>
                <a:spcPct val="50000"/>
              </a:spcBef>
              <a:spcAft>
                <a:spcPct val="0"/>
              </a:spcAft>
              <a:defRPr sz="2400">
                <a:solidFill>
                  <a:schemeClr val="tx1"/>
                </a:solidFill>
                <a:latin typeface="Times New Roman" pitchFamily="18" charset="0"/>
              </a:defRPr>
            </a:lvl9pPr>
          </a:lstStyle>
          <a:p>
            <a:pPr algn="just" eaLnBrk="1" hangingPunct="1"/>
            <a:endParaRPr lang="en-GB" sz="1800">
              <a:solidFill>
                <a:schemeClr val="bg1"/>
              </a:solidFill>
              <a:latin typeface="Humanst521 BT" pitchFamily="34" charset="0"/>
            </a:endParaRPr>
          </a:p>
        </p:txBody>
      </p:sp>
      <p:sp>
        <p:nvSpPr>
          <p:cNvPr id="24582" name="Rectangle 6"/>
          <p:cNvSpPr>
            <a:spLocks noChangeArrowheads="1"/>
          </p:cNvSpPr>
          <p:nvPr/>
        </p:nvSpPr>
        <p:spPr bwMode="auto">
          <a:xfrm>
            <a:off x="1143000" y="685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spcBef>
                <a:spcPct val="20000"/>
              </a:spcBef>
            </a:pPr>
            <a:r>
              <a:rPr lang="it-IT" sz="2500" b="1">
                <a:solidFill>
                  <a:srgbClr val="3869C0"/>
                </a:solidFill>
                <a:latin typeface="Humanst521 BT" pitchFamily="34" charset="0"/>
              </a:rPr>
              <a:t>Le sugherete</a:t>
            </a:r>
          </a:p>
        </p:txBody>
      </p:sp>
      <p:sp>
        <p:nvSpPr>
          <p:cNvPr id="24583" name="Rectangle 7"/>
          <p:cNvSpPr>
            <a:spLocks noChangeArrowheads="1"/>
          </p:cNvSpPr>
          <p:nvPr/>
        </p:nvSpPr>
        <p:spPr bwMode="auto">
          <a:xfrm>
            <a:off x="1676400" y="1524000"/>
            <a:ext cx="7086600" cy="542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it-IT" sz="2000">
                <a:solidFill>
                  <a:schemeClr val="bg1"/>
                </a:solidFill>
                <a:latin typeface="Humanst521 BT" pitchFamily="34" charset="0"/>
              </a:rPr>
              <a:t>La prima estrazione prende il nome di demaschiatura e fornisce la produzione di sugherone (assortimento di valore inferiore).</a:t>
            </a:r>
          </a:p>
          <a:p>
            <a:pPr algn="just"/>
            <a:r>
              <a:rPr lang="it-IT" sz="2000">
                <a:solidFill>
                  <a:schemeClr val="bg1"/>
                </a:solidFill>
                <a:latin typeface="Humanst521 BT" pitchFamily="34" charset="0"/>
              </a:rPr>
              <a:t>Il sughero prodotto successivamente prende il nome di sughero gentile .</a:t>
            </a:r>
          </a:p>
          <a:p>
            <a:pPr algn="just"/>
            <a:r>
              <a:rPr lang="it-IT" sz="2000">
                <a:solidFill>
                  <a:schemeClr val="bg1"/>
                </a:solidFill>
                <a:latin typeface="Humanst521 BT" pitchFamily="34" charset="0"/>
              </a:rPr>
              <a:t>La decorticazione avviene per un’altezza max pari a due volte la circonferenza e può interessare anche le branche principali.</a:t>
            </a:r>
          </a:p>
          <a:p>
            <a:pPr algn="just"/>
            <a:r>
              <a:rPr lang="it-IT" sz="2000">
                <a:solidFill>
                  <a:schemeClr val="bg1"/>
                </a:solidFill>
                <a:latin typeface="Humanst521 BT" pitchFamily="34" charset="0"/>
              </a:rPr>
              <a:t>La decortica viene effettuata con due incisioni longitudinali che  che però non devono ledere il cambio sottostante.</a:t>
            </a:r>
          </a:p>
          <a:p>
            <a:pPr algn="just"/>
            <a:r>
              <a:rPr lang="it-IT" sz="2000">
                <a:solidFill>
                  <a:schemeClr val="bg1"/>
                </a:solidFill>
                <a:latin typeface="Humanst521 BT" pitchFamily="34" charset="0"/>
              </a:rPr>
              <a:t>La qualità del sughero graduata in cinque categorie è in funzione della grandezza delle lenticelle, della omogeneità del materiale (velocità di accrescimento) e dalla presenza di screpolature.</a:t>
            </a:r>
          </a:p>
          <a:p>
            <a:pPr algn="just"/>
            <a:endParaRPr lang="it-IT" sz="2000">
              <a:solidFill>
                <a:schemeClr val="bg1"/>
              </a:solidFill>
              <a:latin typeface="Humanst521 BT" pitchFamily="34"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219200" y="28956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spcBef>
                <a:spcPct val="0"/>
              </a:spcBef>
            </a:pPr>
            <a:endParaRPr lang="en-GB" sz="3800">
              <a:latin typeface="Folio Bk BT" pitchFamily="34" charset="0"/>
            </a:endParaRPr>
          </a:p>
        </p:txBody>
      </p:sp>
      <p:sp>
        <p:nvSpPr>
          <p:cNvPr id="25603" name="Rectangle 3"/>
          <p:cNvSpPr>
            <a:spLocks noChangeArrowheads="1"/>
          </p:cNvSpPr>
          <p:nvPr/>
        </p:nvSpPr>
        <p:spPr bwMode="auto">
          <a:xfrm>
            <a:off x="6324600" y="4191000"/>
            <a:ext cx="2667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spcBef>
                <a:spcPct val="0"/>
              </a:spcBef>
            </a:pPr>
            <a:endParaRPr lang="en-GB"/>
          </a:p>
        </p:txBody>
      </p:sp>
      <p:sp>
        <p:nvSpPr>
          <p:cNvPr id="25604" name="Rectangle 4"/>
          <p:cNvSpPr>
            <a:spLocks noGrp="1" noChangeArrowheads="1"/>
          </p:cNvSpPr>
          <p:nvPr>
            <p:ph type="subTitle" idx="1"/>
          </p:nvPr>
        </p:nvSpPr>
        <p:spPr>
          <a:xfrm>
            <a:off x="1524000" y="1371600"/>
            <a:ext cx="7162800" cy="1752600"/>
          </a:xfrm>
        </p:spPr>
        <p:txBody>
          <a:bodyPr/>
          <a:lstStyle/>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r>
              <a:rPr lang="it-IT" sz="2000" b="1" smtClean="0">
                <a:latin typeface="Humanst521 BT" pitchFamily="34" charset="0"/>
              </a:rPr>
              <a:t> </a:t>
            </a:r>
          </a:p>
        </p:txBody>
      </p:sp>
      <p:sp>
        <p:nvSpPr>
          <p:cNvPr id="25605" name="Rectangle 5"/>
          <p:cNvSpPr>
            <a:spLocks noChangeArrowheads="1"/>
          </p:cNvSpPr>
          <p:nvPr/>
        </p:nvSpPr>
        <p:spPr bwMode="auto">
          <a:xfrm>
            <a:off x="1143000" y="685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spcBef>
                <a:spcPct val="20000"/>
              </a:spcBef>
            </a:pPr>
            <a:r>
              <a:rPr lang="it-IT" b="1">
                <a:solidFill>
                  <a:srgbClr val="3869C0"/>
                </a:solidFill>
                <a:latin typeface="Humanst521 BT" pitchFamily="34" charset="0"/>
              </a:rPr>
              <a:t>Le sugherete</a:t>
            </a:r>
          </a:p>
        </p:txBody>
      </p:sp>
      <p:sp>
        <p:nvSpPr>
          <p:cNvPr id="25606" name="Rectangle 6"/>
          <p:cNvSpPr>
            <a:spLocks noChangeArrowheads="1"/>
          </p:cNvSpPr>
          <p:nvPr/>
        </p:nvSpPr>
        <p:spPr bwMode="auto">
          <a:xfrm>
            <a:off x="1676400" y="1524000"/>
            <a:ext cx="708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endParaRPr lang="en-GB" sz="2000">
              <a:solidFill>
                <a:schemeClr val="bg1"/>
              </a:solidFill>
              <a:latin typeface="Humanst521 BT" pitchFamily="34" charset="0"/>
            </a:endParaRPr>
          </a:p>
        </p:txBody>
      </p:sp>
      <p:sp>
        <p:nvSpPr>
          <p:cNvPr id="25607" name="Rectangle 7"/>
          <p:cNvSpPr>
            <a:spLocks noChangeArrowheads="1"/>
          </p:cNvSpPr>
          <p:nvPr/>
        </p:nvSpPr>
        <p:spPr bwMode="auto">
          <a:xfrm>
            <a:off x="1295400" y="1524000"/>
            <a:ext cx="7620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endParaRPr lang="en-GB" sz="2000">
              <a:solidFill>
                <a:schemeClr val="bg1"/>
              </a:solidFill>
              <a:latin typeface="Humanst521 BT" pitchFamily="34" charset="0"/>
            </a:endParaRPr>
          </a:p>
        </p:txBody>
      </p:sp>
      <p:sp>
        <p:nvSpPr>
          <p:cNvPr id="25608" name="Rectangle 8"/>
          <p:cNvSpPr>
            <a:spLocks noChangeArrowheads="1"/>
          </p:cNvSpPr>
          <p:nvPr/>
        </p:nvSpPr>
        <p:spPr bwMode="auto">
          <a:xfrm>
            <a:off x="3059113" y="5588000"/>
            <a:ext cx="40846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r>
              <a:rPr lang="it-IT">
                <a:solidFill>
                  <a:schemeClr val="bg1"/>
                </a:solidFill>
                <a:latin typeface="Humanst521 BT" pitchFamily="34" charset="0"/>
              </a:rPr>
              <a:t>Lembo di sughereta coltivata</a:t>
            </a:r>
          </a:p>
        </p:txBody>
      </p:sp>
      <p:pic>
        <p:nvPicPr>
          <p:cNvPr id="25609" name="Picture 10" descr="sughere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1989138"/>
            <a:ext cx="5553075"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1219200" y="28956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spcBef>
                <a:spcPct val="0"/>
              </a:spcBef>
            </a:pPr>
            <a:endParaRPr lang="en-GB" sz="3800">
              <a:latin typeface="Folio Bk BT" pitchFamily="34" charset="0"/>
            </a:endParaRPr>
          </a:p>
        </p:txBody>
      </p:sp>
      <p:sp>
        <p:nvSpPr>
          <p:cNvPr id="26627" name="Rectangle 3"/>
          <p:cNvSpPr>
            <a:spLocks noChangeArrowheads="1"/>
          </p:cNvSpPr>
          <p:nvPr/>
        </p:nvSpPr>
        <p:spPr bwMode="auto">
          <a:xfrm>
            <a:off x="6324600" y="4191000"/>
            <a:ext cx="2667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spcBef>
                <a:spcPct val="0"/>
              </a:spcBef>
            </a:pPr>
            <a:endParaRPr lang="en-GB"/>
          </a:p>
        </p:txBody>
      </p:sp>
      <p:sp>
        <p:nvSpPr>
          <p:cNvPr id="26628" name="Rectangle 4"/>
          <p:cNvSpPr>
            <a:spLocks noGrp="1" noChangeArrowheads="1"/>
          </p:cNvSpPr>
          <p:nvPr>
            <p:ph type="subTitle" idx="1"/>
          </p:nvPr>
        </p:nvSpPr>
        <p:spPr>
          <a:xfrm>
            <a:off x="1524000" y="1371600"/>
            <a:ext cx="7162800" cy="1752600"/>
          </a:xfrm>
        </p:spPr>
        <p:txBody>
          <a:bodyPr/>
          <a:lstStyle/>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r>
              <a:rPr lang="it-IT" sz="2000" b="1" smtClean="0">
                <a:latin typeface="Humanst521 BT" pitchFamily="34" charset="0"/>
              </a:rPr>
              <a:t> </a:t>
            </a:r>
          </a:p>
        </p:txBody>
      </p:sp>
      <p:sp>
        <p:nvSpPr>
          <p:cNvPr id="26629" name="Rectangle 5"/>
          <p:cNvSpPr>
            <a:spLocks noChangeArrowheads="1"/>
          </p:cNvSpPr>
          <p:nvPr/>
        </p:nvSpPr>
        <p:spPr bwMode="auto">
          <a:xfrm>
            <a:off x="1143000" y="685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spcBef>
                <a:spcPct val="20000"/>
              </a:spcBef>
            </a:pPr>
            <a:r>
              <a:rPr lang="it-IT" b="1">
                <a:solidFill>
                  <a:srgbClr val="3869C0"/>
                </a:solidFill>
                <a:latin typeface="Humanst521 BT" pitchFamily="34" charset="0"/>
              </a:rPr>
              <a:t>Le sugherete</a:t>
            </a:r>
          </a:p>
          <a:p>
            <a:pPr algn="ctr" eaLnBrk="0" hangingPunct="0">
              <a:spcBef>
                <a:spcPct val="20000"/>
              </a:spcBef>
            </a:pPr>
            <a:endParaRPr lang="it-IT" sz="2500" b="1">
              <a:solidFill>
                <a:srgbClr val="3869C0"/>
              </a:solidFill>
              <a:latin typeface="Humanst521 BT" pitchFamily="34" charset="0"/>
            </a:endParaRPr>
          </a:p>
        </p:txBody>
      </p:sp>
      <p:sp>
        <p:nvSpPr>
          <p:cNvPr id="26630" name="Rectangle 6"/>
          <p:cNvSpPr>
            <a:spLocks noChangeArrowheads="1"/>
          </p:cNvSpPr>
          <p:nvPr/>
        </p:nvSpPr>
        <p:spPr bwMode="auto">
          <a:xfrm>
            <a:off x="1676400" y="1524000"/>
            <a:ext cx="708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endParaRPr lang="en-GB" sz="2000">
              <a:solidFill>
                <a:schemeClr val="bg1"/>
              </a:solidFill>
              <a:latin typeface="Humanst521 BT" pitchFamily="34" charset="0"/>
            </a:endParaRPr>
          </a:p>
        </p:txBody>
      </p:sp>
      <p:sp>
        <p:nvSpPr>
          <p:cNvPr id="26631" name="Rectangle 7"/>
          <p:cNvSpPr>
            <a:spLocks noChangeArrowheads="1"/>
          </p:cNvSpPr>
          <p:nvPr/>
        </p:nvSpPr>
        <p:spPr bwMode="auto">
          <a:xfrm>
            <a:off x="1295400" y="1524000"/>
            <a:ext cx="7620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endParaRPr lang="en-GB" sz="2000">
              <a:solidFill>
                <a:schemeClr val="bg1"/>
              </a:solidFill>
              <a:latin typeface="Humanst521 BT" pitchFamily="34" charset="0"/>
            </a:endParaRPr>
          </a:p>
        </p:txBody>
      </p:sp>
      <p:sp>
        <p:nvSpPr>
          <p:cNvPr id="26632" name="Rectangle 8"/>
          <p:cNvSpPr>
            <a:spLocks noChangeArrowheads="1"/>
          </p:cNvSpPr>
          <p:nvPr/>
        </p:nvSpPr>
        <p:spPr bwMode="auto">
          <a:xfrm>
            <a:off x="2843213" y="5514975"/>
            <a:ext cx="4645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r>
              <a:rPr lang="it-IT">
                <a:solidFill>
                  <a:schemeClr val="bg1"/>
                </a:solidFill>
                <a:latin typeface="Humanst521 BT" pitchFamily="34" charset="0"/>
              </a:rPr>
              <a:t>Sughera in bosco di sempreverdi</a:t>
            </a:r>
          </a:p>
        </p:txBody>
      </p:sp>
      <p:pic>
        <p:nvPicPr>
          <p:cNvPr id="26633" name="Picture 10" descr="sughere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938" y="1341438"/>
            <a:ext cx="2673350"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219200" y="28956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spcBef>
                <a:spcPct val="0"/>
              </a:spcBef>
            </a:pPr>
            <a:endParaRPr lang="en-GB" sz="3800">
              <a:latin typeface="Folio Bk BT" pitchFamily="34" charset="0"/>
            </a:endParaRPr>
          </a:p>
        </p:txBody>
      </p:sp>
      <p:sp>
        <p:nvSpPr>
          <p:cNvPr id="27651" name="Rectangle 3"/>
          <p:cNvSpPr>
            <a:spLocks noChangeArrowheads="1"/>
          </p:cNvSpPr>
          <p:nvPr/>
        </p:nvSpPr>
        <p:spPr bwMode="auto">
          <a:xfrm>
            <a:off x="6324600" y="4191000"/>
            <a:ext cx="2667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spcBef>
                <a:spcPct val="0"/>
              </a:spcBef>
            </a:pPr>
            <a:endParaRPr lang="en-GB"/>
          </a:p>
        </p:txBody>
      </p:sp>
      <p:sp>
        <p:nvSpPr>
          <p:cNvPr id="27652" name="Rectangle 4"/>
          <p:cNvSpPr>
            <a:spLocks noGrp="1" noChangeArrowheads="1"/>
          </p:cNvSpPr>
          <p:nvPr>
            <p:ph type="subTitle" idx="1"/>
          </p:nvPr>
        </p:nvSpPr>
        <p:spPr>
          <a:xfrm>
            <a:off x="1524000" y="1371600"/>
            <a:ext cx="7162800" cy="1752600"/>
          </a:xfrm>
        </p:spPr>
        <p:txBody>
          <a:bodyPr/>
          <a:lstStyle/>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r>
              <a:rPr lang="it-IT" sz="2000" b="1" smtClean="0">
                <a:latin typeface="Humanst521 BT" pitchFamily="34" charset="0"/>
              </a:rPr>
              <a:t> </a:t>
            </a:r>
          </a:p>
        </p:txBody>
      </p:sp>
      <p:sp>
        <p:nvSpPr>
          <p:cNvPr id="27653" name="Rectangle 5"/>
          <p:cNvSpPr>
            <a:spLocks noChangeArrowheads="1"/>
          </p:cNvSpPr>
          <p:nvPr/>
        </p:nvSpPr>
        <p:spPr bwMode="auto">
          <a:xfrm>
            <a:off x="1143000" y="685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spcBef>
                <a:spcPct val="20000"/>
              </a:spcBef>
            </a:pPr>
            <a:r>
              <a:rPr lang="it-IT" b="1">
                <a:solidFill>
                  <a:srgbClr val="3869C0"/>
                </a:solidFill>
                <a:latin typeface="Humanst521 BT" pitchFamily="34" charset="0"/>
              </a:rPr>
              <a:t>Le sugherete</a:t>
            </a:r>
          </a:p>
        </p:txBody>
      </p:sp>
      <p:sp>
        <p:nvSpPr>
          <p:cNvPr id="27654" name="Rectangle 6"/>
          <p:cNvSpPr>
            <a:spLocks noChangeArrowheads="1"/>
          </p:cNvSpPr>
          <p:nvPr/>
        </p:nvSpPr>
        <p:spPr bwMode="auto">
          <a:xfrm>
            <a:off x="1676400" y="1524000"/>
            <a:ext cx="708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endParaRPr lang="en-GB" sz="2000">
              <a:solidFill>
                <a:schemeClr val="bg1"/>
              </a:solidFill>
              <a:latin typeface="Humanst521 BT" pitchFamily="34" charset="0"/>
            </a:endParaRPr>
          </a:p>
        </p:txBody>
      </p:sp>
      <p:sp>
        <p:nvSpPr>
          <p:cNvPr id="27655" name="Rectangle 7"/>
          <p:cNvSpPr>
            <a:spLocks noChangeArrowheads="1"/>
          </p:cNvSpPr>
          <p:nvPr/>
        </p:nvSpPr>
        <p:spPr bwMode="auto">
          <a:xfrm>
            <a:off x="1295400" y="1524000"/>
            <a:ext cx="7620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endParaRPr lang="en-GB" sz="2000">
              <a:solidFill>
                <a:schemeClr val="bg1"/>
              </a:solidFill>
              <a:latin typeface="Humanst521 BT" pitchFamily="34" charset="0"/>
            </a:endParaRPr>
          </a:p>
        </p:txBody>
      </p:sp>
      <p:sp>
        <p:nvSpPr>
          <p:cNvPr id="27656" name="Rectangle 8"/>
          <p:cNvSpPr>
            <a:spLocks noChangeArrowheads="1"/>
          </p:cNvSpPr>
          <p:nvPr/>
        </p:nvSpPr>
        <p:spPr bwMode="auto">
          <a:xfrm>
            <a:off x="3995738" y="5588000"/>
            <a:ext cx="25415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r>
              <a:rPr lang="it-IT">
                <a:solidFill>
                  <a:schemeClr val="bg1"/>
                </a:solidFill>
                <a:latin typeface="Humanst521 BT" pitchFamily="34" charset="0"/>
              </a:rPr>
              <a:t>Bosco di sughera</a:t>
            </a:r>
          </a:p>
        </p:txBody>
      </p:sp>
      <p:pic>
        <p:nvPicPr>
          <p:cNvPr id="27657" name="Picture 10" descr="TorCaldaraSughe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1268413"/>
            <a:ext cx="5524500"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219200" y="28956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spcBef>
                <a:spcPct val="0"/>
              </a:spcBef>
            </a:pPr>
            <a:endParaRPr lang="en-GB" sz="3800">
              <a:latin typeface="Folio Bk BT" pitchFamily="34" charset="0"/>
            </a:endParaRPr>
          </a:p>
        </p:txBody>
      </p:sp>
      <p:sp>
        <p:nvSpPr>
          <p:cNvPr id="28675" name="Rectangle 3"/>
          <p:cNvSpPr>
            <a:spLocks noChangeArrowheads="1"/>
          </p:cNvSpPr>
          <p:nvPr/>
        </p:nvSpPr>
        <p:spPr bwMode="auto">
          <a:xfrm>
            <a:off x="6324600" y="4191000"/>
            <a:ext cx="2667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spcBef>
                <a:spcPct val="0"/>
              </a:spcBef>
            </a:pPr>
            <a:endParaRPr lang="en-GB"/>
          </a:p>
        </p:txBody>
      </p:sp>
      <p:sp>
        <p:nvSpPr>
          <p:cNvPr id="28676" name="Rectangle 4"/>
          <p:cNvSpPr>
            <a:spLocks noGrp="1" noChangeArrowheads="1"/>
          </p:cNvSpPr>
          <p:nvPr>
            <p:ph type="subTitle" idx="1"/>
          </p:nvPr>
        </p:nvSpPr>
        <p:spPr>
          <a:xfrm>
            <a:off x="1524000" y="1371600"/>
            <a:ext cx="7162800" cy="1752600"/>
          </a:xfrm>
        </p:spPr>
        <p:txBody>
          <a:bodyPr/>
          <a:lstStyle/>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r>
              <a:rPr lang="it-IT" sz="2000" b="1" smtClean="0">
                <a:latin typeface="Humanst521 BT" pitchFamily="34" charset="0"/>
              </a:rPr>
              <a:t> </a:t>
            </a:r>
          </a:p>
        </p:txBody>
      </p:sp>
      <p:sp>
        <p:nvSpPr>
          <p:cNvPr id="28677" name="Rectangle 5"/>
          <p:cNvSpPr>
            <a:spLocks noChangeArrowheads="1"/>
          </p:cNvSpPr>
          <p:nvPr/>
        </p:nvSpPr>
        <p:spPr bwMode="auto">
          <a:xfrm>
            <a:off x="1143000" y="685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spcBef>
                <a:spcPct val="20000"/>
              </a:spcBef>
            </a:pPr>
            <a:r>
              <a:rPr lang="it-IT" b="1">
                <a:solidFill>
                  <a:srgbClr val="3869C0"/>
                </a:solidFill>
                <a:latin typeface="Humanst521 BT" pitchFamily="34" charset="0"/>
              </a:rPr>
              <a:t>Le sugherete</a:t>
            </a:r>
          </a:p>
          <a:p>
            <a:pPr algn="ctr" eaLnBrk="0" hangingPunct="0">
              <a:spcBef>
                <a:spcPct val="20000"/>
              </a:spcBef>
            </a:pPr>
            <a:endParaRPr lang="it-IT" sz="2500" b="1">
              <a:solidFill>
                <a:srgbClr val="3869C0"/>
              </a:solidFill>
              <a:latin typeface="Humanst521 BT" pitchFamily="34" charset="0"/>
            </a:endParaRPr>
          </a:p>
        </p:txBody>
      </p:sp>
      <p:sp>
        <p:nvSpPr>
          <p:cNvPr id="28678" name="Rectangle 6"/>
          <p:cNvSpPr>
            <a:spLocks noChangeArrowheads="1"/>
          </p:cNvSpPr>
          <p:nvPr/>
        </p:nvSpPr>
        <p:spPr bwMode="auto">
          <a:xfrm>
            <a:off x="1676400" y="1524000"/>
            <a:ext cx="708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endParaRPr lang="en-GB" sz="2000">
              <a:solidFill>
                <a:schemeClr val="bg1"/>
              </a:solidFill>
              <a:latin typeface="Humanst521 BT" pitchFamily="34" charset="0"/>
            </a:endParaRPr>
          </a:p>
        </p:txBody>
      </p:sp>
      <p:sp>
        <p:nvSpPr>
          <p:cNvPr id="28679" name="Rectangle 7"/>
          <p:cNvSpPr>
            <a:spLocks noChangeArrowheads="1"/>
          </p:cNvSpPr>
          <p:nvPr/>
        </p:nvSpPr>
        <p:spPr bwMode="auto">
          <a:xfrm>
            <a:off x="1295400" y="1524000"/>
            <a:ext cx="7620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endParaRPr lang="en-GB" sz="2000">
              <a:solidFill>
                <a:schemeClr val="bg1"/>
              </a:solidFill>
              <a:latin typeface="Humanst521 BT" pitchFamily="34" charset="0"/>
            </a:endParaRPr>
          </a:p>
        </p:txBody>
      </p:sp>
      <p:sp>
        <p:nvSpPr>
          <p:cNvPr id="28680" name="Rectangle 8"/>
          <p:cNvSpPr>
            <a:spLocks noChangeArrowheads="1"/>
          </p:cNvSpPr>
          <p:nvPr/>
        </p:nvSpPr>
        <p:spPr bwMode="auto">
          <a:xfrm>
            <a:off x="1774825" y="4795838"/>
            <a:ext cx="6424613"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algn="ctr"/>
            <a:r>
              <a:rPr lang="it-IT">
                <a:solidFill>
                  <a:schemeClr val="bg1"/>
                </a:solidFill>
                <a:latin typeface="Humanst521 BT" pitchFamily="34" charset="0"/>
              </a:rPr>
              <a:t>Diverse forme  di coltivazione delle sugherete </a:t>
            </a:r>
          </a:p>
          <a:p>
            <a:pPr algn="ctr"/>
            <a:r>
              <a:rPr lang="it-IT">
                <a:solidFill>
                  <a:schemeClr val="bg1"/>
                </a:solidFill>
                <a:latin typeface="Humanst521 BT" pitchFamily="34" charset="0"/>
              </a:rPr>
              <a:t>cespugliate (sx) decespugliate (dx) </a:t>
            </a:r>
          </a:p>
          <a:p>
            <a:pPr algn="ctr"/>
            <a:endParaRPr lang="it-IT">
              <a:solidFill>
                <a:schemeClr val="bg1"/>
              </a:solidFill>
              <a:latin typeface="Humanst521 BT" pitchFamily="34" charset="0"/>
            </a:endParaRPr>
          </a:p>
        </p:txBody>
      </p:sp>
      <p:pic>
        <p:nvPicPr>
          <p:cNvPr id="28681" name="Picture 10" descr="dia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9400" y="2276475"/>
            <a:ext cx="352742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Picture 11" descr="fig4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2276475"/>
            <a:ext cx="3095625" cy="228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219200" y="28956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spcBef>
                <a:spcPct val="0"/>
              </a:spcBef>
            </a:pPr>
            <a:endParaRPr lang="en-GB" sz="3800">
              <a:latin typeface="Folio Bk BT" pitchFamily="34" charset="0"/>
            </a:endParaRPr>
          </a:p>
        </p:txBody>
      </p:sp>
      <p:sp>
        <p:nvSpPr>
          <p:cNvPr id="29699" name="Rectangle 3"/>
          <p:cNvSpPr>
            <a:spLocks noChangeArrowheads="1"/>
          </p:cNvSpPr>
          <p:nvPr/>
        </p:nvSpPr>
        <p:spPr bwMode="auto">
          <a:xfrm>
            <a:off x="6324600" y="4191000"/>
            <a:ext cx="2667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spcBef>
                <a:spcPct val="0"/>
              </a:spcBef>
            </a:pPr>
            <a:endParaRPr lang="en-GB"/>
          </a:p>
        </p:txBody>
      </p:sp>
      <p:sp>
        <p:nvSpPr>
          <p:cNvPr id="29700" name="Rectangle 4"/>
          <p:cNvSpPr>
            <a:spLocks noGrp="1" noChangeArrowheads="1"/>
          </p:cNvSpPr>
          <p:nvPr>
            <p:ph type="subTitle" idx="1"/>
          </p:nvPr>
        </p:nvSpPr>
        <p:spPr>
          <a:xfrm>
            <a:off x="1524000" y="1371600"/>
            <a:ext cx="7162800" cy="1752600"/>
          </a:xfrm>
        </p:spPr>
        <p:txBody>
          <a:bodyPr/>
          <a:lstStyle/>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r>
              <a:rPr lang="it-IT" sz="2000" b="1" smtClean="0">
                <a:latin typeface="Humanst521 BT" pitchFamily="34" charset="0"/>
              </a:rPr>
              <a:t> </a:t>
            </a:r>
          </a:p>
        </p:txBody>
      </p:sp>
      <p:sp>
        <p:nvSpPr>
          <p:cNvPr id="29701" name="Text Box 5"/>
          <p:cNvSpPr txBox="1">
            <a:spLocks noChangeArrowheads="1"/>
          </p:cNvSpPr>
          <p:nvPr/>
        </p:nvSpPr>
        <p:spPr bwMode="auto">
          <a:xfrm>
            <a:off x="1371600" y="1524000"/>
            <a:ext cx="7620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50000"/>
              </a:spcBef>
              <a:spcAft>
                <a:spcPct val="0"/>
              </a:spcAft>
              <a:defRPr sz="2400">
                <a:solidFill>
                  <a:schemeClr val="tx1"/>
                </a:solidFill>
                <a:latin typeface="Times New Roman" pitchFamily="18" charset="0"/>
              </a:defRPr>
            </a:lvl6pPr>
            <a:lvl7pPr marL="2971800" indent="-228600" eaLnBrk="0" fontAlgn="base" hangingPunct="0">
              <a:spcBef>
                <a:spcPct val="50000"/>
              </a:spcBef>
              <a:spcAft>
                <a:spcPct val="0"/>
              </a:spcAft>
              <a:defRPr sz="2400">
                <a:solidFill>
                  <a:schemeClr val="tx1"/>
                </a:solidFill>
                <a:latin typeface="Times New Roman" pitchFamily="18" charset="0"/>
              </a:defRPr>
            </a:lvl7pPr>
            <a:lvl8pPr marL="3429000" indent="-228600" eaLnBrk="0" fontAlgn="base" hangingPunct="0">
              <a:spcBef>
                <a:spcPct val="50000"/>
              </a:spcBef>
              <a:spcAft>
                <a:spcPct val="0"/>
              </a:spcAft>
              <a:defRPr sz="2400">
                <a:solidFill>
                  <a:schemeClr val="tx1"/>
                </a:solidFill>
                <a:latin typeface="Times New Roman" pitchFamily="18" charset="0"/>
              </a:defRPr>
            </a:lvl8pPr>
            <a:lvl9pPr marL="3886200" indent="-228600" eaLnBrk="0" fontAlgn="base" hangingPunct="0">
              <a:spcBef>
                <a:spcPct val="50000"/>
              </a:spcBef>
              <a:spcAft>
                <a:spcPct val="0"/>
              </a:spcAft>
              <a:defRPr sz="2400">
                <a:solidFill>
                  <a:schemeClr val="tx1"/>
                </a:solidFill>
                <a:latin typeface="Times New Roman" pitchFamily="18" charset="0"/>
              </a:defRPr>
            </a:lvl9pPr>
          </a:lstStyle>
          <a:p>
            <a:pPr algn="just" eaLnBrk="1" hangingPunct="1"/>
            <a:endParaRPr lang="en-GB" sz="1800">
              <a:solidFill>
                <a:schemeClr val="bg1"/>
              </a:solidFill>
              <a:latin typeface="Humanst521 BT" pitchFamily="34" charset="0"/>
            </a:endParaRPr>
          </a:p>
        </p:txBody>
      </p:sp>
      <p:sp>
        <p:nvSpPr>
          <p:cNvPr id="29702" name="Rectangle 6"/>
          <p:cNvSpPr>
            <a:spLocks noChangeArrowheads="1"/>
          </p:cNvSpPr>
          <p:nvPr/>
        </p:nvSpPr>
        <p:spPr bwMode="auto">
          <a:xfrm>
            <a:off x="1143000" y="685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spcBef>
                <a:spcPct val="20000"/>
              </a:spcBef>
            </a:pPr>
            <a:r>
              <a:rPr lang="it-IT" sz="2500" b="1">
                <a:solidFill>
                  <a:srgbClr val="3869C0"/>
                </a:solidFill>
                <a:latin typeface="Humanst521 BT" pitchFamily="34" charset="0"/>
              </a:rPr>
              <a:t>Le sugherete</a:t>
            </a:r>
          </a:p>
        </p:txBody>
      </p:sp>
      <p:sp>
        <p:nvSpPr>
          <p:cNvPr id="29703" name="Rectangle 7"/>
          <p:cNvSpPr>
            <a:spLocks noChangeArrowheads="1"/>
          </p:cNvSpPr>
          <p:nvPr/>
        </p:nvSpPr>
        <p:spPr bwMode="auto">
          <a:xfrm>
            <a:off x="1676400" y="1524000"/>
            <a:ext cx="708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endParaRPr lang="en-GB" sz="2000">
              <a:solidFill>
                <a:schemeClr val="bg1"/>
              </a:solidFill>
              <a:latin typeface="Humanst521 BT" pitchFamily="34" charset="0"/>
            </a:endParaRPr>
          </a:p>
        </p:txBody>
      </p:sp>
      <p:pic>
        <p:nvPicPr>
          <p:cNvPr id="29704" name="Picture 8" descr="estrazione_sugher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1219200"/>
            <a:ext cx="3805238"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219200" y="28956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spcBef>
                <a:spcPct val="0"/>
              </a:spcBef>
            </a:pPr>
            <a:endParaRPr lang="en-GB" sz="3800">
              <a:latin typeface="Folio Bk BT" pitchFamily="34" charset="0"/>
            </a:endParaRPr>
          </a:p>
        </p:txBody>
      </p:sp>
      <p:sp>
        <p:nvSpPr>
          <p:cNvPr id="30723" name="Rectangle 3"/>
          <p:cNvSpPr>
            <a:spLocks noChangeArrowheads="1"/>
          </p:cNvSpPr>
          <p:nvPr/>
        </p:nvSpPr>
        <p:spPr bwMode="auto">
          <a:xfrm>
            <a:off x="6324600" y="4191000"/>
            <a:ext cx="2667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spcBef>
                <a:spcPct val="0"/>
              </a:spcBef>
            </a:pPr>
            <a:endParaRPr lang="en-GB"/>
          </a:p>
        </p:txBody>
      </p:sp>
      <p:sp>
        <p:nvSpPr>
          <p:cNvPr id="30724" name="Rectangle 4"/>
          <p:cNvSpPr>
            <a:spLocks noGrp="1" noChangeArrowheads="1"/>
          </p:cNvSpPr>
          <p:nvPr>
            <p:ph type="subTitle" idx="1"/>
          </p:nvPr>
        </p:nvSpPr>
        <p:spPr>
          <a:xfrm>
            <a:off x="1524000" y="1371600"/>
            <a:ext cx="7162800" cy="1752600"/>
          </a:xfrm>
        </p:spPr>
        <p:txBody>
          <a:bodyPr/>
          <a:lstStyle/>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r>
              <a:rPr lang="it-IT" sz="2000" b="1" smtClean="0">
                <a:latin typeface="Humanst521 BT" pitchFamily="34" charset="0"/>
              </a:rPr>
              <a:t> </a:t>
            </a:r>
          </a:p>
        </p:txBody>
      </p:sp>
      <p:sp>
        <p:nvSpPr>
          <p:cNvPr id="30725" name="Text Box 5"/>
          <p:cNvSpPr txBox="1">
            <a:spLocks noChangeArrowheads="1"/>
          </p:cNvSpPr>
          <p:nvPr/>
        </p:nvSpPr>
        <p:spPr bwMode="auto">
          <a:xfrm>
            <a:off x="1371600" y="1524000"/>
            <a:ext cx="7620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50000"/>
              </a:spcBef>
              <a:spcAft>
                <a:spcPct val="0"/>
              </a:spcAft>
              <a:defRPr sz="2400">
                <a:solidFill>
                  <a:schemeClr val="tx1"/>
                </a:solidFill>
                <a:latin typeface="Times New Roman" pitchFamily="18" charset="0"/>
              </a:defRPr>
            </a:lvl6pPr>
            <a:lvl7pPr marL="2971800" indent="-228600" eaLnBrk="0" fontAlgn="base" hangingPunct="0">
              <a:spcBef>
                <a:spcPct val="50000"/>
              </a:spcBef>
              <a:spcAft>
                <a:spcPct val="0"/>
              </a:spcAft>
              <a:defRPr sz="2400">
                <a:solidFill>
                  <a:schemeClr val="tx1"/>
                </a:solidFill>
                <a:latin typeface="Times New Roman" pitchFamily="18" charset="0"/>
              </a:defRPr>
            </a:lvl7pPr>
            <a:lvl8pPr marL="3429000" indent="-228600" eaLnBrk="0" fontAlgn="base" hangingPunct="0">
              <a:spcBef>
                <a:spcPct val="50000"/>
              </a:spcBef>
              <a:spcAft>
                <a:spcPct val="0"/>
              </a:spcAft>
              <a:defRPr sz="2400">
                <a:solidFill>
                  <a:schemeClr val="tx1"/>
                </a:solidFill>
                <a:latin typeface="Times New Roman" pitchFamily="18" charset="0"/>
              </a:defRPr>
            </a:lvl8pPr>
            <a:lvl9pPr marL="3886200" indent="-228600" eaLnBrk="0" fontAlgn="base" hangingPunct="0">
              <a:spcBef>
                <a:spcPct val="50000"/>
              </a:spcBef>
              <a:spcAft>
                <a:spcPct val="0"/>
              </a:spcAft>
              <a:defRPr sz="2400">
                <a:solidFill>
                  <a:schemeClr val="tx1"/>
                </a:solidFill>
                <a:latin typeface="Times New Roman" pitchFamily="18" charset="0"/>
              </a:defRPr>
            </a:lvl9pPr>
          </a:lstStyle>
          <a:p>
            <a:pPr algn="just" eaLnBrk="1" hangingPunct="1"/>
            <a:endParaRPr lang="en-GB" sz="1800">
              <a:solidFill>
                <a:schemeClr val="bg1"/>
              </a:solidFill>
              <a:latin typeface="Humanst521 BT" pitchFamily="34" charset="0"/>
            </a:endParaRPr>
          </a:p>
        </p:txBody>
      </p:sp>
      <p:sp>
        <p:nvSpPr>
          <p:cNvPr id="30726" name="Rectangle 6"/>
          <p:cNvSpPr>
            <a:spLocks noChangeArrowheads="1"/>
          </p:cNvSpPr>
          <p:nvPr/>
        </p:nvSpPr>
        <p:spPr bwMode="auto">
          <a:xfrm>
            <a:off x="1143000" y="685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spcBef>
                <a:spcPct val="20000"/>
              </a:spcBef>
            </a:pPr>
            <a:r>
              <a:rPr lang="it-IT" sz="2500" b="1">
                <a:solidFill>
                  <a:srgbClr val="3869C0"/>
                </a:solidFill>
                <a:latin typeface="Humanst521 BT" pitchFamily="34" charset="0"/>
              </a:rPr>
              <a:t>Le querce spinose</a:t>
            </a:r>
          </a:p>
        </p:txBody>
      </p:sp>
      <p:sp>
        <p:nvSpPr>
          <p:cNvPr id="30727" name="Rectangle 7"/>
          <p:cNvSpPr>
            <a:spLocks noChangeArrowheads="1"/>
          </p:cNvSpPr>
          <p:nvPr/>
        </p:nvSpPr>
        <p:spPr bwMode="auto">
          <a:xfrm>
            <a:off x="1676400" y="1524000"/>
            <a:ext cx="708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endParaRPr lang="en-GB" sz="2000">
              <a:solidFill>
                <a:schemeClr val="bg1"/>
              </a:solidFill>
              <a:latin typeface="Humanst521 BT" pitchFamily="34" charset="0"/>
            </a:endParaRPr>
          </a:p>
        </p:txBody>
      </p:sp>
      <p:sp>
        <p:nvSpPr>
          <p:cNvPr id="30728" name="Rectangle 9"/>
          <p:cNvSpPr>
            <a:spLocks noChangeArrowheads="1"/>
          </p:cNvSpPr>
          <p:nvPr/>
        </p:nvSpPr>
        <p:spPr bwMode="auto">
          <a:xfrm>
            <a:off x="1295400" y="1524000"/>
            <a:ext cx="76200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it-IT" sz="2000">
                <a:solidFill>
                  <a:schemeClr val="bg1"/>
                </a:solidFill>
                <a:latin typeface="Humanst521 BT" pitchFamily="34" charset="0"/>
              </a:rPr>
              <a:t>Le querce spinose corrispondono alla </a:t>
            </a:r>
            <a:r>
              <a:rPr lang="it-IT" sz="2000" i="1">
                <a:solidFill>
                  <a:schemeClr val="bg1"/>
                </a:solidFill>
                <a:latin typeface="Humanst521 BT" pitchFamily="34" charset="0"/>
              </a:rPr>
              <a:t>Q. coccifera</a:t>
            </a:r>
            <a:r>
              <a:rPr lang="it-IT" sz="2000">
                <a:solidFill>
                  <a:schemeClr val="bg1"/>
                </a:solidFill>
                <a:latin typeface="Humanst521 BT" pitchFamily="34" charset="0"/>
              </a:rPr>
              <a:t> e alla </a:t>
            </a:r>
            <a:r>
              <a:rPr lang="it-IT" sz="2000" i="1">
                <a:solidFill>
                  <a:schemeClr val="bg1"/>
                </a:solidFill>
                <a:latin typeface="Humanst521 BT" pitchFamily="34" charset="0"/>
              </a:rPr>
              <a:t>Q. calliprinos</a:t>
            </a:r>
            <a:r>
              <a:rPr lang="it-IT" sz="2000">
                <a:solidFill>
                  <a:schemeClr val="bg1"/>
                </a:solidFill>
                <a:latin typeface="Humanst521 BT" pitchFamily="34" charset="0"/>
              </a:rPr>
              <a:t> anche se per alcuni autori si tratta di un’unica specie.</a:t>
            </a:r>
          </a:p>
          <a:p>
            <a:pPr algn="just"/>
            <a:r>
              <a:rPr lang="it-IT" sz="2000">
                <a:solidFill>
                  <a:schemeClr val="bg1"/>
                </a:solidFill>
                <a:latin typeface="Humanst521 BT" pitchFamily="34" charset="0"/>
              </a:rPr>
              <a:t>Sono due specie che occupano areali simmetrici nel mediterraneo e che in Italia trovano il punto di separazione.</a:t>
            </a:r>
          </a:p>
          <a:p>
            <a:pPr algn="just"/>
            <a:r>
              <a:rPr lang="it-IT" sz="2000">
                <a:solidFill>
                  <a:schemeClr val="bg1"/>
                </a:solidFill>
                <a:latin typeface="Humanst521 BT" pitchFamily="34" charset="0"/>
              </a:rPr>
              <a:t>Nel pieno dell’areale formano cenosi simili alle leccete. Molto più frequentemente danno origine, a causa dei fattori limitanti, a formazioni degradate dove le querce assumono il portamento di alberelli e cespugli.</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219200" y="28956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spcBef>
                <a:spcPct val="0"/>
              </a:spcBef>
            </a:pPr>
            <a:endParaRPr lang="en-GB" sz="3800">
              <a:latin typeface="Folio Bk BT" pitchFamily="34" charset="0"/>
            </a:endParaRPr>
          </a:p>
        </p:txBody>
      </p:sp>
      <p:sp>
        <p:nvSpPr>
          <p:cNvPr id="4099" name="Rectangle 3"/>
          <p:cNvSpPr>
            <a:spLocks noChangeArrowheads="1"/>
          </p:cNvSpPr>
          <p:nvPr/>
        </p:nvSpPr>
        <p:spPr bwMode="auto">
          <a:xfrm>
            <a:off x="6324600" y="4191000"/>
            <a:ext cx="2667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spcBef>
                <a:spcPct val="0"/>
              </a:spcBef>
            </a:pPr>
            <a:endParaRPr lang="en-GB"/>
          </a:p>
        </p:txBody>
      </p:sp>
      <p:sp>
        <p:nvSpPr>
          <p:cNvPr id="4100" name="Rectangle 4"/>
          <p:cNvSpPr>
            <a:spLocks noGrp="1" noChangeArrowheads="1"/>
          </p:cNvSpPr>
          <p:nvPr>
            <p:ph type="subTitle" idx="1"/>
          </p:nvPr>
        </p:nvSpPr>
        <p:spPr>
          <a:xfrm>
            <a:off x="1524000" y="1371600"/>
            <a:ext cx="7162800" cy="1752600"/>
          </a:xfrm>
        </p:spPr>
        <p:txBody>
          <a:bodyPr/>
          <a:lstStyle/>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r>
              <a:rPr lang="it-IT" sz="2000" b="1" smtClean="0">
                <a:latin typeface="Humanst521 BT" pitchFamily="34" charset="0"/>
              </a:rPr>
              <a:t> </a:t>
            </a:r>
          </a:p>
        </p:txBody>
      </p:sp>
      <p:sp>
        <p:nvSpPr>
          <p:cNvPr id="4101" name="Text Box 5"/>
          <p:cNvSpPr txBox="1">
            <a:spLocks noChangeArrowheads="1"/>
          </p:cNvSpPr>
          <p:nvPr/>
        </p:nvSpPr>
        <p:spPr bwMode="auto">
          <a:xfrm>
            <a:off x="1371600" y="1524000"/>
            <a:ext cx="7620000"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50000"/>
              </a:spcBef>
              <a:spcAft>
                <a:spcPct val="0"/>
              </a:spcAft>
              <a:defRPr sz="2400">
                <a:solidFill>
                  <a:schemeClr val="tx1"/>
                </a:solidFill>
                <a:latin typeface="Times New Roman" pitchFamily="18" charset="0"/>
              </a:defRPr>
            </a:lvl6pPr>
            <a:lvl7pPr marL="2971800" indent="-228600" eaLnBrk="0" fontAlgn="base" hangingPunct="0">
              <a:spcBef>
                <a:spcPct val="50000"/>
              </a:spcBef>
              <a:spcAft>
                <a:spcPct val="0"/>
              </a:spcAft>
              <a:defRPr sz="2400">
                <a:solidFill>
                  <a:schemeClr val="tx1"/>
                </a:solidFill>
                <a:latin typeface="Times New Roman" pitchFamily="18" charset="0"/>
              </a:defRPr>
            </a:lvl7pPr>
            <a:lvl8pPr marL="3429000" indent="-228600" eaLnBrk="0" fontAlgn="base" hangingPunct="0">
              <a:spcBef>
                <a:spcPct val="50000"/>
              </a:spcBef>
              <a:spcAft>
                <a:spcPct val="0"/>
              </a:spcAft>
              <a:defRPr sz="2400">
                <a:solidFill>
                  <a:schemeClr val="tx1"/>
                </a:solidFill>
                <a:latin typeface="Times New Roman" pitchFamily="18" charset="0"/>
              </a:defRPr>
            </a:lvl8pPr>
            <a:lvl9pPr marL="3886200" indent="-228600" eaLnBrk="0" fontAlgn="base" hangingPunct="0">
              <a:spcBef>
                <a:spcPct val="50000"/>
              </a:spcBef>
              <a:spcAft>
                <a:spcPct val="0"/>
              </a:spcAft>
              <a:defRPr sz="2400">
                <a:solidFill>
                  <a:schemeClr val="tx1"/>
                </a:solidFill>
                <a:latin typeface="Times New Roman" pitchFamily="18" charset="0"/>
              </a:defRPr>
            </a:lvl9pPr>
          </a:lstStyle>
          <a:p>
            <a:pPr algn="just" eaLnBrk="1" hangingPunct="1"/>
            <a:r>
              <a:rPr lang="it-IT" sz="2000" dirty="0">
                <a:solidFill>
                  <a:schemeClr val="bg1"/>
                </a:solidFill>
                <a:latin typeface="Humanst521 BT" pitchFamily="34" charset="0"/>
              </a:rPr>
              <a:t>La vegetazione forestale mediterranea (termo e </a:t>
            </a:r>
            <a:r>
              <a:rPr lang="it-IT" sz="2000" dirty="0" err="1">
                <a:solidFill>
                  <a:schemeClr val="bg1"/>
                </a:solidFill>
                <a:latin typeface="Humanst521 BT" pitchFamily="34" charset="0"/>
              </a:rPr>
              <a:t>meso</a:t>
            </a:r>
            <a:r>
              <a:rPr lang="it-IT" sz="2000" dirty="0">
                <a:solidFill>
                  <a:schemeClr val="bg1"/>
                </a:solidFill>
                <a:latin typeface="Humanst521 BT" pitchFamily="34" charset="0"/>
              </a:rPr>
              <a:t>) in Italia </a:t>
            </a:r>
            <a:r>
              <a:rPr lang="it-IT" sz="2000" dirty="0" smtClean="0">
                <a:solidFill>
                  <a:schemeClr val="bg1"/>
                </a:solidFill>
                <a:latin typeface="Humanst521 BT" pitchFamily="34" charset="0"/>
              </a:rPr>
              <a:t> </a:t>
            </a:r>
            <a:r>
              <a:rPr lang="it-IT" sz="2000" dirty="0">
                <a:solidFill>
                  <a:schemeClr val="bg1"/>
                </a:solidFill>
                <a:latin typeface="Humanst521 BT" pitchFamily="34" charset="0"/>
              </a:rPr>
              <a:t>è presente sul versante tirrenico lungo la zona costiera ed alcune zone collinari per tutta la sua lunghezza. In Toscana le penetrazioni di prolungano fino all’Umbria. In Calabria, Sicilia e Sardegna  la vegetazione mediterranea si addentra fino ai limiti altitudinali maggiori. In Calabria e Sicilia si presenta anche una fascia montana mediterranea ed </a:t>
            </a:r>
            <a:r>
              <a:rPr lang="it-IT" sz="2000" dirty="0" err="1">
                <a:solidFill>
                  <a:schemeClr val="bg1"/>
                </a:solidFill>
                <a:latin typeface="Humanst521 BT" pitchFamily="34" charset="0"/>
              </a:rPr>
              <a:t>oromediterranea</a:t>
            </a:r>
            <a:r>
              <a:rPr lang="it-IT" sz="2000" dirty="0">
                <a:solidFill>
                  <a:schemeClr val="bg1"/>
                </a:solidFill>
                <a:latin typeface="Humanst521 BT" pitchFamily="34" charset="0"/>
              </a:rPr>
              <a:t> (o </a:t>
            </a:r>
            <a:r>
              <a:rPr lang="it-IT" sz="2000" dirty="0" err="1">
                <a:solidFill>
                  <a:schemeClr val="bg1"/>
                </a:solidFill>
                <a:latin typeface="Humanst521 BT" pitchFamily="34" charset="0"/>
              </a:rPr>
              <a:t>irano-nevadense</a:t>
            </a:r>
            <a:r>
              <a:rPr lang="it-IT" sz="2000" dirty="0">
                <a:solidFill>
                  <a:schemeClr val="bg1"/>
                </a:solidFill>
                <a:latin typeface="Humanst521 BT" pitchFamily="34" charset="0"/>
              </a:rPr>
              <a:t> secondo </a:t>
            </a:r>
            <a:r>
              <a:rPr lang="it-IT" sz="2000" dirty="0" err="1">
                <a:solidFill>
                  <a:schemeClr val="bg1"/>
                </a:solidFill>
                <a:latin typeface="Humanst521 BT" pitchFamily="34" charset="0"/>
              </a:rPr>
              <a:t>Pignatti</a:t>
            </a:r>
            <a:r>
              <a:rPr lang="it-IT" sz="2000" dirty="0">
                <a:solidFill>
                  <a:schemeClr val="bg1"/>
                </a:solidFill>
                <a:latin typeface="Humanst521 BT" pitchFamily="34" charset="0"/>
              </a:rPr>
              <a:t>)</a:t>
            </a:r>
          </a:p>
          <a:p>
            <a:pPr algn="just" eaLnBrk="1" hangingPunct="1"/>
            <a:r>
              <a:rPr lang="it-IT" sz="2000" dirty="0">
                <a:solidFill>
                  <a:schemeClr val="bg1"/>
                </a:solidFill>
                <a:latin typeface="Humanst521 BT" pitchFamily="34" charset="0"/>
              </a:rPr>
              <a:t>Lungo le coste adriatica la vegetazione mediterranea attesta fino alla Romagna.</a:t>
            </a:r>
          </a:p>
          <a:p>
            <a:pPr algn="just" eaLnBrk="1" hangingPunct="1"/>
            <a:r>
              <a:rPr lang="it-IT" sz="2000" dirty="0">
                <a:solidFill>
                  <a:schemeClr val="bg1"/>
                </a:solidFill>
                <a:latin typeface="Humanst521 BT" pitchFamily="34" charset="0"/>
              </a:rPr>
              <a:t>Addensamenti puntuali e localizzati sono presenti ai margini delle Prealpi (Lago di Garda – Val d’Adige) e nel Veneto.</a:t>
            </a:r>
          </a:p>
          <a:p>
            <a:pPr algn="just" eaLnBrk="1" hangingPunct="1"/>
            <a:endParaRPr lang="it-IT" sz="2000" dirty="0">
              <a:solidFill>
                <a:schemeClr val="bg1"/>
              </a:solidFill>
              <a:latin typeface="Humanst521 BT" pitchFamily="34" charset="0"/>
            </a:endParaRPr>
          </a:p>
          <a:p>
            <a:pPr algn="just" eaLnBrk="1" hangingPunct="1"/>
            <a:endParaRPr lang="it-IT" sz="1800" dirty="0">
              <a:solidFill>
                <a:schemeClr val="bg1"/>
              </a:solidFill>
              <a:latin typeface="Humanst521 BT" pitchFamily="34" charset="0"/>
            </a:endParaRPr>
          </a:p>
          <a:p>
            <a:pPr algn="just" eaLnBrk="1" hangingPunct="1"/>
            <a:endParaRPr lang="it-IT" sz="1800" dirty="0">
              <a:solidFill>
                <a:schemeClr val="bg1"/>
              </a:solidFill>
              <a:latin typeface="Humanst521 BT" pitchFamily="34" charset="0"/>
            </a:endParaRPr>
          </a:p>
        </p:txBody>
      </p:sp>
      <p:sp>
        <p:nvSpPr>
          <p:cNvPr id="4102" name="Rectangle 6"/>
          <p:cNvSpPr>
            <a:spLocks noChangeArrowheads="1"/>
          </p:cNvSpPr>
          <p:nvPr/>
        </p:nvSpPr>
        <p:spPr bwMode="auto">
          <a:xfrm>
            <a:off x="1143000" y="685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spcBef>
                <a:spcPct val="20000"/>
              </a:spcBef>
            </a:pPr>
            <a:r>
              <a:rPr lang="it-IT" sz="2500" b="1">
                <a:solidFill>
                  <a:srgbClr val="3869C0"/>
                </a:solidFill>
                <a:latin typeface="Humanst521 BT" pitchFamily="34" charset="0"/>
              </a:rPr>
              <a:t>La selvicoltura mediterranea</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1219200" y="28956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spcBef>
                <a:spcPct val="0"/>
              </a:spcBef>
            </a:pPr>
            <a:endParaRPr lang="en-GB" sz="3800">
              <a:latin typeface="Folio Bk BT" pitchFamily="34" charset="0"/>
            </a:endParaRPr>
          </a:p>
        </p:txBody>
      </p:sp>
      <p:sp>
        <p:nvSpPr>
          <p:cNvPr id="31747" name="Rectangle 3"/>
          <p:cNvSpPr>
            <a:spLocks noChangeArrowheads="1"/>
          </p:cNvSpPr>
          <p:nvPr/>
        </p:nvSpPr>
        <p:spPr bwMode="auto">
          <a:xfrm>
            <a:off x="6324600" y="4191000"/>
            <a:ext cx="2667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spcBef>
                <a:spcPct val="0"/>
              </a:spcBef>
            </a:pPr>
            <a:endParaRPr lang="en-GB"/>
          </a:p>
        </p:txBody>
      </p:sp>
      <p:sp>
        <p:nvSpPr>
          <p:cNvPr id="31748" name="Rectangle 4"/>
          <p:cNvSpPr>
            <a:spLocks noGrp="1" noChangeArrowheads="1"/>
          </p:cNvSpPr>
          <p:nvPr>
            <p:ph type="subTitle" idx="1"/>
          </p:nvPr>
        </p:nvSpPr>
        <p:spPr>
          <a:xfrm>
            <a:off x="1524000" y="1371600"/>
            <a:ext cx="7162800" cy="1752600"/>
          </a:xfrm>
        </p:spPr>
        <p:txBody>
          <a:bodyPr/>
          <a:lstStyle/>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r>
              <a:rPr lang="it-IT" sz="2000" b="1" smtClean="0">
                <a:latin typeface="Humanst521 BT" pitchFamily="34" charset="0"/>
              </a:rPr>
              <a:t> </a:t>
            </a:r>
          </a:p>
        </p:txBody>
      </p:sp>
      <p:sp>
        <p:nvSpPr>
          <p:cNvPr id="31749" name="Text Box 5"/>
          <p:cNvSpPr txBox="1">
            <a:spLocks noChangeArrowheads="1"/>
          </p:cNvSpPr>
          <p:nvPr/>
        </p:nvSpPr>
        <p:spPr bwMode="auto">
          <a:xfrm>
            <a:off x="1371600" y="1524000"/>
            <a:ext cx="7620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50000"/>
              </a:spcBef>
              <a:spcAft>
                <a:spcPct val="0"/>
              </a:spcAft>
              <a:defRPr sz="2400">
                <a:solidFill>
                  <a:schemeClr val="tx1"/>
                </a:solidFill>
                <a:latin typeface="Times New Roman" pitchFamily="18" charset="0"/>
              </a:defRPr>
            </a:lvl6pPr>
            <a:lvl7pPr marL="2971800" indent="-228600" eaLnBrk="0" fontAlgn="base" hangingPunct="0">
              <a:spcBef>
                <a:spcPct val="50000"/>
              </a:spcBef>
              <a:spcAft>
                <a:spcPct val="0"/>
              </a:spcAft>
              <a:defRPr sz="2400">
                <a:solidFill>
                  <a:schemeClr val="tx1"/>
                </a:solidFill>
                <a:latin typeface="Times New Roman" pitchFamily="18" charset="0"/>
              </a:defRPr>
            </a:lvl7pPr>
            <a:lvl8pPr marL="3429000" indent="-228600" eaLnBrk="0" fontAlgn="base" hangingPunct="0">
              <a:spcBef>
                <a:spcPct val="50000"/>
              </a:spcBef>
              <a:spcAft>
                <a:spcPct val="0"/>
              </a:spcAft>
              <a:defRPr sz="2400">
                <a:solidFill>
                  <a:schemeClr val="tx1"/>
                </a:solidFill>
                <a:latin typeface="Times New Roman" pitchFamily="18" charset="0"/>
              </a:defRPr>
            </a:lvl8pPr>
            <a:lvl9pPr marL="3886200" indent="-228600" eaLnBrk="0" fontAlgn="base" hangingPunct="0">
              <a:spcBef>
                <a:spcPct val="50000"/>
              </a:spcBef>
              <a:spcAft>
                <a:spcPct val="0"/>
              </a:spcAft>
              <a:defRPr sz="2400">
                <a:solidFill>
                  <a:schemeClr val="tx1"/>
                </a:solidFill>
                <a:latin typeface="Times New Roman" pitchFamily="18" charset="0"/>
              </a:defRPr>
            </a:lvl9pPr>
          </a:lstStyle>
          <a:p>
            <a:pPr algn="just" eaLnBrk="1" hangingPunct="1"/>
            <a:endParaRPr lang="en-GB" sz="1800">
              <a:solidFill>
                <a:schemeClr val="bg1"/>
              </a:solidFill>
              <a:latin typeface="Humanst521 BT" pitchFamily="34" charset="0"/>
            </a:endParaRPr>
          </a:p>
        </p:txBody>
      </p:sp>
      <p:sp>
        <p:nvSpPr>
          <p:cNvPr id="31750" name="Rectangle 6"/>
          <p:cNvSpPr>
            <a:spLocks noChangeArrowheads="1"/>
          </p:cNvSpPr>
          <p:nvPr/>
        </p:nvSpPr>
        <p:spPr bwMode="auto">
          <a:xfrm>
            <a:off x="1143000" y="685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spcBef>
                <a:spcPct val="20000"/>
              </a:spcBef>
            </a:pPr>
            <a:r>
              <a:rPr lang="it-IT" sz="2500" b="1">
                <a:solidFill>
                  <a:srgbClr val="3869C0"/>
                </a:solidFill>
                <a:latin typeface="Humanst521 BT" pitchFamily="34" charset="0"/>
              </a:rPr>
              <a:t>Le querce spinose</a:t>
            </a:r>
          </a:p>
        </p:txBody>
      </p:sp>
      <p:sp>
        <p:nvSpPr>
          <p:cNvPr id="31751" name="Rectangle 7"/>
          <p:cNvSpPr>
            <a:spLocks noChangeArrowheads="1"/>
          </p:cNvSpPr>
          <p:nvPr/>
        </p:nvSpPr>
        <p:spPr bwMode="auto">
          <a:xfrm>
            <a:off x="1676400" y="1524000"/>
            <a:ext cx="708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endParaRPr lang="en-GB" sz="2000">
              <a:solidFill>
                <a:schemeClr val="bg1"/>
              </a:solidFill>
              <a:latin typeface="Humanst521 BT" pitchFamily="34" charset="0"/>
            </a:endParaRPr>
          </a:p>
        </p:txBody>
      </p:sp>
      <p:sp>
        <p:nvSpPr>
          <p:cNvPr id="31752" name="Rectangle 8"/>
          <p:cNvSpPr>
            <a:spLocks noChangeArrowheads="1"/>
          </p:cNvSpPr>
          <p:nvPr/>
        </p:nvSpPr>
        <p:spPr bwMode="auto">
          <a:xfrm>
            <a:off x="1295400" y="1524000"/>
            <a:ext cx="7620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endParaRPr lang="en-GB" sz="2000">
              <a:solidFill>
                <a:schemeClr val="bg1"/>
              </a:solidFill>
              <a:latin typeface="Humanst521 BT" pitchFamily="34" charset="0"/>
            </a:endParaRPr>
          </a:p>
        </p:txBody>
      </p:sp>
      <p:pic>
        <p:nvPicPr>
          <p:cNvPr id="31753" name="Picture 9" descr="areale_spino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0475" y="1874838"/>
            <a:ext cx="5394325"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4" name="Rectangle 10"/>
          <p:cNvSpPr>
            <a:spLocks noChangeArrowheads="1"/>
          </p:cNvSpPr>
          <p:nvPr/>
        </p:nvSpPr>
        <p:spPr bwMode="auto">
          <a:xfrm>
            <a:off x="2514600" y="5334000"/>
            <a:ext cx="33194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sz="2000">
                <a:solidFill>
                  <a:schemeClr val="bg1"/>
                </a:solidFill>
                <a:latin typeface="Humanst521 BT" pitchFamily="34" charset="0"/>
              </a:rPr>
              <a:t>Areale delle querce spinose</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1219200" y="28956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spcBef>
                <a:spcPct val="0"/>
              </a:spcBef>
            </a:pPr>
            <a:endParaRPr lang="en-GB" sz="3800">
              <a:latin typeface="Folio Bk BT" pitchFamily="34" charset="0"/>
            </a:endParaRPr>
          </a:p>
        </p:txBody>
      </p:sp>
      <p:sp>
        <p:nvSpPr>
          <p:cNvPr id="32771" name="Rectangle 3"/>
          <p:cNvSpPr>
            <a:spLocks noChangeArrowheads="1"/>
          </p:cNvSpPr>
          <p:nvPr/>
        </p:nvSpPr>
        <p:spPr bwMode="auto">
          <a:xfrm>
            <a:off x="6324600" y="4191000"/>
            <a:ext cx="2667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spcBef>
                <a:spcPct val="0"/>
              </a:spcBef>
            </a:pPr>
            <a:endParaRPr lang="en-GB"/>
          </a:p>
        </p:txBody>
      </p:sp>
      <p:sp>
        <p:nvSpPr>
          <p:cNvPr id="32772" name="Rectangle 4"/>
          <p:cNvSpPr>
            <a:spLocks noGrp="1" noChangeArrowheads="1"/>
          </p:cNvSpPr>
          <p:nvPr>
            <p:ph type="subTitle" idx="1"/>
          </p:nvPr>
        </p:nvSpPr>
        <p:spPr>
          <a:xfrm>
            <a:off x="1524000" y="1371600"/>
            <a:ext cx="7162800" cy="1752600"/>
          </a:xfrm>
        </p:spPr>
        <p:txBody>
          <a:bodyPr/>
          <a:lstStyle/>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r>
              <a:rPr lang="it-IT" sz="2000" b="1" smtClean="0">
                <a:latin typeface="Humanst521 BT" pitchFamily="34" charset="0"/>
              </a:rPr>
              <a:t> </a:t>
            </a:r>
          </a:p>
        </p:txBody>
      </p:sp>
      <p:sp>
        <p:nvSpPr>
          <p:cNvPr id="32773" name="Text Box 5"/>
          <p:cNvSpPr txBox="1">
            <a:spLocks noChangeArrowheads="1"/>
          </p:cNvSpPr>
          <p:nvPr/>
        </p:nvSpPr>
        <p:spPr bwMode="auto">
          <a:xfrm>
            <a:off x="1371600" y="1524000"/>
            <a:ext cx="7620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50000"/>
              </a:spcBef>
              <a:spcAft>
                <a:spcPct val="0"/>
              </a:spcAft>
              <a:defRPr sz="2400">
                <a:solidFill>
                  <a:schemeClr val="tx1"/>
                </a:solidFill>
                <a:latin typeface="Times New Roman" pitchFamily="18" charset="0"/>
              </a:defRPr>
            </a:lvl6pPr>
            <a:lvl7pPr marL="2971800" indent="-228600" eaLnBrk="0" fontAlgn="base" hangingPunct="0">
              <a:spcBef>
                <a:spcPct val="50000"/>
              </a:spcBef>
              <a:spcAft>
                <a:spcPct val="0"/>
              </a:spcAft>
              <a:defRPr sz="2400">
                <a:solidFill>
                  <a:schemeClr val="tx1"/>
                </a:solidFill>
                <a:latin typeface="Times New Roman" pitchFamily="18" charset="0"/>
              </a:defRPr>
            </a:lvl7pPr>
            <a:lvl8pPr marL="3429000" indent="-228600" eaLnBrk="0" fontAlgn="base" hangingPunct="0">
              <a:spcBef>
                <a:spcPct val="50000"/>
              </a:spcBef>
              <a:spcAft>
                <a:spcPct val="0"/>
              </a:spcAft>
              <a:defRPr sz="2400">
                <a:solidFill>
                  <a:schemeClr val="tx1"/>
                </a:solidFill>
                <a:latin typeface="Times New Roman" pitchFamily="18" charset="0"/>
              </a:defRPr>
            </a:lvl8pPr>
            <a:lvl9pPr marL="3886200" indent="-228600" eaLnBrk="0" fontAlgn="base" hangingPunct="0">
              <a:spcBef>
                <a:spcPct val="50000"/>
              </a:spcBef>
              <a:spcAft>
                <a:spcPct val="0"/>
              </a:spcAft>
              <a:defRPr sz="2400">
                <a:solidFill>
                  <a:schemeClr val="tx1"/>
                </a:solidFill>
                <a:latin typeface="Times New Roman" pitchFamily="18" charset="0"/>
              </a:defRPr>
            </a:lvl9pPr>
          </a:lstStyle>
          <a:p>
            <a:pPr algn="just" eaLnBrk="1" hangingPunct="1"/>
            <a:endParaRPr lang="en-GB" sz="1800">
              <a:solidFill>
                <a:schemeClr val="bg1"/>
              </a:solidFill>
              <a:latin typeface="Humanst521 BT" pitchFamily="34" charset="0"/>
            </a:endParaRPr>
          </a:p>
        </p:txBody>
      </p:sp>
      <p:sp>
        <p:nvSpPr>
          <p:cNvPr id="32774" name="Rectangle 6"/>
          <p:cNvSpPr>
            <a:spLocks noChangeArrowheads="1"/>
          </p:cNvSpPr>
          <p:nvPr/>
        </p:nvSpPr>
        <p:spPr bwMode="auto">
          <a:xfrm>
            <a:off x="1143000" y="685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spcBef>
                <a:spcPct val="20000"/>
              </a:spcBef>
            </a:pPr>
            <a:r>
              <a:rPr lang="it-IT" sz="2500" b="1">
                <a:solidFill>
                  <a:srgbClr val="3869C0"/>
                </a:solidFill>
                <a:latin typeface="Humanst521 BT" pitchFamily="34" charset="0"/>
              </a:rPr>
              <a:t>Le querce spinose</a:t>
            </a:r>
          </a:p>
        </p:txBody>
      </p:sp>
      <p:sp>
        <p:nvSpPr>
          <p:cNvPr id="32775" name="Rectangle 7"/>
          <p:cNvSpPr>
            <a:spLocks noChangeArrowheads="1"/>
          </p:cNvSpPr>
          <p:nvPr/>
        </p:nvSpPr>
        <p:spPr bwMode="auto">
          <a:xfrm>
            <a:off x="1676400" y="1524000"/>
            <a:ext cx="708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endParaRPr lang="en-GB" sz="2000">
              <a:solidFill>
                <a:schemeClr val="bg1"/>
              </a:solidFill>
              <a:latin typeface="Humanst521 BT" pitchFamily="34" charset="0"/>
            </a:endParaRPr>
          </a:p>
        </p:txBody>
      </p:sp>
      <p:sp>
        <p:nvSpPr>
          <p:cNvPr id="32776" name="Rectangle 8"/>
          <p:cNvSpPr>
            <a:spLocks noChangeArrowheads="1"/>
          </p:cNvSpPr>
          <p:nvPr/>
        </p:nvSpPr>
        <p:spPr bwMode="auto">
          <a:xfrm>
            <a:off x="1295400" y="1524000"/>
            <a:ext cx="7620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endParaRPr lang="en-GB" sz="2000">
              <a:solidFill>
                <a:schemeClr val="bg1"/>
              </a:solidFill>
              <a:latin typeface="Humanst521 BT" pitchFamily="34" charset="0"/>
            </a:endParaRPr>
          </a:p>
        </p:txBody>
      </p:sp>
      <p:sp>
        <p:nvSpPr>
          <p:cNvPr id="32777" name="Rectangle 11"/>
          <p:cNvSpPr>
            <a:spLocks noChangeArrowheads="1"/>
          </p:cNvSpPr>
          <p:nvPr/>
        </p:nvSpPr>
        <p:spPr bwMode="auto">
          <a:xfrm>
            <a:off x="1447800" y="1524000"/>
            <a:ext cx="7467600"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it-IT" sz="2000">
                <a:solidFill>
                  <a:schemeClr val="bg1"/>
                </a:solidFill>
                <a:latin typeface="Humanst521 BT" pitchFamily="34" charset="0"/>
              </a:rPr>
              <a:t>Le querce spinose sono ascrivibili  all’alleanza </a:t>
            </a:r>
            <a:r>
              <a:rPr lang="it-IT" sz="2000" i="1">
                <a:solidFill>
                  <a:schemeClr val="bg1"/>
                </a:solidFill>
                <a:latin typeface="Humanst521 BT" pitchFamily="34" charset="0"/>
              </a:rPr>
              <a:t>Oleo-Ceratonion</a:t>
            </a:r>
            <a:r>
              <a:rPr lang="it-IT" sz="2000">
                <a:solidFill>
                  <a:schemeClr val="bg1"/>
                </a:solidFill>
                <a:latin typeface="Humanst521 BT" pitchFamily="34" charset="0"/>
              </a:rPr>
              <a:t> dove danno origine a macchie termofili. Tipici sono i boschetti costieri dove gli alberelli non superano i 3-4 m di altezza con associazioni del </a:t>
            </a:r>
            <a:r>
              <a:rPr lang="it-IT" sz="2000" i="1">
                <a:solidFill>
                  <a:schemeClr val="bg1"/>
                </a:solidFill>
                <a:latin typeface="Humanst521 BT" pitchFamily="34" charset="0"/>
              </a:rPr>
              <a:t>Chamaeropo-Quercetum cocciferae</a:t>
            </a:r>
            <a:r>
              <a:rPr lang="it-IT" sz="2000">
                <a:solidFill>
                  <a:schemeClr val="bg1"/>
                </a:solidFill>
                <a:latin typeface="Humanst521 BT" pitchFamily="34" charset="0"/>
              </a:rPr>
              <a:t>.</a:t>
            </a:r>
          </a:p>
          <a:p>
            <a:pPr algn="just"/>
            <a:endParaRPr lang="it-IT" sz="2000">
              <a:solidFill>
                <a:schemeClr val="bg1"/>
              </a:solidFill>
              <a:latin typeface="Humanst521 BT" pitchFamily="34" charset="0"/>
            </a:endParaRPr>
          </a:p>
        </p:txBody>
      </p:sp>
      <p:pic>
        <p:nvPicPr>
          <p:cNvPr id="32778" name="Picture 12" descr="quercia spino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3429000"/>
            <a:ext cx="3076575" cy="280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1219200" y="28956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spcBef>
                <a:spcPct val="0"/>
              </a:spcBef>
            </a:pPr>
            <a:endParaRPr lang="en-GB" sz="3800">
              <a:latin typeface="Folio Bk BT" pitchFamily="34" charset="0"/>
            </a:endParaRPr>
          </a:p>
        </p:txBody>
      </p:sp>
      <p:sp>
        <p:nvSpPr>
          <p:cNvPr id="33795" name="Rectangle 3"/>
          <p:cNvSpPr>
            <a:spLocks noChangeArrowheads="1"/>
          </p:cNvSpPr>
          <p:nvPr/>
        </p:nvSpPr>
        <p:spPr bwMode="auto">
          <a:xfrm>
            <a:off x="6324600" y="4191000"/>
            <a:ext cx="2667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spcBef>
                <a:spcPct val="0"/>
              </a:spcBef>
            </a:pPr>
            <a:endParaRPr lang="en-GB"/>
          </a:p>
        </p:txBody>
      </p:sp>
      <p:sp>
        <p:nvSpPr>
          <p:cNvPr id="33796" name="Rectangle 4"/>
          <p:cNvSpPr>
            <a:spLocks noGrp="1" noChangeArrowheads="1"/>
          </p:cNvSpPr>
          <p:nvPr>
            <p:ph type="subTitle" idx="1"/>
          </p:nvPr>
        </p:nvSpPr>
        <p:spPr>
          <a:xfrm>
            <a:off x="1524000" y="1371600"/>
            <a:ext cx="7162800" cy="1752600"/>
          </a:xfrm>
        </p:spPr>
        <p:txBody>
          <a:bodyPr/>
          <a:lstStyle/>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r>
              <a:rPr lang="it-IT" sz="2000" b="1" smtClean="0">
                <a:latin typeface="Humanst521 BT" pitchFamily="34" charset="0"/>
              </a:rPr>
              <a:t> </a:t>
            </a:r>
          </a:p>
        </p:txBody>
      </p:sp>
      <p:sp>
        <p:nvSpPr>
          <p:cNvPr id="33797" name="Rectangle 6"/>
          <p:cNvSpPr>
            <a:spLocks noChangeArrowheads="1"/>
          </p:cNvSpPr>
          <p:nvPr/>
        </p:nvSpPr>
        <p:spPr bwMode="auto">
          <a:xfrm>
            <a:off x="1143000" y="685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spcBef>
                <a:spcPct val="20000"/>
              </a:spcBef>
            </a:pPr>
            <a:r>
              <a:rPr lang="it-IT" sz="2500" b="1">
                <a:solidFill>
                  <a:srgbClr val="3869C0"/>
                </a:solidFill>
                <a:latin typeface="Humanst521 BT" pitchFamily="34" charset="0"/>
              </a:rPr>
              <a:t>La macchia</a:t>
            </a:r>
          </a:p>
        </p:txBody>
      </p:sp>
      <p:sp>
        <p:nvSpPr>
          <p:cNvPr id="33798" name="Rectangle 7"/>
          <p:cNvSpPr>
            <a:spLocks noChangeArrowheads="1"/>
          </p:cNvSpPr>
          <p:nvPr/>
        </p:nvSpPr>
        <p:spPr bwMode="auto">
          <a:xfrm>
            <a:off x="1676400" y="1524000"/>
            <a:ext cx="708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endParaRPr lang="en-GB" sz="2000">
              <a:solidFill>
                <a:schemeClr val="bg1"/>
              </a:solidFill>
              <a:latin typeface="Humanst521 BT" pitchFamily="34" charset="0"/>
            </a:endParaRPr>
          </a:p>
        </p:txBody>
      </p:sp>
      <p:sp>
        <p:nvSpPr>
          <p:cNvPr id="33799" name="Rectangle 8"/>
          <p:cNvSpPr>
            <a:spLocks noChangeArrowheads="1"/>
          </p:cNvSpPr>
          <p:nvPr/>
        </p:nvSpPr>
        <p:spPr bwMode="auto">
          <a:xfrm>
            <a:off x="1295400" y="1524000"/>
            <a:ext cx="7620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endParaRPr lang="en-GB" sz="2000">
              <a:solidFill>
                <a:schemeClr val="bg1"/>
              </a:solidFill>
              <a:latin typeface="Humanst521 BT" pitchFamily="34" charset="0"/>
            </a:endParaRPr>
          </a:p>
        </p:txBody>
      </p:sp>
      <p:sp>
        <p:nvSpPr>
          <p:cNvPr id="33800" name="Rectangle 9"/>
          <p:cNvSpPr>
            <a:spLocks noChangeArrowheads="1"/>
          </p:cNvSpPr>
          <p:nvPr/>
        </p:nvSpPr>
        <p:spPr bwMode="auto">
          <a:xfrm>
            <a:off x="1447800" y="1524000"/>
            <a:ext cx="74676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it-IT" sz="2000">
                <a:solidFill>
                  <a:schemeClr val="bg1"/>
                </a:solidFill>
                <a:latin typeface="Humanst521 BT" pitchFamily="34" charset="0"/>
              </a:rPr>
              <a:t>Con macchia mediterranea si intende una formazione forestale dominata da arbusteti appartenenti alle specie sempreverdi mediterranee.</a:t>
            </a:r>
          </a:p>
          <a:p>
            <a:pPr algn="just"/>
            <a:r>
              <a:rPr lang="it-IT" sz="2000">
                <a:solidFill>
                  <a:schemeClr val="bg1"/>
                </a:solidFill>
                <a:latin typeface="Humanst521 BT" pitchFamily="34" charset="0"/>
              </a:rPr>
              <a:t>In Italia interessa una superficie quasi di 1.000.000 ha che può essere suddivisa in macchia foresta (categoria di transizione con la foresta mediterranea), macchia alta (6-2 m) e macchia bassa (&lt; 2 m).</a:t>
            </a:r>
          </a:p>
          <a:p>
            <a:pPr algn="just"/>
            <a:r>
              <a:rPr lang="it-IT" sz="2000">
                <a:solidFill>
                  <a:schemeClr val="bg1"/>
                </a:solidFill>
                <a:latin typeface="Humanst521 BT" pitchFamily="34" charset="0"/>
              </a:rPr>
              <a:t>A seconda dell’origine abbiamo una macchia primaria di origine naturale (es. macchia dunale a ginepri) e una macchia secondaria di origine antropica (la più diffusa es. macchia pirofita e macchia di postcoltura).</a:t>
            </a:r>
          </a:p>
          <a:p>
            <a:pPr algn="just"/>
            <a:endParaRPr lang="it-IT" sz="2000">
              <a:solidFill>
                <a:schemeClr val="bg1"/>
              </a:solidFill>
              <a:latin typeface="Humanst521 BT" pitchFamily="34"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1219200" y="28956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spcBef>
                <a:spcPct val="0"/>
              </a:spcBef>
            </a:pPr>
            <a:endParaRPr lang="en-GB" sz="3800">
              <a:latin typeface="Folio Bk BT" pitchFamily="34" charset="0"/>
            </a:endParaRPr>
          </a:p>
        </p:txBody>
      </p:sp>
      <p:sp>
        <p:nvSpPr>
          <p:cNvPr id="34819" name="Rectangle 3"/>
          <p:cNvSpPr>
            <a:spLocks noChangeArrowheads="1"/>
          </p:cNvSpPr>
          <p:nvPr/>
        </p:nvSpPr>
        <p:spPr bwMode="auto">
          <a:xfrm>
            <a:off x="6324600" y="4191000"/>
            <a:ext cx="2667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spcBef>
                <a:spcPct val="0"/>
              </a:spcBef>
            </a:pPr>
            <a:endParaRPr lang="en-GB"/>
          </a:p>
        </p:txBody>
      </p:sp>
      <p:sp>
        <p:nvSpPr>
          <p:cNvPr id="34820" name="Rectangle 4"/>
          <p:cNvSpPr>
            <a:spLocks noGrp="1" noChangeArrowheads="1"/>
          </p:cNvSpPr>
          <p:nvPr>
            <p:ph type="subTitle" idx="1"/>
          </p:nvPr>
        </p:nvSpPr>
        <p:spPr>
          <a:xfrm>
            <a:off x="1524000" y="1371600"/>
            <a:ext cx="7162800" cy="1752600"/>
          </a:xfrm>
        </p:spPr>
        <p:txBody>
          <a:bodyPr/>
          <a:lstStyle/>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r>
              <a:rPr lang="it-IT" sz="2000" b="1" smtClean="0">
                <a:latin typeface="Humanst521 BT" pitchFamily="34" charset="0"/>
              </a:rPr>
              <a:t> </a:t>
            </a:r>
          </a:p>
        </p:txBody>
      </p:sp>
      <p:sp>
        <p:nvSpPr>
          <p:cNvPr id="34821" name="Rectangle 5"/>
          <p:cNvSpPr>
            <a:spLocks noChangeArrowheads="1"/>
          </p:cNvSpPr>
          <p:nvPr/>
        </p:nvSpPr>
        <p:spPr bwMode="auto">
          <a:xfrm>
            <a:off x="1143000" y="685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spcBef>
                <a:spcPct val="20000"/>
              </a:spcBef>
            </a:pPr>
            <a:r>
              <a:rPr lang="it-IT" sz="2500" b="1">
                <a:solidFill>
                  <a:srgbClr val="3869C0"/>
                </a:solidFill>
                <a:latin typeface="Humanst521 BT" pitchFamily="34" charset="0"/>
              </a:rPr>
              <a:t>La macchia</a:t>
            </a:r>
          </a:p>
        </p:txBody>
      </p:sp>
      <p:sp>
        <p:nvSpPr>
          <p:cNvPr id="34822" name="Rectangle 6"/>
          <p:cNvSpPr>
            <a:spLocks noChangeArrowheads="1"/>
          </p:cNvSpPr>
          <p:nvPr/>
        </p:nvSpPr>
        <p:spPr bwMode="auto">
          <a:xfrm>
            <a:off x="1676400" y="1524000"/>
            <a:ext cx="708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endParaRPr lang="en-GB" sz="2000">
              <a:solidFill>
                <a:schemeClr val="bg1"/>
              </a:solidFill>
              <a:latin typeface="Humanst521 BT" pitchFamily="34" charset="0"/>
            </a:endParaRPr>
          </a:p>
        </p:txBody>
      </p:sp>
      <p:sp>
        <p:nvSpPr>
          <p:cNvPr id="34823" name="Rectangle 7"/>
          <p:cNvSpPr>
            <a:spLocks noChangeArrowheads="1"/>
          </p:cNvSpPr>
          <p:nvPr/>
        </p:nvSpPr>
        <p:spPr bwMode="auto">
          <a:xfrm>
            <a:off x="1295400" y="1524000"/>
            <a:ext cx="7620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endParaRPr lang="en-GB" sz="2000">
              <a:solidFill>
                <a:schemeClr val="bg1"/>
              </a:solidFill>
              <a:latin typeface="Humanst521 BT" pitchFamily="34" charset="0"/>
            </a:endParaRPr>
          </a:p>
        </p:txBody>
      </p:sp>
      <p:pic>
        <p:nvPicPr>
          <p:cNvPr id="34824" name="Picture 10" descr="19">
            <a:hlinkClick r:id="" tooltip="[Ingrandimento della foto]"/>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1628775"/>
            <a:ext cx="5445125"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5" name="Text Box 11"/>
          <p:cNvSpPr txBox="1">
            <a:spLocks noChangeArrowheads="1"/>
          </p:cNvSpPr>
          <p:nvPr/>
        </p:nvSpPr>
        <p:spPr bwMode="auto">
          <a:xfrm>
            <a:off x="1835150" y="5516563"/>
            <a:ext cx="6454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50000"/>
              </a:spcBef>
              <a:spcAft>
                <a:spcPct val="0"/>
              </a:spcAft>
              <a:defRPr sz="2400">
                <a:solidFill>
                  <a:schemeClr val="tx1"/>
                </a:solidFill>
                <a:latin typeface="Times New Roman" pitchFamily="18" charset="0"/>
              </a:defRPr>
            </a:lvl6pPr>
            <a:lvl7pPr marL="2971800" indent="-228600" eaLnBrk="0" fontAlgn="base" hangingPunct="0">
              <a:spcBef>
                <a:spcPct val="50000"/>
              </a:spcBef>
              <a:spcAft>
                <a:spcPct val="0"/>
              </a:spcAft>
              <a:defRPr sz="2400">
                <a:solidFill>
                  <a:schemeClr val="tx1"/>
                </a:solidFill>
                <a:latin typeface="Times New Roman" pitchFamily="18" charset="0"/>
              </a:defRPr>
            </a:lvl7pPr>
            <a:lvl8pPr marL="3429000" indent="-228600" eaLnBrk="0" fontAlgn="base" hangingPunct="0">
              <a:spcBef>
                <a:spcPct val="50000"/>
              </a:spcBef>
              <a:spcAft>
                <a:spcPct val="0"/>
              </a:spcAft>
              <a:defRPr sz="2400">
                <a:solidFill>
                  <a:schemeClr val="tx1"/>
                </a:solidFill>
                <a:latin typeface="Times New Roman" pitchFamily="18" charset="0"/>
              </a:defRPr>
            </a:lvl8pPr>
            <a:lvl9pPr marL="3886200" indent="-228600" eaLnBrk="0" fontAlgn="base" hangingPunct="0">
              <a:spcBef>
                <a:spcPct val="50000"/>
              </a:spcBef>
              <a:spcAft>
                <a:spcPct val="0"/>
              </a:spcAft>
              <a:defRPr sz="2400">
                <a:solidFill>
                  <a:schemeClr val="tx1"/>
                </a:solidFill>
                <a:latin typeface="Times New Roman" pitchFamily="18" charset="0"/>
              </a:defRPr>
            </a:lvl9pPr>
          </a:lstStyle>
          <a:p>
            <a:pPr eaLnBrk="1" hangingPunct="1"/>
            <a:r>
              <a:rPr lang="it-IT" sz="2000">
                <a:solidFill>
                  <a:schemeClr val="bg1"/>
                </a:solidFill>
                <a:latin typeface="Humanst521 BT" pitchFamily="34" charset="0"/>
              </a:rPr>
              <a:t>Macchia primitiva di duna ad Ostuni (Del Favero, 2008)</a:t>
            </a:r>
            <a:r>
              <a:rPr lang="it-IT" sz="2000">
                <a:solidFill>
                  <a:schemeClr val="bg1"/>
                </a:solidFill>
              </a:rPr>
              <a:t> </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1219200" y="28956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spcBef>
                <a:spcPct val="0"/>
              </a:spcBef>
            </a:pPr>
            <a:endParaRPr lang="en-GB" sz="3800">
              <a:latin typeface="Folio Bk BT" pitchFamily="34" charset="0"/>
            </a:endParaRPr>
          </a:p>
        </p:txBody>
      </p:sp>
      <p:sp>
        <p:nvSpPr>
          <p:cNvPr id="35843" name="Rectangle 3"/>
          <p:cNvSpPr>
            <a:spLocks noChangeArrowheads="1"/>
          </p:cNvSpPr>
          <p:nvPr/>
        </p:nvSpPr>
        <p:spPr bwMode="auto">
          <a:xfrm>
            <a:off x="6324600" y="4191000"/>
            <a:ext cx="2667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spcBef>
                <a:spcPct val="0"/>
              </a:spcBef>
            </a:pPr>
            <a:endParaRPr lang="en-GB"/>
          </a:p>
        </p:txBody>
      </p:sp>
      <p:sp>
        <p:nvSpPr>
          <p:cNvPr id="35844" name="Rectangle 4"/>
          <p:cNvSpPr>
            <a:spLocks noGrp="1" noChangeArrowheads="1"/>
          </p:cNvSpPr>
          <p:nvPr>
            <p:ph type="subTitle" idx="1"/>
          </p:nvPr>
        </p:nvSpPr>
        <p:spPr>
          <a:xfrm>
            <a:off x="1524000" y="1371600"/>
            <a:ext cx="7162800" cy="1752600"/>
          </a:xfrm>
        </p:spPr>
        <p:txBody>
          <a:bodyPr/>
          <a:lstStyle/>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r>
              <a:rPr lang="it-IT" sz="2000" b="1" smtClean="0">
                <a:latin typeface="Humanst521 BT" pitchFamily="34" charset="0"/>
              </a:rPr>
              <a:t> </a:t>
            </a:r>
          </a:p>
        </p:txBody>
      </p:sp>
      <p:sp>
        <p:nvSpPr>
          <p:cNvPr id="35845" name="Rectangle 5"/>
          <p:cNvSpPr>
            <a:spLocks noChangeArrowheads="1"/>
          </p:cNvSpPr>
          <p:nvPr/>
        </p:nvSpPr>
        <p:spPr bwMode="auto">
          <a:xfrm>
            <a:off x="1143000" y="685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spcBef>
                <a:spcPct val="20000"/>
              </a:spcBef>
            </a:pPr>
            <a:r>
              <a:rPr lang="it-IT" sz="2500" b="1">
                <a:solidFill>
                  <a:srgbClr val="3869C0"/>
                </a:solidFill>
                <a:latin typeface="Humanst521 BT" pitchFamily="34" charset="0"/>
              </a:rPr>
              <a:t>La macchia</a:t>
            </a:r>
          </a:p>
        </p:txBody>
      </p:sp>
      <p:sp>
        <p:nvSpPr>
          <p:cNvPr id="35846" name="Rectangle 6"/>
          <p:cNvSpPr>
            <a:spLocks noChangeArrowheads="1"/>
          </p:cNvSpPr>
          <p:nvPr/>
        </p:nvSpPr>
        <p:spPr bwMode="auto">
          <a:xfrm>
            <a:off x="1676400" y="1524000"/>
            <a:ext cx="708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endParaRPr lang="en-GB" sz="2000">
              <a:solidFill>
                <a:schemeClr val="bg1"/>
              </a:solidFill>
              <a:latin typeface="Humanst521 BT" pitchFamily="34" charset="0"/>
            </a:endParaRPr>
          </a:p>
        </p:txBody>
      </p:sp>
      <p:sp>
        <p:nvSpPr>
          <p:cNvPr id="35847" name="Rectangle 7"/>
          <p:cNvSpPr>
            <a:spLocks noChangeArrowheads="1"/>
          </p:cNvSpPr>
          <p:nvPr/>
        </p:nvSpPr>
        <p:spPr bwMode="auto">
          <a:xfrm>
            <a:off x="1295400" y="1524000"/>
            <a:ext cx="7620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endParaRPr lang="en-GB" sz="2000">
              <a:solidFill>
                <a:schemeClr val="bg1"/>
              </a:solidFill>
              <a:latin typeface="Humanst521 BT" pitchFamily="34" charset="0"/>
            </a:endParaRPr>
          </a:p>
        </p:txBody>
      </p:sp>
      <p:sp>
        <p:nvSpPr>
          <p:cNvPr id="35848" name="Text Box 9"/>
          <p:cNvSpPr txBox="1">
            <a:spLocks noChangeArrowheads="1"/>
          </p:cNvSpPr>
          <p:nvPr/>
        </p:nvSpPr>
        <p:spPr bwMode="auto">
          <a:xfrm>
            <a:off x="1258888" y="4775200"/>
            <a:ext cx="7885112" cy="168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50000"/>
              </a:spcBef>
              <a:spcAft>
                <a:spcPct val="0"/>
              </a:spcAft>
              <a:defRPr sz="2400">
                <a:solidFill>
                  <a:schemeClr val="tx1"/>
                </a:solidFill>
                <a:latin typeface="Times New Roman" pitchFamily="18" charset="0"/>
              </a:defRPr>
            </a:lvl6pPr>
            <a:lvl7pPr marL="2971800" indent="-228600" eaLnBrk="0" fontAlgn="base" hangingPunct="0">
              <a:spcBef>
                <a:spcPct val="50000"/>
              </a:spcBef>
              <a:spcAft>
                <a:spcPct val="0"/>
              </a:spcAft>
              <a:defRPr sz="2400">
                <a:solidFill>
                  <a:schemeClr val="tx1"/>
                </a:solidFill>
                <a:latin typeface="Times New Roman" pitchFamily="18" charset="0"/>
              </a:defRPr>
            </a:lvl7pPr>
            <a:lvl8pPr marL="3429000" indent="-228600" eaLnBrk="0" fontAlgn="base" hangingPunct="0">
              <a:spcBef>
                <a:spcPct val="50000"/>
              </a:spcBef>
              <a:spcAft>
                <a:spcPct val="0"/>
              </a:spcAft>
              <a:defRPr sz="2400">
                <a:solidFill>
                  <a:schemeClr val="tx1"/>
                </a:solidFill>
                <a:latin typeface="Times New Roman" pitchFamily="18" charset="0"/>
              </a:defRPr>
            </a:lvl8pPr>
            <a:lvl9pPr marL="3886200" indent="-228600" eaLnBrk="0" fontAlgn="base" hangingPunct="0">
              <a:spcBef>
                <a:spcPct val="50000"/>
              </a:spcBef>
              <a:spcAft>
                <a:spcPct val="0"/>
              </a:spcAft>
              <a:defRPr sz="2400">
                <a:solidFill>
                  <a:schemeClr val="tx1"/>
                </a:solidFill>
                <a:latin typeface="Times New Roman" pitchFamily="18" charset="0"/>
              </a:defRPr>
            </a:lvl9pPr>
          </a:lstStyle>
          <a:p>
            <a:pPr algn="just" eaLnBrk="1" hangingPunct="1"/>
            <a:r>
              <a:rPr lang="it-IT" sz="1600">
                <a:solidFill>
                  <a:schemeClr val="bg1"/>
                </a:solidFill>
                <a:latin typeface="Humanst521 BT" pitchFamily="34" charset="0"/>
              </a:rPr>
              <a:t>La macchia tipica è presente in stazioni per lo più di versante, poste non solo in vicinanza del mare, ma anche più internamente. Queste stazioni hanno in comune i suoli superficiali, prevalentemente di natura carbonatica e perciò fortemente fessurati e interessati da un consistente drenaggio di fondo, nonché da una certa lisciviazione delle basi e delle argille.</a:t>
            </a:r>
          </a:p>
          <a:p>
            <a:pPr eaLnBrk="1" hangingPunct="1"/>
            <a:r>
              <a:rPr lang="it-IT" sz="1600">
                <a:solidFill>
                  <a:schemeClr val="bg1"/>
                </a:solidFill>
                <a:latin typeface="Humanst521 BT" pitchFamily="34" charset="0"/>
              </a:rPr>
              <a:t>(Del Favero, 2008)</a:t>
            </a:r>
            <a:r>
              <a:rPr lang="it-IT" sz="1600">
                <a:solidFill>
                  <a:schemeClr val="bg1"/>
                </a:solidFill>
              </a:rPr>
              <a:t> </a:t>
            </a:r>
          </a:p>
        </p:txBody>
      </p:sp>
      <p:pic>
        <p:nvPicPr>
          <p:cNvPr id="35849" name="Picture 11" descr="27">
            <a:hlinkClick r:id="" tooltip="[Ingrandimento della foto]"/>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1341438"/>
            <a:ext cx="5111750" cy="340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1219200" y="28956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spcBef>
                <a:spcPct val="0"/>
              </a:spcBef>
            </a:pPr>
            <a:endParaRPr lang="en-GB" sz="3800">
              <a:latin typeface="Folio Bk BT" pitchFamily="34" charset="0"/>
            </a:endParaRPr>
          </a:p>
        </p:txBody>
      </p:sp>
      <p:sp>
        <p:nvSpPr>
          <p:cNvPr id="36867" name="Rectangle 3"/>
          <p:cNvSpPr>
            <a:spLocks noChangeArrowheads="1"/>
          </p:cNvSpPr>
          <p:nvPr/>
        </p:nvSpPr>
        <p:spPr bwMode="auto">
          <a:xfrm>
            <a:off x="6324600" y="4191000"/>
            <a:ext cx="2667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spcBef>
                <a:spcPct val="0"/>
              </a:spcBef>
            </a:pPr>
            <a:endParaRPr lang="en-GB"/>
          </a:p>
        </p:txBody>
      </p:sp>
      <p:sp>
        <p:nvSpPr>
          <p:cNvPr id="36868" name="Rectangle 4"/>
          <p:cNvSpPr>
            <a:spLocks noGrp="1" noChangeArrowheads="1"/>
          </p:cNvSpPr>
          <p:nvPr>
            <p:ph type="subTitle" idx="1"/>
          </p:nvPr>
        </p:nvSpPr>
        <p:spPr>
          <a:xfrm>
            <a:off x="1524000" y="1371600"/>
            <a:ext cx="7162800" cy="1752600"/>
          </a:xfrm>
        </p:spPr>
        <p:txBody>
          <a:bodyPr/>
          <a:lstStyle/>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r>
              <a:rPr lang="it-IT" sz="2000" b="1" smtClean="0">
                <a:latin typeface="Humanst521 BT" pitchFamily="34" charset="0"/>
              </a:rPr>
              <a:t> </a:t>
            </a:r>
          </a:p>
        </p:txBody>
      </p:sp>
      <p:sp>
        <p:nvSpPr>
          <p:cNvPr id="36869" name="Rectangle 5"/>
          <p:cNvSpPr>
            <a:spLocks noChangeArrowheads="1"/>
          </p:cNvSpPr>
          <p:nvPr/>
        </p:nvSpPr>
        <p:spPr bwMode="auto">
          <a:xfrm>
            <a:off x="1143000" y="685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spcBef>
                <a:spcPct val="20000"/>
              </a:spcBef>
            </a:pPr>
            <a:r>
              <a:rPr lang="it-IT" sz="2500" b="1">
                <a:solidFill>
                  <a:srgbClr val="3869C0"/>
                </a:solidFill>
                <a:latin typeface="Humanst521 BT" pitchFamily="34" charset="0"/>
              </a:rPr>
              <a:t>La macchia</a:t>
            </a:r>
          </a:p>
        </p:txBody>
      </p:sp>
      <p:sp>
        <p:nvSpPr>
          <p:cNvPr id="36870" name="Rectangle 6"/>
          <p:cNvSpPr>
            <a:spLocks noChangeArrowheads="1"/>
          </p:cNvSpPr>
          <p:nvPr/>
        </p:nvSpPr>
        <p:spPr bwMode="auto">
          <a:xfrm>
            <a:off x="1676400" y="1524000"/>
            <a:ext cx="708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endParaRPr lang="en-GB" sz="2000">
              <a:solidFill>
                <a:schemeClr val="bg1"/>
              </a:solidFill>
              <a:latin typeface="Humanst521 BT" pitchFamily="34" charset="0"/>
            </a:endParaRPr>
          </a:p>
        </p:txBody>
      </p:sp>
      <p:sp>
        <p:nvSpPr>
          <p:cNvPr id="36871" name="Rectangle 7"/>
          <p:cNvSpPr>
            <a:spLocks noChangeArrowheads="1"/>
          </p:cNvSpPr>
          <p:nvPr/>
        </p:nvSpPr>
        <p:spPr bwMode="auto">
          <a:xfrm>
            <a:off x="1295400" y="1524000"/>
            <a:ext cx="7620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endParaRPr lang="en-GB" sz="2000">
              <a:solidFill>
                <a:schemeClr val="bg1"/>
              </a:solidFill>
              <a:latin typeface="Humanst521 BT" pitchFamily="34" charset="0"/>
            </a:endParaRPr>
          </a:p>
        </p:txBody>
      </p:sp>
      <p:sp>
        <p:nvSpPr>
          <p:cNvPr id="36872" name="Text Box 8"/>
          <p:cNvSpPr txBox="1">
            <a:spLocks noChangeArrowheads="1"/>
          </p:cNvSpPr>
          <p:nvPr/>
        </p:nvSpPr>
        <p:spPr bwMode="auto">
          <a:xfrm>
            <a:off x="1258888" y="4775200"/>
            <a:ext cx="7885112"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50000"/>
              </a:spcBef>
              <a:spcAft>
                <a:spcPct val="0"/>
              </a:spcAft>
              <a:defRPr sz="2400">
                <a:solidFill>
                  <a:schemeClr val="tx1"/>
                </a:solidFill>
                <a:latin typeface="Times New Roman" pitchFamily="18" charset="0"/>
              </a:defRPr>
            </a:lvl6pPr>
            <a:lvl7pPr marL="2971800" indent="-228600" eaLnBrk="0" fontAlgn="base" hangingPunct="0">
              <a:spcBef>
                <a:spcPct val="50000"/>
              </a:spcBef>
              <a:spcAft>
                <a:spcPct val="0"/>
              </a:spcAft>
              <a:defRPr sz="2400">
                <a:solidFill>
                  <a:schemeClr val="tx1"/>
                </a:solidFill>
                <a:latin typeface="Times New Roman" pitchFamily="18" charset="0"/>
              </a:defRPr>
            </a:lvl7pPr>
            <a:lvl8pPr marL="3429000" indent="-228600" eaLnBrk="0" fontAlgn="base" hangingPunct="0">
              <a:spcBef>
                <a:spcPct val="50000"/>
              </a:spcBef>
              <a:spcAft>
                <a:spcPct val="0"/>
              </a:spcAft>
              <a:defRPr sz="2400">
                <a:solidFill>
                  <a:schemeClr val="tx1"/>
                </a:solidFill>
                <a:latin typeface="Times New Roman" pitchFamily="18" charset="0"/>
              </a:defRPr>
            </a:lvl8pPr>
            <a:lvl9pPr marL="3886200" indent="-228600" eaLnBrk="0" fontAlgn="base" hangingPunct="0">
              <a:spcBef>
                <a:spcPct val="50000"/>
              </a:spcBef>
              <a:spcAft>
                <a:spcPct val="0"/>
              </a:spcAft>
              <a:defRPr sz="2400">
                <a:solidFill>
                  <a:schemeClr val="tx1"/>
                </a:solidFill>
                <a:latin typeface="Times New Roman" pitchFamily="18" charset="0"/>
              </a:defRPr>
            </a:lvl9pPr>
          </a:lstStyle>
          <a:p>
            <a:pPr algn="just" eaLnBrk="1" hangingPunct="1"/>
            <a:r>
              <a:rPr lang="it-IT" sz="1800">
                <a:solidFill>
                  <a:schemeClr val="bg1"/>
                </a:solidFill>
                <a:latin typeface="Humanst521 BT" pitchFamily="34" charset="0"/>
              </a:rPr>
              <a:t>La macchia alta è una formazione in cui l’altezza potenziale dei soggetti è compresa fra 2 e 5 m o talvolta anche più (Otranto).</a:t>
            </a:r>
          </a:p>
          <a:p>
            <a:pPr eaLnBrk="1" hangingPunct="1"/>
            <a:r>
              <a:rPr lang="it-IT" sz="1800">
                <a:solidFill>
                  <a:schemeClr val="bg1"/>
                </a:solidFill>
                <a:latin typeface="Humanst521 BT" pitchFamily="34" charset="0"/>
              </a:rPr>
              <a:t>(Del Favero, 2008)</a:t>
            </a:r>
            <a:r>
              <a:rPr lang="it-IT" sz="1800">
                <a:solidFill>
                  <a:schemeClr val="bg1"/>
                </a:solidFill>
              </a:rPr>
              <a:t> </a:t>
            </a:r>
          </a:p>
        </p:txBody>
      </p:sp>
      <p:pic>
        <p:nvPicPr>
          <p:cNvPr id="36873" name="Picture 11" descr="47">
            <a:hlinkClick r:id="" tooltip="[Ingrandimento della foto]"/>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1412875"/>
            <a:ext cx="446722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1219200" y="28956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spcBef>
                <a:spcPct val="0"/>
              </a:spcBef>
            </a:pPr>
            <a:endParaRPr lang="en-GB" sz="3800">
              <a:latin typeface="Folio Bk BT" pitchFamily="34" charset="0"/>
            </a:endParaRPr>
          </a:p>
        </p:txBody>
      </p:sp>
      <p:sp>
        <p:nvSpPr>
          <p:cNvPr id="37891" name="Rectangle 3"/>
          <p:cNvSpPr>
            <a:spLocks noChangeArrowheads="1"/>
          </p:cNvSpPr>
          <p:nvPr/>
        </p:nvSpPr>
        <p:spPr bwMode="auto">
          <a:xfrm>
            <a:off x="6324600" y="4191000"/>
            <a:ext cx="2667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spcBef>
                <a:spcPct val="0"/>
              </a:spcBef>
            </a:pPr>
            <a:endParaRPr lang="en-GB"/>
          </a:p>
        </p:txBody>
      </p:sp>
      <p:sp>
        <p:nvSpPr>
          <p:cNvPr id="37892" name="Rectangle 4"/>
          <p:cNvSpPr>
            <a:spLocks noGrp="1" noChangeArrowheads="1"/>
          </p:cNvSpPr>
          <p:nvPr>
            <p:ph type="subTitle" idx="1"/>
          </p:nvPr>
        </p:nvSpPr>
        <p:spPr>
          <a:xfrm>
            <a:off x="1524000" y="1371600"/>
            <a:ext cx="7162800" cy="1752600"/>
          </a:xfrm>
        </p:spPr>
        <p:txBody>
          <a:bodyPr/>
          <a:lstStyle/>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r>
              <a:rPr lang="it-IT" sz="2000" b="1" smtClean="0">
                <a:latin typeface="Humanst521 BT" pitchFamily="34" charset="0"/>
              </a:rPr>
              <a:t> </a:t>
            </a:r>
          </a:p>
        </p:txBody>
      </p:sp>
      <p:sp>
        <p:nvSpPr>
          <p:cNvPr id="37893" name="Rectangle 5"/>
          <p:cNvSpPr>
            <a:spLocks noChangeArrowheads="1"/>
          </p:cNvSpPr>
          <p:nvPr/>
        </p:nvSpPr>
        <p:spPr bwMode="auto">
          <a:xfrm>
            <a:off x="1143000" y="685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spcBef>
                <a:spcPct val="20000"/>
              </a:spcBef>
            </a:pPr>
            <a:r>
              <a:rPr lang="it-IT" sz="2500" b="1">
                <a:solidFill>
                  <a:srgbClr val="3869C0"/>
                </a:solidFill>
                <a:latin typeface="Humanst521 BT" pitchFamily="34" charset="0"/>
              </a:rPr>
              <a:t>La macchia</a:t>
            </a:r>
          </a:p>
        </p:txBody>
      </p:sp>
      <p:sp>
        <p:nvSpPr>
          <p:cNvPr id="37894" name="Rectangle 6"/>
          <p:cNvSpPr>
            <a:spLocks noChangeArrowheads="1"/>
          </p:cNvSpPr>
          <p:nvPr/>
        </p:nvSpPr>
        <p:spPr bwMode="auto">
          <a:xfrm>
            <a:off x="1676400" y="1524000"/>
            <a:ext cx="708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endParaRPr lang="en-GB" sz="2000">
              <a:solidFill>
                <a:schemeClr val="bg1"/>
              </a:solidFill>
              <a:latin typeface="Humanst521 BT" pitchFamily="34" charset="0"/>
            </a:endParaRPr>
          </a:p>
        </p:txBody>
      </p:sp>
      <p:sp>
        <p:nvSpPr>
          <p:cNvPr id="37895" name="Rectangle 7"/>
          <p:cNvSpPr>
            <a:spLocks noChangeArrowheads="1"/>
          </p:cNvSpPr>
          <p:nvPr/>
        </p:nvSpPr>
        <p:spPr bwMode="auto">
          <a:xfrm>
            <a:off x="1295400" y="1524000"/>
            <a:ext cx="7620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endParaRPr lang="en-GB" sz="2000">
              <a:solidFill>
                <a:schemeClr val="bg1"/>
              </a:solidFill>
              <a:latin typeface="Humanst521 BT" pitchFamily="34" charset="0"/>
            </a:endParaRPr>
          </a:p>
        </p:txBody>
      </p:sp>
      <p:sp>
        <p:nvSpPr>
          <p:cNvPr id="37896" name="Text Box 8"/>
          <p:cNvSpPr txBox="1">
            <a:spLocks noChangeArrowheads="1"/>
          </p:cNvSpPr>
          <p:nvPr/>
        </p:nvSpPr>
        <p:spPr bwMode="auto">
          <a:xfrm>
            <a:off x="1258888" y="4775200"/>
            <a:ext cx="7885112"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50000"/>
              </a:spcBef>
              <a:spcAft>
                <a:spcPct val="0"/>
              </a:spcAft>
              <a:defRPr sz="2400">
                <a:solidFill>
                  <a:schemeClr val="tx1"/>
                </a:solidFill>
                <a:latin typeface="Times New Roman" pitchFamily="18" charset="0"/>
              </a:defRPr>
            </a:lvl6pPr>
            <a:lvl7pPr marL="2971800" indent="-228600" eaLnBrk="0" fontAlgn="base" hangingPunct="0">
              <a:spcBef>
                <a:spcPct val="50000"/>
              </a:spcBef>
              <a:spcAft>
                <a:spcPct val="0"/>
              </a:spcAft>
              <a:defRPr sz="2400">
                <a:solidFill>
                  <a:schemeClr val="tx1"/>
                </a:solidFill>
                <a:latin typeface="Times New Roman" pitchFamily="18" charset="0"/>
              </a:defRPr>
            </a:lvl7pPr>
            <a:lvl8pPr marL="3429000" indent="-228600" eaLnBrk="0" fontAlgn="base" hangingPunct="0">
              <a:spcBef>
                <a:spcPct val="50000"/>
              </a:spcBef>
              <a:spcAft>
                <a:spcPct val="0"/>
              </a:spcAft>
              <a:defRPr sz="2400">
                <a:solidFill>
                  <a:schemeClr val="tx1"/>
                </a:solidFill>
                <a:latin typeface="Times New Roman" pitchFamily="18" charset="0"/>
              </a:defRPr>
            </a:lvl8pPr>
            <a:lvl9pPr marL="3886200" indent="-228600" eaLnBrk="0" fontAlgn="base" hangingPunct="0">
              <a:spcBef>
                <a:spcPct val="50000"/>
              </a:spcBef>
              <a:spcAft>
                <a:spcPct val="0"/>
              </a:spcAft>
              <a:defRPr sz="2400">
                <a:solidFill>
                  <a:schemeClr val="tx1"/>
                </a:solidFill>
                <a:latin typeface="Times New Roman" pitchFamily="18" charset="0"/>
              </a:defRPr>
            </a:lvl9pPr>
          </a:lstStyle>
          <a:p>
            <a:pPr algn="just" eaLnBrk="1" hangingPunct="1"/>
            <a:r>
              <a:rPr lang="it-IT" sz="1800">
                <a:solidFill>
                  <a:schemeClr val="bg1"/>
                </a:solidFill>
                <a:latin typeface="Humanst521 BT" pitchFamily="34" charset="0"/>
              </a:rPr>
              <a:t>La macchia alta è una formazione in cui l’altezza potenziale dei soggetti è compresa fra 2 e 5 m o talvolta anche più (Otranto).</a:t>
            </a:r>
          </a:p>
          <a:p>
            <a:pPr eaLnBrk="1" hangingPunct="1"/>
            <a:r>
              <a:rPr lang="it-IT" sz="1800">
                <a:solidFill>
                  <a:schemeClr val="bg1"/>
                </a:solidFill>
                <a:latin typeface="Humanst521 BT" pitchFamily="34" charset="0"/>
              </a:rPr>
              <a:t>(Del Favero, 2008)</a:t>
            </a:r>
            <a:r>
              <a:rPr lang="it-IT" sz="1800">
                <a:solidFill>
                  <a:schemeClr val="bg1"/>
                </a:solidFill>
              </a:rPr>
              <a:t> </a:t>
            </a:r>
          </a:p>
        </p:txBody>
      </p:sp>
      <p:pic>
        <p:nvPicPr>
          <p:cNvPr id="37897" name="Picture 9" descr="47">
            <a:hlinkClick r:id="" tooltip="[Ingrandimento della foto]"/>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1412875"/>
            <a:ext cx="446722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1219200" y="28956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spcBef>
                <a:spcPct val="0"/>
              </a:spcBef>
            </a:pPr>
            <a:endParaRPr lang="en-GB" sz="3800">
              <a:latin typeface="Folio Bk BT" pitchFamily="34" charset="0"/>
            </a:endParaRPr>
          </a:p>
        </p:txBody>
      </p:sp>
      <p:sp>
        <p:nvSpPr>
          <p:cNvPr id="38915" name="Rectangle 3"/>
          <p:cNvSpPr>
            <a:spLocks noChangeArrowheads="1"/>
          </p:cNvSpPr>
          <p:nvPr/>
        </p:nvSpPr>
        <p:spPr bwMode="auto">
          <a:xfrm>
            <a:off x="6324600" y="4191000"/>
            <a:ext cx="2667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spcBef>
                <a:spcPct val="0"/>
              </a:spcBef>
            </a:pPr>
            <a:endParaRPr lang="en-GB"/>
          </a:p>
        </p:txBody>
      </p:sp>
      <p:sp>
        <p:nvSpPr>
          <p:cNvPr id="38916" name="Rectangle 4"/>
          <p:cNvSpPr>
            <a:spLocks noGrp="1" noChangeArrowheads="1"/>
          </p:cNvSpPr>
          <p:nvPr>
            <p:ph type="subTitle" idx="1"/>
          </p:nvPr>
        </p:nvSpPr>
        <p:spPr>
          <a:xfrm>
            <a:off x="1524000" y="1371600"/>
            <a:ext cx="7162800" cy="1752600"/>
          </a:xfrm>
        </p:spPr>
        <p:txBody>
          <a:bodyPr/>
          <a:lstStyle/>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r>
              <a:rPr lang="it-IT" sz="2000" b="1" smtClean="0">
                <a:latin typeface="Humanst521 BT" pitchFamily="34" charset="0"/>
              </a:rPr>
              <a:t> </a:t>
            </a:r>
          </a:p>
        </p:txBody>
      </p:sp>
      <p:sp>
        <p:nvSpPr>
          <p:cNvPr id="38917" name="Rectangle 5"/>
          <p:cNvSpPr>
            <a:spLocks noChangeArrowheads="1"/>
          </p:cNvSpPr>
          <p:nvPr/>
        </p:nvSpPr>
        <p:spPr bwMode="auto">
          <a:xfrm>
            <a:off x="1143000" y="685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spcBef>
                <a:spcPct val="20000"/>
              </a:spcBef>
            </a:pPr>
            <a:r>
              <a:rPr lang="it-IT" sz="2500" b="1">
                <a:solidFill>
                  <a:srgbClr val="3869C0"/>
                </a:solidFill>
                <a:latin typeface="Humanst521 BT" pitchFamily="34" charset="0"/>
              </a:rPr>
              <a:t>La macchia</a:t>
            </a:r>
          </a:p>
        </p:txBody>
      </p:sp>
      <p:sp>
        <p:nvSpPr>
          <p:cNvPr id="38918" name="Rectangle 6"/>
          <p:cNvSpPr>
            <a:spLocks noChangeArrowheads="1"/>
          </p:cNvSpPr>
          <p:nvPr/>
        </p:nvSpPr>
        <p:spPr bwMode="auto">
          <a:xfrm>
            <a:off x="1676400" y="1524000"/>
            <a:ext cx="708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endParaRPr lang="en-GB" sz="2000">
              <a:solidFill>
                <a:schemeClr val="bg1"/>
              </a:solidFill>
              <a:latin typeface="Humanst521 BT" pitchFamily="34" charset="0"/>
            </a:endParaRPr>
          </a:p>
        </p:txBody>
      </p:sp>
      <p:sp>
        <p:nvSpPr>
          <p:cNvPr id="38919" name="Rectangle 7"/>
          <p:cNvSpPr>
            <a:spLocks noChangeArrowheads="1"/>
          </p:cNvSpPr>
          <p:nvPr/>
        </p:nvSpPr>
        <p:spPr bwMode="auto">
          <a:xfrm>
            <a:off x="1295400" y="1524000"/>
            <a:ext cx="7620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endParaRPr lang="en-GB" sz="2000">
              <a:solidFill>
                <a:schemeClr val="bg1"/>
              </a:solidFill>
              <a:latin typeface="Humanst521 BT" pitchFamily="34" charset="0"/>
            </a:endParaRPr>
          </a:p>
        </p:txBody>
      </p:sp>
      <p:pic>
        <p:nvPicPr>
          <p:cNvPr id="38920" name="Picture 9" descr="Macchia%20mediterran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1773238"/>
            <a:ext cx="4476750"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1" name="Rectangle 10"/>
          <p:cNvSpPr>
            <a:spLocks noChangeArrowheads="1"/>
          </p:cNvSpPr>
          <p:nvPr/>
        </p:nvSpPr>
        <p:spPr bwMode="auto">
          <a:xfrm>
            <a:off x="2627313" y="5443538"/>
            <a:ext cx="56308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r>
              <a:rPr lang="it-IT">
                <a:solidFill>
                  <a:schemeClr val="bg1"/>
                </a:solidFill>
                <a:latin typeface="Humanst521 BT" pitchFamily="34" charset="0"/>
              </a:rPr>
              <a:t>Macchia su pendici collinari in Sardegna</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1219200" y="28956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spcBef>
                <a:spcPct val="0"/>
              </a:spcBef>
            </a:pPr>
            <a:endParaRPr lang="en-GB" sz="3800">
              <a:latin typeface="Folio Bk BT" pitchFamily="34" charset="0"/>
            </a:endParaRPr>
          </a:p>
        </p:txBody>
      </p:sp>
      <p:sp>
        <p:nvSpPr>
          <p:cNvPr id="39939" name="Rectangle 3"/>
          <p:cNvSpPr>
            <a:spLocks noChangeArrowheads="1"/>
          </p:cNvSpPr>
          <p:nvPr/>
        </p:nvSpPr>
        <p:spPr bwMode="auto">
          <a:xfrm>
            <a:off x="6324600" y="4191000"/>
            <a:ext cx="2667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spcBef>
                <a:spcPct val="0"/>
              </a:spcBef>
            </a:pPr>
            <a:endParaRPr lang="en-GB"/>
          </a:p>
        </p:txBody>
      </p:sp>
      <p:sp>
        <p:nvSpPr>
          <p:cNvPr id="39940" name="Rectangle 4"/>
          <p:cNvSpPr>
            <a:spLocks noGrp="1" noChangeArrowheads="1"/>
          </p:cNvSpPr>
          <p:nvPr>
            <p:ph type="subTitle" idx="1"/>
          </p:nvPr>
        </p:nvSpPr>
        <p:spPr>
          <a:xfrm>
            <a:off x="1524000" y="1371600"/>
            <a:ext cx="7162800" cy="1752600"/>
          </a:xfrm>
        </p:spPr>
        <p:txBody>
          <a:bodyPr/>
          <a:lstStyle/>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r>
              <a:rPr lang="it-IT" sz="2000" b="1" smtClean="0">
                <a:latin typeface="Humanst521 BT" pitchFamily="34" charset="0"/>
              </a:rPr>
              <a:t> </a:t>
            </a:r>
          </a:p>
        </p:txBody>
      </p:sp>
      <p:sp>
        <p:nvSpPr>
          <p:cNvPr id="39941" name="Rectangle 5"/>
          <p:cNvSpPr>
            <a:spLocks noChangeArrowheads="1"/>
          </p:cNvSpPr>
          <p:nvPr/>
        </p:nvSpPr>
        <p:spPr bwMode="auto">
          <a:xfrm>
            <a:off x="1143000" y="685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spcBef>
                <a:spcPct val="20000"/>
              </a:spcBef>
            </a:pPr>
            <a:r>
              <a:rPr lang="it-IT" sz="2500" b="1">
                <a:solidFill>
                  <a:srgbClr val="3869C0"/>
                </a:solidFill>
                <a:latin typeface="Humanst521 BT" pitchFamily="34" charset="0"/>
              </a:rPr>
              <a:t>La macchia</a:t>
            </a:r>
          </a:p>
        </p:txBody>
      </p:sp>
      <p:sp>
        <p:nvSpPr>
          <p:cNvPr id="39942" name="Rectangle 6"/>
          <p:cNvSpPr>
            <a:spLocks noChangeArrowheads="1"/>
          </p:cNvSpPr>
          <p:nvPr/>
        </p:nvSpPr>
        <p:spPr bwMode="auto">
          <a:xfrm>
            <a:off x="1676400" y="1524000"/>
            <a:ext cx="708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endParaRPr lang="en-GB" sz="2000">
              <a:solidFill>
                <a:schemeClr val="bg1"/>
              </a:solidFill>
              <a:latin typeface="Humanst521 BT" pitchFamily="34" charset="0"/>
            </a:endParaRPr>
          </a:p>
        </p:txBody>
      </p:sp>
      <p:sp>
        <p:nvSpPr>
          <p:cNvPr id="39943" name="Rectangle 7"/>
          <p:cNvSpPr>
            <a:spLocks noChangeArrowheads="1"/>
          </p:cNvSpPr>
          <p:nvPr/>
        </p:nvSpPr>
        <p:spPr bwMode="auto">
          <a:xfrm>
            <a:off x="1295400" y="1524000"/>
            <a:ext cx="7620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endParaRPr lang="en-GB" sz="2000">
              <a:solidFill>
                <a:schemeClr val="bg1"/>
              </a:solidFill>
              <a:latin typeface="Humanst521 BT" pitchFamily="34" charset="0"/>
            </a:endParaRPr>
          </a:p>
        </p:txBody>
      </p:sp>
      <p:pic>
        <p:nvPicPr>
          <p:cNvPr id="39944" name="Picture 9" descr="MACCHIA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1916113"/>
            <a:ext cx="5168900" cy="351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5" name="Rectangle 10"/>
          <p:cNvSpPr>
            <a:spLocks noChangeArrowheads="1"/>
          </p:cNvSpPr>
          <p:nvPr/>
        </p:nvSpPr>
        <p:spPr bwMode="auto">
          <a:xfrm>
            <a:off x="2339975" y="5803900"/>
            <a:ext cx="5256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r>
              <a:rPr lang="it-IT">
                <a:solidFill>
                  <a:schemeClr val="bg1"/>
                </a:solidFill>
                <a:latin typeface="Humanst521 BT" pitchFamily="34" charset="0"/>
              </a:rPr>
              <a:t>Macchia su pendici costiere in Liguria</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1219200" y="28956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spcBef>
                <a:spcPct val="0"/>
              </a:spcBef>
            </a:pPr>
            <a:endParaRPr lang="en-GB" sz="3800">
              <a:latin typeface="Folio Bk BT" pitchFamily="34" charset="0"/>
            </a:endParaRPr>
          </a:p>
        </p:txBody>
      </p:sp>
      <p:sp>
        <p:nvSpPr>
          <p:cNvPr id="41987" name="Rectangle 3"/>
          <p:cNvSpPr>
            <a:spLocks noChangeArrowheads="1"/>
          </p:cNvSpPr>
          <p:nvPr/>
        </p:nvSpPr>
        <p:spPr bwMode="auto">
          <a:xfrm>
            <a:off x="6324600" y="4191000"/>
            <a:ext cx="2667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spcBef>
                <a:spcPct val="0"/>
              </a:spcBef>
            </a:pPr>
            <a:endParaRPr lang="en-GB"/>
          </a:p>
        </p:txBody>
      </p:sp>
      <p:sp>
        <p:nvSpPr>
          <p:cNvPr id="41988" name="Rectangle 4"/>
          <p:cNvSpPr>
            <a:spLocks noGrp="1" noChangeArrowheads="1"/>
          </p:cNvSpPr>
          <p:nvPr>
            <p:ph type="subTitle" idx="1"/>
          </p:nvPr>
        </p:nvSpPr>
        <p:spPr>
          <a:xfrm>
            <a:off x="1524000" y="1371600"/>
            <a:ext cx="7162800" cy="1752600"/>
          </a:xfrm>
        </p:spPr>
        <p:txBody>
          <a:bodyPr/>
          <a:lstStyle/>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r>
              <a:rPr lang="it-IT" sz="2000" b="1" smtClean="0">
                <a:latin typeface="Humanst521 BT" pitchFamily="34" charset="0"/>
              </a:rPr>
              <a:t> </a:t>
            </a:r>
          </a:p>
        </p:txBody>
      </p:sp>
      <p:sp>
        <p:nvSpPr>
          <p:cNvPr id="41989" name="Rectangle 5"/>
          <p:cNvSpPr>
            <a:spLocks noChangeArrowheads="1"/>
          </p:cNvSpPr>
          <p:nvPr/>
        </p:nvSpPr>
        <p:spPr bwMode="auto">
          <a:xfrm>
            <a:off x="1143000" y="685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spcBef>
                <a:spcPct val="20000"/>
              </a:spcBef>
            </a:pPr>
            <a:r>
              <a:rPr lang="it-IT" sz="2500" b="1" dirty="0">
                <a:solidFill>
                  <a:srgbClr val="3869C0"/>
                </a:solidFill>
                <a:latin typeface="Humanst521 BT" pitchFamily="34" charset="0"/>
              </a:rPr>
              <a:t>La macchia</a:t>
            </a:r>
          </a:p>
        </p:txBody>
      </p:sp>
      <p:sp>
        <p:nvSpPr>
          <p:cNvPr id="41990" name="Rectangle 6"/>
          <p:cNvSpPr>
            <a:spLocks noChangeArrowheads="1"/>
          </p:cNvSpPr>
          <p:nvPr/>
        </p:nvSpPr>
        <p:spPr bwMode="auto">
          <a:xfrm>
            <a:off x="1676400" y="1524000"/>
            <a:ext cx="708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endParaRPr lang="en-GB" sz="2000">
              <a:solidFill>
                <a:schemeClr val="bg1"/>
              </a:solidFill>
              <a:latin typeface="Humanst521 BT" pitchFamily="34" charset="0"/>
            </a:endParaRPr>
          </a:p>
        </p:txBody>
      </p:sp>
      <p:sp>
        <p:nvSpPr>
          <p:cNvPr id="41991" name="Rectangle 7"/>
          <p:cNvSpPr>
            <a:spLocks noChangeArrowheads="1"/>
          </p:cNvSpPr>
          <p:nvPr/>
        </p:nvSpPr>
        <p:spPr bwMode="auto">
          <a:xfrm>
            <a:off x="1295400" y="1524000"/>
            <a:ext cx="7620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endParaRPr lang="en-GB" sz="2000">
              <a:solidFill>
                <a:schemeClr val="bg1"/>
              </a:solidFill>
              <a:latin typeface="Humanst521 BT" pitchFamily="34" charset="0"/>
            </a:endParaRPr>
          </a:p>
        </p:txBody>
      </p:sp>
      <p:sp>
        <p:nvSpPr>
          <p:cNvPr id="41992" name="Rectangle 8"/>
          <p:cNvSpPr>
            <a:spLocks noChangeArrowheads="1"/>
          </p:cNvSpPr>
          <p:nvPr/>
        </p:nvSpPr>
        <p:spPr bwMode="auto">
          <a:xfrm>
            <a:off x="2339975" y="5803900"/>
            <a:ext cx="4359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r>
              <a:rPr lang="it-IT">
                <a:solidFill>
                  <a:schemeClr val="bg1"/>
                </a:solidFill>
                <a:latin typeface="Humanst521 BT" pitchFamily="34" charset="0"/>
              </a:rPr>
              <a:t>Macchia dunale all’Isola d’Elba</a:t>
            </a:r>
          </a:p>
        </p:txBody>
      </p:sp>
      <p:pic>
        <p:nvPicPr>
          <p:cNvPr id="41993" name="Picture 10" descr="mareg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1484313"/>
            <a:ext cx="5178425" cy="388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219200" y="28956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spcBef>
                <a:spcPct val="0"/>
              </a:spcBef>
            </a:pPr>
            <a:endParaRPr lang="en-GB" sz="3800">
              <a:latin typeface="Folio Bk BT" pitchFamily="34" charset="0"/>
            </a:endParaRPr>
          </a:p>
        </p:txBody>
      </p:sp>
      <p:sp>
        <p:nvSpPr>
          <p:cNvPr id="5123" name="Rectangle 3"/>
          <p:cNvSpPr>
            <a:spLocks noChangeArrowheads="1"/>
          </p:cNvSpPr>
          <p:nvPr/>
        </p:nvSpPr>
        <p:spPr bwMode="auto">
          <a:xfrm>
            <a:off x="6324600" y="4191000"/>
            <a:ext cx="2667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spcBef>
                <a:spcPct val="0"/>
              </a:spcBef>
            </a:pPr>
            <a:endParaRPr lang="en-GB"/>
          </a:p>
        </p:txBody>
      </p:sp>
      <p:sp>
        <p:nvSpPr>
          <p:cNvPr id="5124" name="Rectangle 4"/>
          <p:cNvSpPr>
            <a:spLocks noGrp="1" noChangeArrowheads="1"/>
          </p:cNvSpPr>
          <p:nvPr>
            <p:ph type="subTitle" idx="1"/>
          </p:nvPr>
        </p:nvSpPr>
        <p:spPr>
          <a:xfrm>
            <a:off x="1524000" y="1371600"/>
            <a:ext cx="7162800" cy="1752600"/>
          </a:xfrm>
        </p:spPr>
        <p:txBody>
          <a:bodyPr/>
          <a:lstStyle/>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r>
              <a:rPr lang="it-IT" sz="2000" b="1" smtClean="0">
                <a:latin typeface="Humanst521 BT" pitchFamily="34" charset="0"/>
              </a:rPr>
              <a:t> </a:t>
            </a:r>
          </a:p>
        </p:txBody>
      </p:sp>
      <p:sp>
        <p:nvSpPr>
          <p:cNvPr id="5125" name="Text Box 5"/>
          <p:cNvSpPr txBox="1">
            <a:spLocks noChangeArrowheads="1"/>
          </p:cNvSpPr>
          <p:nvPr/>
        </p:nvSpPr>
        <p:spPr bwMode="auto">
          <a:xfrm>
            <a:off x="1371600" y="1524000"/>
            <a:ext cx="7620000" cy="392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50000"/>
              </a:spcBef>
              <a:spcAft>
                <a:spcPct val="0"/>
              </a:spcAft>
              <a:defRPr sz="2400">
                <a:solidFill>
                  <a:schemeClr val="tx1"/>
                </a:solidFill>
                <a:latin typeface="Times New Roman" pitchFamily="18" charset="0"/>
              </a:defRPr>
            </a:lvl6pPr>
            <a:lvl7pPr marL="2971800" indent="-228600" eaLnBrk="0" fontAlgn="base" hangingPunct="0">
              <a:spcBef>
                <a:spcPct val="50000"/>
              </a:spcBef>
              <a:spcAft>
                <a:spcPct val="0"/>
              </a:spcAft>
              <a:defRPr sz="2400">
                <a:solidFill>
                  <a:schemeClr val="tx1"/>
                </a:solidFill>
                <a:latin typeface="Times New Roman" pitchFamily="18" charset="0"/>
              </a:defRPr>
            </a:lvl7pPr>
            <a:lvl8pPr marL="3429000" indent="-228600" eaLnBrk="0" fontAlgn="base" hangingPunct="0">
              <a:spcBef>
                <a:spcPct val="50000"/>
              </a:spcBef>
              <a:spcAft>
                <a:spcPct val="0"/>
              </a:spcAft>
              <a:defRPr sz="2400">
                <a:solidFill>
                  <a:schemeClr val="tx1"/>
                </a:solidFill>
                <a:latin typeface="Times New Roman" pitchFamily="18" charset="0"/>
              </a:defRPr>
            </a:lvl8pPr>
            <a:lvl9pPr marL="3886200" indent="-228600" eaLnBrk="0" fontAlgn="base" hangingPunct="0">
              <a:spcBef>
                <a:spcPct val="50000"/>
              </a:spcBef>
              <a:spcAft>
                <a:spcPct val="0"/>
              </a:spcAft>
              <a:defRPr sz="2400">
                <a:solidFill>
                  <a:schemeClr val="tx1"/>
                </a:solidFill>
                <a:latin typeface="Times New Roman" pitchFamily="18" charset="0"/>
              </a:defRPr>
            </a:lvl9pPr>
          </a:lstStyle>
          <a:p>
            <a:pPr algn="just" eaLnBrk="1" hangingPunct="1"/>
            <a:r>
              <a:rPr lang="it-IT" sz="2000">
                <a:solidFill>
                  <a:schemeClr val="bg1"/>
                </a:solidFill>
                <a:latin typeface="Humanst521 BT" pitchFamily="34" charset="0"/>
              </a:rPr>
              <a:t>Le leccete sono boschi che dal punto di vista fisionomico sono qualificati dalla presenza del </a:t>
            </a:r>
            <a:r>
              <a:rPr lang="it-IT" sz="2000" i="1">
                <a:solidFill>
                  <a:schemeClr val="bg1"/>
                </a:solidFill>
                <a:latin typeface="Humanst521 BT" pitchFamily="34" charset="0"/>
              </a:rPr>
              <a:t>Quercus ilex</a:t>
            </a:r>
            <a:r>
              <a:rPr lang="it-IT" sz="2000">
                <a:solidFill>
                  <a:schemeClr val="bg1"/>
                </a:solidFill>
                <a:latin typeface="Humanst521 BT" pitchFamily="34" charset="0"/>
              </a:rPr>
              <a:t>. Dal punto di vista dei tipi fisionomici (Arrigoni 1996) sono presenti boschi ad alto fusto (rari) e boschi cedui che nelle condizioni di fertilità più basse assumono l’aspetto di macchia.</a:t>
            </a:r>
          </a:p>
          <a:p>
            <a:pPr algn="just" eaLnBrk="1" hangingPunct="1"/>
            <a:r>
              <a:rPr lang="it-IT" sz="2000">
                <a:solidFill>
                  <a:schemeClr val="bg1"/>
                </a:solidFill>
                <a:latin typeface="Humanst521 BT" pitchFamily="34" charset="0"/>
              </a:rPr>
              <a:t>L’ areale di diffusione il leccio (comprensivo di </a:t>
            </a:r>
            <a:r>
              <a:rPr lang="it-IT" sz="2000" i="1">
                <a:solidFill>
                  <a:schemeClr val="bg1"/>
                </a:solidFill>
                <a:latin typeface="Humanst521 BT" pitchFamily="34" charset="0"/>
              </a:rPr>
              <a:t>Q. rotundifolia</a:t>
            </a:r>
            <a:r>
              <a:rPr lang="it-IT" sz="2000">
                <a:solidFill>
                  <a:schemeClr val="bg1"/>
                </a:solidFill>
                <a:latin typeface="Humanst521 BT" pitchFamily="34" charset="0"/>
              </a:rPr>
              <a:t>) è circumediterraneo. In Italia è presente lungo le coste con penetrazioni interne in prossimità del Lago di Garda ed in Umbria.</a:t>
            </a:r>
          </a:p>
          <a:p>
            <a:pPr algn="just" eaLnBrk="1" hangingPunct="1"/>
            <a:endParaRPr lang="it-IT" sz="1800">
              <a:solidFill>
                <a:schemeClr val="bg1"/>
              </a:solidFill>
              <a:latin typeface="Humanst521 BT" pitchFamily="34" charset="0"/>
            </a:endParaRPr>
          </a:p>
          <a:p>
            <a:pPr algn="just" eaLnBrk="1" hangingPunct="1"/>
            <a:endParaRPr lang="it-IT" sz="1800">
              <a:solidFill>
                <a:schemeClr val="bg1"/>
              </a:solidFill>
              <a:latin typeface="Humanst521 BT" pitchFamily="34" charset="0"/>
            </a:endParaRPr>
          </a:p>
          <a:p>
            <a:pPr algn="just" eaLnBrk="1" hangingPunct="1"/>
            <a:endParaRPr lang="it-IT" sz="1800">
              <a:solidFill>
                <a:schemeClr val="bg1"/>
              </a:solidFill>
              <a:latin typeface="Humanst521 BT" pitchFamily="34" charset="0"/>
            </a:endParaRPr>
          </a:p>
        </p:txBody>
      </p:sp>
      <p:sp>
        <p:nvSpPr>
          <p:cNvPr id="5126" name="Rectangle 6"/>
          <p:cNvSpPr>
            <a:spLocks noChangeArrowheads="1"/>
          </p:cNvSpPr>
          <p:nvPr/>
        </p:nvSpPr>
        <p:spPr bwMode="auto">
          <a:xfrm>
            <a:off x="1143000" y="685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spcBef>
                <a:spcPct val="20000"/>
              </a:spcBef>
            </a:pPr>
            <a:r>
              <a:rPr lang="it-IT" sz="2500" b="1">
                <a:solidFill>
                  <a:srgbClr val="3869C0"/>
                </a:solidFill>
                <a:latin typeface="Humanst521 BT" pitchFamily="34" charset="0"/>
              </a:rPr>
              <a:t>Le leccete</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1219200" y="28956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spcBef>
                <a:spcPct val="0"/>
              </a:spcBef>
            </a:pPr>
            <a:endParaRPr lang="en-GB" sz="3800">
              <a:latin typeface="Folio Bk BT" pitchFamily="34" charset="0"/>
            </a:endParaRPr>
          </a:p>
        </p:txBody>
      </p:sp>
      <p:sp>
        <p:nvSpPr>
          <p:cNvPr id="43011" name="Rectangle 3"/>
          <p:cNvSpPr>
            <a:spLocks noChangeArrowheads="1"/>
          </p:cNvSpPr>
          <p:nvPr/>
        </p:nvSpPr>
        <p:spPr bwMode="auto">
          <a:xfrm>
            <a:off x="6324600" y="4191000"/>
            <a:ext cx="2667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spcBef>
                <a:spcPct val="0"/>
              </a:spcBef>
            </a:pPr>
            <a:endParaRPr lang="en-GB"/>
          </a:p>
        </p:txBody>
      </p:sp>
      <p:sp>
        <p:nvSpPr>
          <p:cNvPr id="43012" name="Rectangle 4"/>
          <p:cNvSpPr>
            <a:spLocks noGrp="1" noChangeArrowheads="1"/>
          </p:cNvSpPr>
          <p:nvPr>
            <p:ph type="subTitle" idx="1"/>
          </p:nvPr>
        </p:nvSpPr>
        <p:spPr>
          <a:xfrm>
            <a:off x="1524000" y="1371600"/>
            <a:ext cx="7162800" cy="1752600"/>
          </a:xfrm>
        </p:spPr>
        <p:txBody>
          <a:bodyPr/>
          <a:lstStyle/>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r>
              <a:rPr lang="it-IT" sz="2000" b="1" smtClean="0">
                <a:latin typeface="Humanst521 BT" pitchFamily="34" charset="0"/>
              </a:rPr>
              <a:t> </a:t>
            </a:r>
          </a:p>
        </p:txBody>
      </p:sp>
      <p:sp>
        <p:nvSpPr>
          <p:cNvPr id="43013" name="Text Box 5"/>
          <p:cNvSpPr txBox="1">
            <a:spLocks noChangeArrowheads="1"/>
          </p:cNvSpPr>
          <p:nvPr/>
        </p:nvSpPr>
        <p:spPr bwMode="auto">
          <a:xfrm>
            <a:off x="1371600" y="1524000"/>
            <a:ext cx="76200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50000"/>
              </a:spcBef>
              <a:spcAft>
                <a:spcPct val="0"/>
              </a:spcAft>
              <a:defRPr sz="2400">
                <a:solidFill>
                  <a:schemeClr val="tx1"/>
                </a:solidFill>
                <a:latin typeface="Times New Roman" pitchFamily="18" charset="0"/>
              </a:defRPr>
            </a:lvl6pPr>
            <a:lvl7pPr marL="2971800" indent="-228600" eaLnBrk="0" fontAlgn="base" hangingPunct="0">
              <a:spcBef>
                <a:spcPct val="50000"/>
              </a:spcBef>
              <a:spcAft>
                <a:spcPct val="0"/>
              </a:spcAft>
              <a:defRPr sz="2400">
                <a:solidFill>
                  <a:schemeClr val="tx1"/>
                </a:solidFill>
                <a:latin typeface="Times New Roman" pitchFamily="18" charset="0"/>
              </a:defRPr>
            </a:lvl7pPr>
            <a:lvl8pPr marL="3429000" indent="-228600" eaLnBrk="0" fontAlgn="base" hangingPunct="0">
              <a:spcBef>
                <a:spcPct val="50000"/>
              </a:spcBef>
              <a:spcAft>
                <a:spcPct val="0"/>
              </a:spcAft>
              <a:defRPr sz="2400">
                <a:solidFill>
                  <a:schemeClr val="tx1"/>
                </a:solidFill>
                <a:latin typeface="Times New Roman" pitchFamily="18" charset="0"/>
              </a:defRPr>
            </a:lvl8pPr>
            <a:lvl9pPr marL="3886200" indent="-228600" eaLnBrk="0" fontAlgn="base" hangingPunct="0">
              <a:spcBef>
                <a:spcPct val="50000"/>
              </a:spcBef>
              <a:spcAft>
                <a:spcPct val="0"/>
              </a:spcAft>
              <a:defRPr sz="2400">
                <a:solidFill>
                  <a:schemeClr val="tx1"/>
                </a:solidFill>
                <a:latin typeface="Times New Roman" pitchFamily="18" charset="0"/>
              </a:defRPr>
            </a:lvl9pPr>
          </a:lstStyle>
          <a:p>
            <a:pPr algn="just" eaLnBrk="1" hangingPunct="1"/>
            <a:endParaRPr lang="it-IT" sz="1800">
              <a:solidFill>
                <a:schemeClr val="bg1"/>
              </a:solidFill>
              <a:latin typeface="Humanst521 BT" pitchFamily="34" charset="0"/>
            </a:endParaRPr>
          </a:p>
          <a:p>
            <a:pPr algn="just" eaLnBrk="1" hangingPunct="1"/>
            <a:endParaRPr lang="it-IT" sz="1800">
              <a:solidFill>
                <a:schemeClr val="bg1"/>
              </a:solidFill>
              <a:latin typeface="Humanst521 BT" pitchFamily="34" charset="0"/>
            </a:endParaRPr>
          </a:p>
        </p:txBody>
      </p:sp>
      <p:sp>
        <p:nvSpPr>
          <p:cNvPr id="43014" name="Rectangle 6"/>
          <p:cNvSpPr>
            <a:spLocks noChangeArrowheads="1"/>
          </p:cNvSpPr>
          <p:nvPr/>
        </p:nvSpPr>
        <p:spPr bwMode="auto">
          <a:xfrm>
            <a:off x="1143000" y="685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spcBef>
                <a:spcPct val="20000"/>
              </a:spcBef>
            </a:pPr>
            <a:r>
              <a:rPr lang="it-IT" sz="2500" b="1">
                <a:solidFill>
                  <a:srgbClr val="3869C0"/>
                </a:solidFill>
                <a:latin typeface="Humanst521 BT" pitchFamily="34" charset="0"/>
              </a:rPr>
              <a:t>La macchia</a:t>
            </a:r>
            <a:endParaRPr lang="it-IT" sz="2500" b="1" dirty="0">
              <a:solidFill>
                <a:srgbClr val="3869C0"/>
              </a:solidFill>
              <a:latin typeface="Humanst521 BT" pitchFamily="34" charset="0"/>
            </a:endParaRPr>
          </a:p>
        </p:txBody>
      </p:sp>
      <p:pic>
        <p:nvPicPr>
          <p:cNvPr id="4301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2652713"/>
            <a:ext cx="5113337" cy="423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4301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1125538"/>
            <a:ext cx="511175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1219200" y="28956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spcBef>
                <a:spcPct val="0"/>
              </a:spcBef>
            </a:pPr>
            <a:endParaRPr lang="en-GB" sz="3800">
              <a:latin typeface="Folio Bk BT" pitchFamily="34" charset="0"/>
            </a:endParaRPr>
          </a:p>
        </p:txBody>
      </p:sp>
      <p:sp>
        <p:nvSpPr>
          <p:cNvPr id="44035" name="Rectangle 3"/>
          <p:cNvSpPr>
            <a:spLocks noChangeArrowheads="1"/>
          </p:cNvSpPr>
          <p:nvPr/>
        </p:nvSpPr>
        <p:spPr bwMode="auto">
          <a:xfrm>
            <a:off x="6324600" y="4191000"/>
            <a:ext cx="2667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spcBef>
                <a:spcPct val="0"/>
              </a:spcBef>
            </a:pPr>
            <a:endParaRPr lang="en-GB"/>
          </a:p>
        </p:txBody>
      </p:sp>
      <p:sp>
        <p:nvSpPr>
          <p:cNvPr id="44036" name="Rectangle 4"/>
          <p:cNvSpPr>
            <a:spLocks noGrp="1" noChangeArrowheads="1"/>
          </p:cNvSpPr>
          <p:nvPr>
            <p:ph type="subTitle" idx="1"/>
          </p:nvPr>
        </p:nvSpPr>
        <p:spPr>
          <a:xfrm>
            <a:off x="1524000" y="1371600"/>
            <a:ext cx="7162800" cy="1752600"/>
          </a:xfrm>
        </p:spPr>
        <p:txBody>
          <a:bodyPr/>
          <a:lstStyle/>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r>
              <a:rPr lang="it-IT" sz="2000" b="1" smtClean="0">
                <a:latin typeface="Humanst521 BT" pitchFamily="34" charset="0"/>
              </a:rPr>
              <a:t> </a:t>
            </a:r>
          </a:p>
        </p:txBody>
      </p:sp>
      <p:sp>
        <p:nvSpPr>
          <p:cNvPr id="44037" name="Rectangle 5"/>
          <p:cNvSpPr>
            <a:spLocks noChangeArrowheads="1"/>
          </p:cNvSpPr>
          <p:nvPr/>
        </p:nvSpPr>
        <p:spPr bwMode="auto">
          <a:xfrm>
            <a:off x="1143000" y="685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spcBef>
                <a:spcPct val="20000"/>
              </a:spcBef>
            </a:pPr>
            <a:r>
              <a:rPr lang="it-IT" sz="2500" b="1">
                <a:solidFill>
                  <a:srgbClr val="3869C0"/>
                </a:solidFill>
                <a:latin typeface="Humanst521 BT" pitchFamily="34" charset="0"/>
              </a:rPr>
              <a:t>La macchia</a:t>
            </a:r>
          </a:p>
        </p:txBody>
      </p:sp>
      <p:sp>
        <p:nvSpPr>
          <p:cNvPr id="44038" name="Rectangle 6"/>
          <p:cNvSpPr>
            <a:spLocks noChangeArrowheads="1"/>
          </p:cNvSpPr>
          <p:nvPr/>
        </p:nvSpPr>
        <p:spPr bwMode="auto">
          <a:xfrm>
            <a:off x="1676400" y="1524000"/>
            <a:ext cx="708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endParaRPr lang="en-GB" sz="2000">
              <a:solidFill>
                <a:schemeClr val="bg1"/>
              </a:solidFill>
              <a:latin typeface="Humanst521 BT" pitchFamily="34" charset="0"/>
            </a:endParaRPr>
          </a:p>
        </p:txBody>
      </p:sp>
      <p:sp>
        <p:nvSpPr>
          <p:cNvPr id="44039" name="Rectangle 7"/>
          <p:cNvSpPr>
            <a:spLocks noChangeArrowheads="1"/>
          </p:cNvSpPr>
          <p:nvPr/>
        </p:nvSpPr>
        <p:spPr bwMode="auto">
          <a:xfrm>
            <a:off x="1295400" y="1524000"/>
            <a:ext cx="7620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endParaRPr lang="en-GB" sz="2000">
              <a:solidFill>
                <a:schemeClr val="bg1"/>
              </a:solidFill>
              <a:latin typeface="Humanst521 BT" pitchFamily="34" charset="0"/>
            </a:endParaRPr>
          </a:p>
        </p:txBody>
      </p:sp>
      <p:sp>
        <p:nvSpPr>
          <p:cNvPr id="44040" name="Rectangle 8"/>
          <p:cNvSpPr>
            <a:spLocks noChangeArrowheads="1"/>
          </p:cNvSpPr>
          <p:nvPr/>
        </p:nvSpPr>
        <p:spPr bwMode="auto">
          <a:xfrm>
            <a:off x="3059113" y="5588000"/>
            <a:ext cx="4119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r>
              <a:rPr lang="it-IT">
                <a:solidFill>
                  <a:schemeClr val="bg1"/>
                </a:solidFill>
                <a:latin typeface="Humanst521 BT" pitchFamily="34" charset="0"/>
              </a:rPr>
              <a:t>Macchia nell’entroterra sardo</a:t>
            </a:r>
          </a:p>
        </p:txBody>
      </p:sp>
      <p:pic>
        <p:nvPicPr>
          <p:cNvPr id="44041" name="Picture 10" descr="bosme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475" y="1557338"/>
            <a:ext cx="2943225" cy="367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1219200" y="28956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spcBef>
                <a:spcPct val="0"/>
              </a:spcBef>
            </a:pPr>
            <a:endParaRPr lang="en-GB" sz="3800">
              <a:latin typeface="Folio Bk BT" pitchFamily="34" charset="0"/>
            </a:endParaRPr>
          </a:p>
        </p:txBody>
      </p:sp>
      <p:sp>
        <p:nvSpPr>
          <p:cNvPr id="6147" name="Rectangle 3"/>
          <p:cNvSpPr>
            <a:spLocks noChangeArrowheads="1"/>
          </p:cNvSpPr>
          <p:nvPr/>
        </p:nvSpPr>
        <p:spPr bwMode="auto">
          <a:xfrm>
            <a:off x="6324600" y="4191000"/>
            <a:ext cx="2667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spcBef>
                <a:spcPct val="0"/>
              </a:spcBef>
            </a:pPr>
            <a:endParaRPr lang="en-GB"/>
          </a:p>
        </p:txBody>
      </p:sp>
      <p:sp>
        <p:nvSpPr>
          <p:cNvPr id="6148" name="Rectangle 4"/>
          <p:cNvSpPr>
            <a:spLocks noGrp="1" noChangeArrowheads="1"/>
          </p:cNvSpPr>
          <p:nvPr>
            <p:ph type="subTitle" idx="1"/>
          </p:nvPr>
        </p:nvSpPr>
        <p:spPr>
          <a:xfrm>
            <a:off x="1524000" y="1371600"/>
            <a:ext cx="7162800" cy="1752600"/>
          </a:xfrm>
        </p:spPr>
        <p:txBody>
          <a:bodyPr/>
          <a:lstStyle/>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r>
              <a:rPr lang="it-IT" sz="2000" b="1" smtClean="0">
                <a:latin typeface="Humanst521 BT" pitchFamily="34" charset="0"/>
              </a:rPr>
              <a:t> </a:t>
            </a:r>
          </a:p>
        </p:txBody>
      </p:sp>
      <p:sp>
        <p:nvSpPr>
          <p:cNvPr id="6149" name="Rectangle 6"/>
          <p:cNvSpPr>
            <a:spLocks noChangeArrowheads="1"/>
          </p:cNvSpPr>
          <p:nvPr/>
        </p:nvSpPr>
        <p:spPr bwMode="auto">
          <a:xfrm>
            <a:off x="1143000" y="685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spcBef>
                <a:spcPct val="20000"/>
              </a:spcBef>
            </a:pPr>
            <a:r>
              <a:rPr lang="it-IT" sz="2500" b="1">
                <a:solidFill>
                  <a:srgbClr val="3869C0"/>
                </a:solidFill>
                <a:latin typeface="Humanst521 BT" pitchFamily="34" charset="0"/>
              </a:rPr>
              <a:t>Le leccete</a:t>
            </a:r>
          </a:p>
        </p:txBody>
      </p:sp>
      <p:pic>
        <p:nvPicPr>
          <p:cNvPr id="6150" name="Picture 7" descr="leccete_domin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1484313"/>
            <a:ext cx="6019800" cy="416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 Box 8"/>
          <p:cNvSpPr txBox="1">
            <a:spLocks noChangeArrowheads="1"/>
          </p:cNvSpPr>
          <p:nvPr/>
        </p:nvSpPr>
        <p:spPr bwMode="auto">
          <a:xfrm>
            <a:off x="1979613" y="5949950"/>
            <a:ext cx="4321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50000"/>
              </a:spcBef>
              <a:spcAft>
                <a:spcPct val="0"/>
              </a:spcAft>
              <a:defRPr sz="2400">
                <a:solidFill>
                  <a:schemeClr val="tx1"/>
                </a:solidFill>
                <a:latin typeface="Times New Roman" pitchFamily="18" charset="0"/>
              </a:defRPr>
            </a:lvl6pPr>
            <a:lvl7pPr marL="2971800" indent="-228600" eaLnBrk="0" fontAlgn="base" hangingPunct="0">
              <a:spcBef>
                <a:spcPct val="50000"/>
              </a:spcBef>
              <a:spcAft>
                <a:spcPct val="0"/>
              </a:spcAft>
              <a:defRPr sz="2400">
                <a:solidFill>
                  <a:schemeClr val="tx1"/>
                </a:solidFill>
                <a:latin typeface="Times New Roman" pitchFamily="18" charset="0"/>
              </a:defRPr>
            </a:lvl7pPr>
            <a:lvl8pPr marL="3429000" indent="-228600" eaLnBrk="0" fontAlgn="base" hangingPunct="0">
              <a:spcBef>
                <a:spcPct val="50000"/>
              </a:spcBef>
              <a:spcAft>
                <a:spcPct val="0"/>
              </a:spcAft>
              <a:defRPr sz="2400">
                <a:solidFill>
                  <a:schemeClr val="tx1"/>
                </a:solidFill>
                <a:latin typeface="Times New Roman" pitchFamily="18" charset="0"/>
              </a:defRPr>
            </a:lvl8pPr>
            <a:lvl9pPr marL="3886200" indent="-228600" eaLnBrk="0" fontAlgn="base" hangingPunct="0">
              <a:spcBef>
                <a:spcPct val="50000"/>
              </a:spcBef>
              <a:spcAft>
                <a:spcPct val="0"/>
              </a:spcAft>
              <a:defRPr sz="2400">
                <a:solidFill>
                  <a:schemeClr val="tx1"/>
                </a:solidFill>
                <a:latin typeface="Times New Roman" pitchFamily="18" charset="0"/>
              </a:defRPr>
            </a:lvl9pPr>
          </a:lstStyle>
          <a:p>
            <a:pPr eaLnBrk="1" hangingPunct="1"/>
            <a:r>
              <a:rPr lang="it-IT">
                <a:solidFill>
                  <a:schemeClr val="bg1"/>
                </a:solidFill>
                <a:latin typeface="Arial" charset="0"/>
              </a:rPr>
              <a:t>(Del Favero, 2008)</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219200" y="28956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spcBef>
                <a:spcPct val="0"/>
              </a:spcBef>
            </a:pPr>
            <a:endParaRPr lang="en-GB" sz="3800">
              <a:latin typeface="Folio Bk BT" pitchFamily="34" charset="0"/>
            </a:endParaRPr>
          </a:p>
        </p:txBody>
      </p:sp>
      <p:sp>
        <p:nvSpPr>
          <p:cNvPr id="7171" name="Rectangle 3"/>
          <p:cNvSpPr>
            <a:spLocks noChangeArrowheads="1"/>
          </p:cNvSpPr>
          <p:nvPr/>
        </p:nvSpPr>
        <p:spPr bwMode="auto">
          <a:xfrm>
            <a:off x="6324600" y="4191000"/>
            <a:ext cx="2667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spcBef>
                <a:spcPct val="0"/>
              </a:spcBef>
            </a:pPr>
            <a:endParaRPr lang="en-GB"/>
          </a:p>
        </p:txBody>
      </p:sp>
      <p:sp>
        <p:nvSpPr>
          <p:cNvPr id="7172" name="Rectangle 4"/>
          <p:cNvSpPr>
            <a:spLocks noGrp="1" noChangeArrowheads="1"/>
          </p:cNvSpPr>
          <p:nvPr>
            <p:ph type="subTitle" idx="1"/>
          </p:nvPr>
        </p:nvSpPr>
        <p:spPr>
          <a:xfrm>
            <a:off x="1524000" y="1371600"/>
            <a:ext cx="7162800" cy="1752600"/>
          </a:xfrm>
        </p:spPr>
        <p:txBody>
          <a:bodyPr/>
          <a:lstStyle/>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r>
              <a:rPr lang="it-IT" sz="2000" b="1" smtClean="0">
                <a:latin typeface="Humanst521 BT" pitchFamily="34" charset="0"/>
              </a:rPr>
              <a:t> </a:t>
            </a:r>
          </a:p>
        </p:txBody>
      </p:sp>
      <p:sp>
        <p:nvSpPr>
          <p:cNvPr id="7173" name="Text Box 5"/>
          <p:cNvSpPr txBox="1">
            <a:spLocks noChangeArrowheads="1"/>
          </p:cNvSpPr>
          <p:nvPr/>
        </p:nvSpPr>
        <p:spPr bwMode="auto">
          <a:xfrm>
            <a:off x="1371600" y="1524000"/>
            <a:ext cx="76200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50000"/>
              </a:spcBef>
              <a:spcAft>
                <a:spcPct val="0"/>
              </a:spcAft>
              <a:defRPr sz="2400">
                <a:solidFill>
                  <a:schemeClr val="tx1"/>
                </a:solidFill>
                <a:latin typeface="Times New Roman" pitchFamily="18" charset="0"/>
              </a:defRPr>
            </a:lvl6pPr>
            <a:lvl7pPr marL="2971800" indent="-228600" eaLnBrk="0" fontAlgn="base" hangingPunct="0">
              <a:spcBef>
                <a:spcPct val="50000"/>
              </a:spcBef>
              <a:spcAft>
                <a:spcPct val="0"/>
              </a:spcAft>
              <a:defRPr sz="2400">
                <a:solidFill>
                  <a:schemeClr val="tx1"/>
                </a:solidFill>
                <a:latin typeface="Times New Roman" pitchFamily="18" charset="0"/>
              </a:defRPr>
            </a:lvl7pPr>
            <a:lvl8pPr marL="3429000" indent="-228600" eaLnBrk="0" fontAlgn="base" hangingPunct="0">
              <a:spcBef>
                <a:spcPct val="50000"/>
              </a:spcBef>
              <a:spcAft>
                <a:spcPct val="0"/>
              </a:spcAft>
              <a:defRPr sz="2400">
                <a:solidFill>
                  <a:schemeClr val="tx1"/>
                </a:solidFill>
                <a:latin typeface="Times New Roman" pitchFamily="18" charset="0"/>
              </a:defRPr>
            </a:lvl8pPr>
            <a:lvl9pPr marL="3886200" indent="-228600" eaLnBrk="0" fontAlgn="base" hangingPunct="0">
              <a:spcBef>
                <a:spcPct val="50000"/>
              </a:spcBef>
              <a:spcAft>
                <a:spcPct val="0"/>
              </a:spcAft>
              <a:defRPr sz="2400">
                <a:solidFill>
                  <a:schemeClr val="tx1"/>
                </a:solidFill>
                <a:latin typeface="Times New Roman" pitchFamily="18" charset="0"/>
              </a:defRPr>
            </a:lvl9pPr>
          </a:lstStyle>
          <a:p>
            <a:pPr algn="just" eaLnBrk="1" hangingPunct="1"/>
            <a:endParaRPr lang="it-IT" sz="1800">
              <a:solidFill>
                <a:schemeClr val="bg1"/>
              </a:solidFill>
              <a:latin typeface="Humanst521 BT" pitchFamily="34" charset="0"/>
            </a:endParaRPr>
          </a:p>
          <a:p>
            <a:pPr algn="just" eaLnBrk="1" hangingPunct="1"/>
            <a:endParaRPr lang="it-IT" sz="1800">
              <a:solidFill>
                <a:schemeClr val="bg1"/>
              </a:solidFill>
              <a:latin typeface="Humanst521 BT" pitchFamily="34" charset="0"/>
            </a:endParaRPr>
          </a:p>
        </p:txBody>
      </p:sp>
      <p:sp>
        <p:nvSpPr>
          <p:cNvPr id="7174" name="Rectangle 6"/>
          <p:cNvSpPr>
            <a:spLocks noChangeArrowheads="1"/>
          </p:cNvSpPr>
          <p:nvPr/>
        </p:nvSpPr>
        <p:spPr bwMode="auto">
          <a:xfrm>
            <a:off x="1143000" y="685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spcBef>
                <a:spcPct val="20000"/>
              </a:spcBef>
            </a:pPr>
            <a:r>
              <a:rPr lang="it-IT" sz="2500" b="1">
                <a:solidFill>
                  <a:srgbClr val="3869C0"/>
                </a:solidFill>
                <a:latin typeface="Humanst521 BT" pitchFamily="34" charset="0"/>
              </a:rPr>
              <a:t>Le leccete</a:t>
            </a:r>
          </a:p>
        </p:txBody>
      </p:sp>
      <p:pic>
        <p:nvPicPr>
          <p:cNvPr id="7175" name="Picture 7" descr="corologia_lecc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295400"/>
            <a:ext cx="6902450"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Rectangle 8"/>
          <p:cNvSpPr>
            <a:spLocks noChangeArrowheads="1"/>
          </p:cNvSpPr>
          <p:nvPr/>
        </p:nvSpPr>
        <p:spPr bwMode="auto">
          <a:xfrm>
            <a:off x="1905000" y="5943600"/>
            <a:ext cx="20494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sz="2000">
                <a:solidFill>
                  <a:schemeClr val="bg1"/>
                </a:solidFill>
                <a:latin typeface="Humanst521 BT" pitchFamily="34" charset="0"/>
              </a:rPr>
              <a:t>Areale del leccio</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1219200" y="28956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spcBef>
                <a:spcPct val="0"/>
              </a:spcBef>
            </a:pPr>
            <a:endParaRPr lang="en-GB" sz="3800">
              <a:latin typeface="Folio Bk BT" pitchFamily="34" charset="0"/>
            </a:endParaRPr>
          </a:p>
        </p:txBody>
      </p:sp>
      <p:sp>
        <p:nvSpPr>
          <p:cNvPr id="8195" name="Rectangle 3"/>
          <p:cNvSpPr>
            <a:spLocks noChangeArrowheads="1"/>
          </p:cNvSpPr>
          <p:nvPr/>
        </p:nvSpPr>
        <p:spPr bwMode="auto">
          <a:xfrm>
            <a:off x="6324600" y="4191000"/>
            <a:ext cx="2667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spcBef>
                <a:spcPct val="0"/>
              </a:spcBef>
            </a:pPr>
            <a:endParaRPr lang="en-GB"/>
          </a:p>
        </p:txBody>
      </p:sp>
      <p:sp>
        <p:nvSpPr>
          <p:cNvPr id="8196" name="Rectangle 4"/>
          <p:cNvSpPr>
            <a:spLocks noGrp="1" noChangeArrowheads="1"/>
          </p:cNvSpPr>
          <p:nvPr>
            <p:ph type="subTitle" idx="1"/>
          </p:nvPr>
        </p:nvSpPr>
        <p:spPr>
          <a:xfrm>
            <a:off x="1524000" y="1371600"/>
            <a:ext cx="7162800" cy="1752600"/>
          </a:xfrm>
        </p:spPr>
        <p:txBody>
          <a:bodyPr/>
          <a:lstStyle/>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r>
              <a:rPr lang="it-IT" sz="2000" b="1" smtClean="0">
                <a:latin typeface="Humanst521 BT" pitchFamily="34" charset="0"/>
              </a:rPr>
              <a:t> </a:t>
            </a:r>
          </a:p>
        </p:txBody>
      </p:sp>
      <p:sp>
        <p:nvSpPr>
          <p:cNvPr id="8197" name="Text Box 5"/>
          <p:cNvSpPr txBox="1">
            <a:spLocks noChangeArrowheads="1"/>
          </p:cNvSpPr>
          <p:nvPr/>
        </p:nvSpPr>
        <p:spPr bwMode="auto">
          <a:xfrm>
            <a:off x="1371600" y="1524000"/>
            <a:ext cx="7620000" cy="605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50000"/>
              </a:spcBef>
              <a:spcAft>
                <a:spcPct val="0"/>
              </a:spcAft>
              <a:defRPr sz="2400">
                <a:solidFill>
                  <a:schemeClr val="tx1"/>
                </a:solidFill>
                <a:latin typeface="Times New Roman" pitchFamily="18" charset="0"/>
              </a:defRPr>
            </a:lvl6pPr>
            <a:lvl7pPr marL="2971800" indent="-228600" eaLnBrk="0" fontAlgn="base" hangingPunct="0">
              <a:spcBef>
                <a:spcPct val="50000"/>
              </a:spcBef>
              <a:spcAft>
                <a:spcPct val="0"/>
              </a:spcAft>
              <a:defRPr sz="2400">
                <a:solidFill>
                  <a:schemeClr val="tx1"/>
                </a:solidFill>
                <a:latin typeface="Times New Roman" pitchFamily="18" charset="0"/>
              </a:defRPr>
            </a:lvl7pPr>
            <a:lvl8pPr marL="3429000" indent="-228600" eaLnBrk="0" fontAlgn="base" hangingPunct="0">
              <a:spcBef>
                <a:spcPct val="50000"/>
              </a:spcBef>
              <a:spcAft>
                <a:spcPct val="0"/>
              </a:spcAft>
              <a:defRPr sz="2400">
                <a:solidFill>
                  <a:schemeClr val="tx1"/>
                </a:solidFill>
                <a:latin typeface="Times New Roman" pitchFamily="18" charset="0"/>
              </a:defRPr>
            </a:lvl8pPr>
            <a:lvl9pPr marL="3886200" indent="-228600" eaLnBrk="0" fontAlgn="base" hangingPunct="0">
              <a:spcBef>
                <a:spcPct val="50000"/>
              </a:spcBef>
              <a:spcAft>
                <a:spcPct val="0"/>
              </a:spcAft>
              <a:defRPr sz="2400">
                <a:solidFill>
                  <a:schemeClr val="tx1"/>
                </a:solidFill>
                <a:latin typeface="Times New Roman" pitchFamily="18" charset="0"/>
              </a:defRPr>
            </a:lvl9pPr>
          </a:lstStyle>
          <a:p>
            <a:pPr algn="just" eaLnBrk="1" hangingPunct="1"/>
            <a:r>
              <a:rPr lang="it-IT" sz="2000">
                <a:solidFill>
                  <a:schemeClr val="bg1"/>
                </a:solidFill>
                <a:latin typeface="Humanst521 BT" pitchFamily="34" charset="0"/>
              </a:rPr>
              <a:t>L’ampiezza ecologica del leccio è notevole, seppure presenti una netta attitudine al clima mediterraneo.</a:t>
            </a:r>
          </a:p>
          <a:p>
            <a:pPr algn="just" eaLnBrk="1" hangingPunct="1"/>
            <a:r>
              <a:rPr lang="it-IT" sz="2000">
                <a:solidFill>
                  <a:schemeClr val="bg1"/>
                </a:solidFill>
                <a:latin typeface="Humanst521 BT" pitchFamily="34" charset="0"/>
              </a:rPr>
              <a:t>Le foglie sono persistenti e hanno una durata fino a cinque anni.</a:t>
            </a:r>
          </a:p>
          <a:p>
            <a:pPr algn="just" eaLnBrk="1" hangingPunct="1"/>
            <a:r>
              <a:rPr lang="it-IT" sz="2000">
                <a:solidFill>
                  <a:schemeClr val="bg1"/>
                </a:solidFill>
                <a:latin typeface="Humanst521 BT" pitchFamily="34" charset="0"/>
              </a:rPr>
              <a:t>Resiste bene al gelo. Si adatta a diversi tipi di terreno, seppure tolleri poco i terreni argillosi con ristagni di umidità dove possono dominare le querce caducifoglie.</a:t>
            </a:r>
          </a:p>
          <a:p>
            <a:pPr algn="just" eaLnBrk="1" hangingPunct="1"/>
            <a:r>
              <a:rPr lang="it-IT" sz="2000">
                <a:solidFill>
                  <a:schemeClr val="bg1"/>
                </a:solidFill>
                <a:latin typeface="Humanst521 BT" pitchFamily="34" charset="0"/>
              </a:rPr>
              <a:t>Dal punto di vista del temperamento mostra una certa sciafilia che  favorisce una sua dominanza nei popolamenti dove si trova con  altre sclerofille.</a:t>
            </a:r>
          </a:p>
          <a:p>
            <a:pPr algn="just" eaLnBrk="1" hangingPunct="1"/>
            <a:r>
              <a:rPr lang="it-IT" sz="2000">
                <a:solidFill>
                  <a:schemeClr val="bg1"/>
                </a:solidFill>
                <a:latin typeface="Humanst521 BT" pitchFamily="34" charset="0"/>
              </a:rPr>
              <a:t>I giovani lecci sottoposti al pascolo rispondono con l’assunzione di un aspetto cespuglioso, denso, e con la presenza di spine sui margini fogliari.</a:t>
            </a:r>
          </a:p>
          <a:p>
            <a:pPr algn="just" eaLnBrk="1" hangingPunct="1"/>
            <a:endParaRPr lang="it-IT" sz="2000">
              <a:solidFill>
                <a:schemeClr val="bg1"/>
              </a:solidFill>
              <a:latin typeface="Humanst521 BT" pitchFamily="34" charset="0"/>
            </a:endParaRPr>
          </a:p>
          <a:p>
            <a:pPr algn="just" eaLnBrk="1" hangingPunct="1"/>
            <a:endParaRPr lang="it-IT" sz="1800">
              <a:solidFill>
                <a:schemeClr val="bg1"/>
              </a:solidFill>
              <a:latin typeface="Humanst521 BT" pitchFamily="34" charset="0"/>
            </a:endParaRPr>
          </a:p>
          <a:p>
            <a:pPr algn="just" eaLnBrk="1" hangingPunct="1"/>
            <a:endParaRPr lang="it-IT" sz="1800">
              <a:solidFill>
                <a:schemeClr val="bg1"/>
              </a:solidFill>
              <a:latin typeface="Humanst521 BT" pitchFamily="34" charset="0"/>
            </a:endParaRPr>
          </a:p>
          <a:p>
            <a:pPr algn="just" eaLnBrk="1" hangingPunct="1"/>
            <a:endParaRPr lang="it-IT" sz="1800">
              <a:solidFill>
                <a:schemeClr val="bg1"/>
              </a:solidFill>
              <a:latin typeface="Humanst521 BT" pitchFamily="34" charset="0"/>
            </a:endParaRPr>
          </a:p>
        </p:txBody>
      </p:sp>
      <p:sp>
        <p:nvSpPr>
          <p:cNvPr id="8198" name="Rectangle 6"/>
          <p:cNvSpPr>
            <a:spLocks noChangeArrowheads="1"/>
          </p:cNvSpPr>
          <p:nvPr/>
        </p:nvSpPr>
        <p:spPr bwMode="auto">
          <a:xfrm>
            <a:off x="1143000" y="685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spcBef>
                <a:spcPct val="20000"/>
              </a:spcBef>
            </a:pPr>
            <a:r>
              <a:rPr lang="it-IT" sz="2500" b="1">
                <a:solidFill>
                  <a:srgbClr val="3869C0"/>
                </a:solidFill>
                <a:latin typeface="Humanst521 BT" pitchFamily="34" charset="0"/>
              </a:rPr>
              <a:t>Le leccete</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1219200" y="28956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spcBef>
                <a:spcPct val="0"/>
              </a:spcBef>
            </a:pPr>
            <a:endParaRPr lang="en-GB" sz="3800">
              <a:latin typeface="Folio Bk BT" pitchFamily="34" charset="0"/>
            </a:endParaRPr>
          </a:p>
        </p:txBody>
      </p:sp>
      <p:sp>
        <p:nvSpPr>
          <p:cNvPr id="9219" name="Rectangle 3"/>
          <p:cNvSpPr>
            <a:spLocks noChangeArrowheads="1"/>
          </p:cNvSpPr>
          <p:nvPr/>
        </p:nvSpPr>
        <p:spPr bwMode="auto">
          <a:xfrm>
            <a:off x="6324600" y="4191000"/>
            <a:ext cx="2667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spcBef>
                <a:spcPct val="0"/>
              </a:spcBef>
            </a:pPr>
            <a:endParaRPr lang="en-GB"/>
          </a:p>
        </p:txBody>
      </p:sp>
      <p:sp>
        <p:nvSpPr>
          <p:cNvPr id="9220" name="Rectangle 4"/>
          <p:cNvSpPr>
            <a:spLocks noGrp="1" noChangeArrowheads="1"/>
          </p:cNvSpPr>
          <p:nvPr>
            <p:ph type="subTitle" idx="1"/>
          </p:nvPr>
        </p:nvSpPr>
        <p:spPr>
          <a:xfrm>
            <a:off x="1524000" y="1371600"/>
            <a:ext cx="7162800" cy="1752600"/>
          </a:xfrm>
        </p:spPr>
        <p:txBody>
          <a:bodyPr/>
          <a:lstStyle/>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r>
              <a:rPr lang="it-IT" sz="2000" b="1" smtClean="0">
                <a:latin typeface="Humanst521 BT" pitchFamily="34" charset="0"/>
              </a:rPr>
              <a:t> </a:t>
            </a:r>
          </a:p>
        </p:txBody>
      </p:sp>
      <p:sp>
        <p:nvSpPr>
          <p:cNvPr id="9221" name="Text Box 5"/>
          <p:cNvSpPr txBox="1">
            <a:spLocks noChangeArrowheads="1"/>
          </p:cNvSpPr>
          <p:nvPr/>
        </p:nvSpPr>
        <p:spPr bwMode="auto">
          <a:xfrm>
            <a:off x="1258888" y="1341438"/>
            <a:ext cx="7620000" cy="544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50000"/>
              </a:spcBef>
              <a:spcAft>
                <a:spcPct val="0"/>
              </a:spcAft>
              <a:defRPr sz="2400">
                <a:solidFill>
                  <a:schemeClr val="tx1"/>
                </a:solidFill>
                <a:latin typeface="Times New Roman" pitchFamily="18" charset="0"/>
              </a:defRPr>
            </a:lvl6pPr>
            <a:lvl7pPr marL="2971800" indent="-228600" eaLnBrk="0" fontAlgn="base" hangingPunct="0">
              <a:spcBef>
                <a:spcPct val="50000"/>
              </a:spcBef>
              <a:spcAft>
                <a:spcPct val="0"/>
              </a:spcAft>
              <a:defRPr sz="2400">
                <a:solidFill>
                  <a:schemeClr val="tx1"/>
                </a:solidFill>
                <a:latin typeface="Times New Roman" pitchFamily="18" charset="0"/>
              </a:defRPr>
            </a:lvl7pPr>
            <a:lvl8pPr marL="3429000" indent="-228600" eaLnBrk="0" fontAlgn="base" hangingPunct="0">
              <a:spcBef>
                <a:spcPct val="50000"/>
              </a:spcBef>
              <a:spcAft>
                <a:spcPct val="0"/>
              </a:spcAft>
              <a:defRPr sz="2400">
                <a:solidFill>
                  <a:schemeClr val="tx1"/>
                </a:solidFill>
                <a:latin typeface="Times New Roman" pitchFamily="18" charset="0"/>
              </a:defRPr>
            </a:lvl8pPr>
            <a:lvl9pPr marL="3886200" indent="-228600" eaLnBrk="0" fontAlgn="base" hangingPunct="0">
              <a:spcBef>
                <a:spcPct val="50000"/>
              </a:spcBef>
              <a:spcAft>
                <a:spcPct val="0"/>
              </a:spcAft>
              <a:defRPr sz="2400">
                <a:solidFill>
                  <a:schemeClr val="tx1"/>
                </a:solidFill>
                <a:latin typeface="Times New Roman" pitchFamily="18" charset="0"/>
              </a:defRPr>
            </a:lvl9pPr>
          </a:lstStyle>
          <a:p>
            <a:pPr algn="just" eaLnBrk="1" hangingPunct="1"/>
            <a:r>
              <a:rPr lang="it-IT" sz="2000">
                <a:solidFill>
                  <a:schemeClr val="bg1"/>
                </a:solidFill>
                <a:latin typeface="Humanst521 BT" pitchFamily="34" charset="0"/>
              </a:rPr>
              <a:t>Le leccete in Italia sono caratterizzate prevalentemente dalla forma di governo a ceduo. In questi contesti la dominanza del leccio si manifesta con l’invecchiamento quando le altre sclerofille tendono a soccombere a causa di un temperamento maggiormente eliofilo.</a:t>
            </a:r>
          </a:p>
          <a:p>
            <a:pPr algn="just" eaLnBrk="1" hangingPunct="1"/>
            <a:r>
              <a:rPr lang="it-IT" sz="2000">
                <a:solidFill>
                  <a:schemeClr val="bg1"/>
                </a:solidFill>
                <a:latin typeface="Humanst521 BT" pitchFamily="34" charset="0"/>
              </a:rPr>
              <a:t>Le fustaie s.l. di leccio sono rare e corrispondono prevalentemente ad alcuni popolamenti in Sardegna  (pascoli arborati)  e in Toscana (cedui invecchiati).</a:t>
            </a:r>
          </a:p>
          <a:p>
            <a:pPr algn="just" eaLnBrk="1" hangingPunct="1"/>
            <a:r>
              <a:rPr lang="it-IT" sz="2000">
                <a:solidFill>
                  <a:schemeClr val="bg1"/>
                </a:solidFill>
                <a:latin typeface="Humanst521 BT" pitchFamily="34" charset="0"/>
              </a:rPr>
              <a:t>Le fustaie hanno funzioni di tipo ricreativo, paesaggistico e protettivo o zootecnico.</a:t>
            </a:r>
          </a:p>
          <a:p>
            <a:pPr algn="just" eaLnBrk="1" hangingPunct="1"/>
            <a:r>
              <a:rPr lang="it-IT" sz="2000">
                <a:solidFill>
                  <a:schemeClr val="bg1"/>
                </a:solidFill>
                <a:latin typeface="Humanst521 BT" pitchFamily="34" charset="0"/>
              </a:rPr>
              <a:t>I cedui forniscono invece un ottima produzione di legna da ardere con turni che con il tempo sono stati allungati (&gt;15-17 anni).</a:t>
            </a:r>
          </a:p>
          <a:p>
            <a:pPr algn="just" eaLnBrk="1" hangingPunct="1"/>
            <a:endParaRPr lang="it-IT" sz="1800">
              <a:solidFill>
                <a:schemeClr val="bg1"/>
              </a:solidFill>
              <a:latin typeface="Humanst521 BT" pitchFamily="34" charset="0"/>
            </a:endParaRPr>
          </a:p>
          <a:p>
            <a:pPr algn="just" eaLnBrk="1" hangingPunct="1"/>
            <a:endParaRPr lang="it-IT" sz="1800">
              <a:solidFill>
                <a:schemeClr val="bg1"/>
              </a:solidFill>
              <a:latin typeface="Humanst521 BT" pitchFamily="34" charset="0"/>
            </a:endParaRPr>
          </a:p>
          <a:p>
            <a:pPr algn="just" eaLnBrk="1" hangingPunct="1"/>
            <a:endParaRPr lang="it-IT" sz="1800">
              <a:solidFill>
                <a:schemeClr val="bg1"/>
              </a:solidFill>
              <a:latin typeface="Humanst521 BT" pitchFamily="34" charset="0"/>
            </a:endParaRPr>
          </a:p>
        </p:txBody>
      </p:sp>
      <p:sp>
        <p:nvSpPr>
          <p:cNvPr id="9222" name="Rectangle 6"/>
          <p:cNvSpPr>
            <a:spLocks noChangeArrowheads="1"/>
          </p:cNvSpPr>
          <p:nvPr/>
        </p:nvSpPr>
        <p:spPr bwMode="auto">
          <a:xfrm>
            <a:off x="1143000" y="685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spcBef>
                <a:spcPct val="20000"/>
              </a:spcBef>
            </a:pPr>
            <a:r>
              <a:rPr lang="it-IT" sz="2500" b="1">
                <a:solidFill>
                  <a:srgbClr val="3869C0"/>
                </a:solidFill>
                <a:latin typeface="Humanst521 BT" pitchFamily="34" charset="0"/>
              </a:rPr>
              <a:t>Le leccete</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1219200" y="28956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spcBef>
                <a:spcPct val="0"/>
              </a:spcBef>
            </a:pPr>
            <a:endParaRPr lang="en-GB" sz="3800">
              <a:latin typeface="Folio Bk BT" pitchFamily="34" charset="0"/>
            </a:endParaRPr>
          </a:p>
        </p:txBody>
      </p:sp>
      <p:sp>
        <p:nvSpPr>
          <p:cNvPr id="10243" name="Rectangle 3"/>
          <p:cNvSpPr>
            <a:spLocks noChangeArrowheads="1"/>
          </p:cNvSpPr>
          <p:nvPr/>
        </p:nvSpPr>
        <p:spPr bwMode="auto">
          <a:xfrm>
            <a:off x="6324600" y="4191000"/>
            <a:ext cx="2667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spcBef>
                <a:spcPct val="0"/>
              </a:spcBef>
            </a:pPr>
            <a:endParaRPr lang="en-GB"/>
          </a:p>
        </p:txBody>
      </p:sp>
      <p:sp>
        <p:nvSpPr>
          <p:cNvPr id="10244" name="Rectangle 4"/>
          <p:cNvSpPr>
            <a:spLocks noGrp="1" noChangeArrowheads="1"/>
          </p:cNvSpPr>
          <p:nvPr>
            <p:ph type="subTitle" idx="1"/>
          </p:nvPr>
        </p:nvSpPr>
        <p:spPr>
          <a:xfrm>
            <a:off x="1524000" y="1371600"/>
            <a:ext cx="7162800" cy="1752600"/>
          </a:xfrm>
        </p:spPr>
        <p:txBody>
          <a:bodyPr/>
          <a:lstStyle/>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endParaRPr lang="it-IT" sz="2400" b="1" smtClean="0">
              <a:latin typeface="Humanst521 BT" pitchFamily="34" charset="0"/>
            </a:endParaRPr>
          </a:p>
          <a:p>
            <a:pPr algn="l" eaLnBrk="1" hangingPunct="1"/>
            <a:r>
              <a:rPr lang="it-IT" sz="2000" b="1" smtClean="0">
                <a:latin typeface="Humanst521 BT" pitchFamily="34" charset="0"/>
              </a:rPr>
              <a:t> </a:t>
            </a:r>
          </a:p>
        </p:txBody>
      </p:sp>
      <p:sp>
        <p:nvSpPr>
          <p:cNvPr id="10245" name="Text Box 5"/>
          <p:cNvSpPr txBox="1">
            <a:spLocks noChangeArrowheads="1"/>
          </p:cNvSpPr>
          <p:nvPr/>
        </p:nvSpPr>
        <p:spPr bwMode="auto">
          <a:xfrm>
            <a:off x="1371600" y="1524000"/>
            <a:ext cx="7620000" cy="346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50000"/>
              </a:spcBef>
              <a:spcAft>
                <a:spcPct val="0"/>
              </a:spcAft>
              <a:defRPr sz="2400">
                <a:solidFill>
                  <a:schemeClr val="tx1"/>
                </a:solidFill>
                <a:latin typeface="Times New Roman" pitchFamily="18" charset="0"/>
              </a:defRPr>
            </a:lvl6pPr>
            <a:lvl7pPr marL="2971800" indent="-228600" eaLnBrk="0" fontAlgn="base" hangingPunct="0">
              <a:spcBef>
                <a:spcPct val="50000"/>
              </a:spcBef>
              <a:spcAft>
                <a:spcPct val="0"/>
              </a:spcAft>
              <a:defRPr sz="2400">
                <a:solidFill>
                  <a:schemeClr val="tx1"/>
                </a:solidFill>
                <a:latin typeface="Times New Roman" pitchFamily="18" charset="0"/>
              </a:defRPr>
            </a:lvl7pPr>
            <a:lvl8pPr marL="3429000" indent="-228600" eaLnBrk="0" fontAlgn="base" hangingPunct="0">
              <a:spcBef>
                <a:spcPct val="50000"/>
              </a:spcBef>
              <a:spcAft>
                <a:spcPct val="0"/>
              </a:spcAft>
              <a:defRPr sz="2400">
                <a:solidFill>
                  <a:schemeClr val="tx1"/>
                </a:solidFill>
                <a:latin typeface="Times New Roman" pitchFamily="18" charset="0"/>
              </a:defRPr>
            </a:lvl8pPr>
            <a:lvl9pPr marL="3886200" indent="-228600" eaLnBrk="0" fontAlgn="base" hangingPunct="0">
              <a:spcBef>
                <a:spcPct val="50000"/>
              </a:spcBef>
              <a:spcAft>
                <a:spcPct val="0"/>
              </a:spcAft>
              <a:defRPr sz="2400">
                <a:solidFill>
                  <a:schemeClr val="tx1"/>
                </a:solidFill>
                <a:latin typeface="Times New Roman" pitchFamily="18" charset="0"/>
              </a:defRPr>
            </a:lvl9pPr>
          </a:lstStyle>
          <a:p>
            <a:pPr algn="just" eaLnBrk="1" hangingPunct="1"/>
            <a:r>
              <a:rPr lang="it-IT" sz="2000">
                <a:solidFill>
                  <a:schemeClr val="bg1"/>
                </a:solidFill>
                <a:latin typeface="Humanst521 BT" pitchFamily="34" charset="0"/>
              </a:rPr>
              <a:t>La capacità pollonifera è elevata.</a:t>
            </a:r>
          </a:p>
          <a:p>
            <a:pPr algn="just" eaLnBrk="1" hangingPunct="1"/>
            <a:r>
              <a:rPr lang="it-IT" sz="2000">
                <a:solidFill>
                  <a:schemeClr val="bg1"/>
                </a:solidFill>
                <a:latin typeface="Humanst521 BT" pitchFamily="34" charset="0"/>
              </a:rPr>
              <a:t>Il leccio si presta ad essere trattato a ceduo a sterzo così come a forme di governo miste (ceduo composto).</a:t>
            </a:r>
          </a:p>
          <a:p>
            <a:pPr algn="just" eaLnBrk="1" hangingPunct="1"/>
            <a:r>
              <a:rPr lang="it-IT" sz="2000">
                <a:solidFill>
                  <a:schemeClr val="bg1"/>
                </a:solidFill>
                <a:latin typeface="Humanst521 BT" pitchFamily="34" charset="0"/>
              </a:rPr>
              <a:t>Negli ultimi anni sono stati effettuati impianti con leccio e altre specie  mediterranee (pino d’Aleppo e sughera prevalentemente) partendo da semenzali  di un anno (S1).</a:t>
            </a:r>
          </a:p>
          <a:p>
            <a:pPr algn="just" eaLnBrk="1" hangingPunct="1"/>
            <a:endParaRPr lang="it-IT" sz="1800">
              <a:solidFill>
                <a:schemeClr val="bg1"/>
              </a:solidFill>
              <a:latin typeface="Humanst521 BT" pitchFamily="34" charset="0"/>
            </a:endParaRPr>
          </a:p>
          <a:p>
            <a:pPr algn="just" eaLnBrk="1" hangingPunct="1"/>
            <a:endParaRPr lang="it-IT" sz="1800">
              <a:solidFill>
                <a:schemeClr val="bg1"/>
              </a:solidFill>
              <a:latin typeface="Humanst521 BT" pitchFamily="34" charset="0"/>
            </a:endParaRPr>
          </a:p>
          <a:p>
            <a:pPr algn="just" eaLnBrk="1" hangingPunct="1"/>
            <a:endParaRPr lang="it-IT" sz="1800">
              <a:solidFill>
                <a:schemeClr val="bg1"/>
              </a:solidFill>
              <a:latin typeface="Humanst521 BT" pitchFamily="34" charset="0"/>
            </a:endParaRPr>
          </a:p>
        </p:txBody>
      </p:sp>
      <p:sp>
        <p:nvSpPr>
          <p:cNvPr id="10246" name="Rectangle 6"/>
          <p:cNvSpPr>
            <a:spLocks noChangeArrowheads="1"/>
          </p:cNvSpPr>
          <p:nvPr/>
        </p:nvSpPr>
        <p:spPr bwMode="auto">
          <a:xfrm>
            <a:off x="1143000" y="685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spcBef>
                <a:spcPct val="20000"/>
              </a:spcBef>
            </a:pPr>
            <a:r>
              <a:rPr lang="it-IT" sz="2500" b="1">
                <a:solidFill>
                  <a:srgbClr val="3869C0"/>
                </a:solidFill>
                <a:latin typeface="Humanst521 BT" pitchFamily="34" charset="0"/>
              </a:rPr>
              <a:t>Le leccete</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it-IT"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it-IT"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2090</TotalTime>
  <Words>1916</Words>
  <Application>Microsoft Office PowerPoint</Application>
  <PresentationFormat>Presentazione su schermo (4:3)</PresentationFormat>
  <Paragraphs>386</Paragraphs>
  <Slides>41</Slides>
  <Notes>0</Notes>
  <HiddenSlides>0</HiddenSlides>
  <MMClips>0</MMClips>
  <ScaleCrop>false</ScaleCrop>
  <HeadingPairs>
    <vt:vector size="4" baseType="variant">
      <vt:variant>
        <vt:lpstr>Tema</vt:lpstr>
      </vt:variant>
      <vt:variant>
        <vt:i4>1</vt:i4>
      </vt:variant>
      <vt:variant>
        <vt:lpstr>Titoli diapositive</vt:lpstr>
      </vt:variant>
      <vt:variant>
        <vt:i4>41</vt:i4>
      </vt:variant>
    </vt:vector>
  </HeadingPairs>
  <TitlesOfParts>
    <vt:vector size="42" baseType="lpstr">
      <vt:lpstr>Struttura predefinita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MODELLI DI SVILUPPO SOSTENIBILE DEL VERDE URBANO</dc:title>
  <dc:creator>UNIVERSITA'DEGLI STUDI BARI</dc:creator>
  <cp:lastModifiedBy>Sanesi</cp:lastModifiedBy>
  <cp:revision>60</cp:revision>
  <dcterms:created xsi:type="dcterms:W3CDTF">2002-09-20T16:05:50Z</dcterms:created>
  <dcterms:modified xsi:type="dcterms:W3CDTF">2015-01-12T16:13:13Z</dcterms:modified>
</cp:coreProperties>
</file>