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4" r:id="rId2"/>
  </p:sldMasterIdLst>
  <p:notesMasterIdLst>
    <p:notesMasterId r:id="rId77"/>
  </p:notesMasterIdLst>
  <p:handoutMasterIdLst>
    <p:handoutMasterId r:id="rId78"/>
  </p:handoutMasterIdLst>
  <p:sldIdLst>
    <p:sldId id="317"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534" r:id="rId20"/>
    <p:sldId id="412" r:id="rId21"/>
    <p:sldId id="413" r:id="rId22"/>
    <p:sldId id="414" r:id="rId23"/>
    <p:sldId id="415" r:id="rId24"/>
    <p:sldId id="416" r:id="rId25"/>
    <p:sldId id="417" r:id="rId26"/>
    <p:sldId id="533" r:id="rId27"/>
    <p:sldId id="450" r:id="rId28"/>
    <p:sldId id="418" r:id="rId29"/>
    <p:sldId id="419" r:id="rId30"/>
    <p:sldId id="420" r:id="rId31"/>
    <p:sldId id="422" r:id="rId32"/>
    <p:sldId id="423" r:id="rId33"/>
    <p:sldId id="318" r:id="rId34"/>
    <p:sldId id="319" r:id="rId35"/>
    <p:sldId id="256" r:id="rId36"/>
    <p:sldId id="259" r:id="rId37"/>
    <p:sldId id="260" r:id="rId38"/>
    <p:sldId id="326" r:id="rId39"/>
    <p:sldId id="269" r:id="rId40"/>
    <p:sldId id="268" r:id="rId41"/>
    <p:sldId id="262" r:id="rId42"/>
    <p:sldId id="264" r:id="rId43"/>
    <p:sldId id="265" r:id="rId44"/>
    <p:sldId id="273" r:id="rId45"/>
    <p:sldId id="321" r:id="rId46"/>
    <p:sldId id="274" r:id="rId47"/>
    <p:sldId id="276" r:id="rId48"/>
    <p:sldId id="267" r:id="rId49"/>
    <p:sldId id="322" r:id="rId50"/>
    <p:sldId id="281" r:id="rId51"/>
    <p:sldId id="282" r:id="rId52"/>
    <p:sldId id="287" r:id="rId53"/>
    <p:sldId id="288" r:id="rId54"/>
    <p:sldId id="323" r:id="rId55"/>
    <p:sldId id="324" r:id="rId56"/>
    <p:sldId id="290" r:id="rId57"/>
    <p:sldId id="285" r:id="rId58"/>
    <p:sldId id="286" r:id="rId59"/>
    <p:sldId id="327" r:id="rId60"/>
    <p:sldId id="294" r:id="rId61"/>
    <p:sldId id="314" r:id="rId62"/>
    <p:sldId id="296" r:id="rId63"/>
    <p:sldId id="301" r:id="rId64"/>
    <p:sldId id="302" r:id="rId65"/>
    <p:sldId id="297" r:id="rId66"/>
    <p:sldId id="325" r:id="rId67"/>
    <p:sldId id="305" r:id="rId68"/>
    <p:sldId id="304" r:id="rId69"/>
    <p:sldId id="298" r:id="rId70"/>
    <p:sldId id="299" r:id="rId71"/>
    <p:sldId id="306" r:id="rId72"/>
    <p:sldId id="311" r:id="rId73"/>
    <p:sldId id="328" r:id="rId74"/>
    <p:sldId id="309" r:id="rId75"/>
    <p:sldId id="315" r:id="rId76"/>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008080"/>
    <a:srgbClr val="009999"/>
    <a:srgbClr val="B2D0BB"/>
    <a:srgbClr val="3034B2"/>
    <a:srgbClr val="C6040B"/>
    <a:srgbClr val="C35732"/>
    <a:srgbClr val="71CDFF"/>
    <a:srgbClr val="0F9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3621" autoAdjust="0"/>
  </p:normalViewPr>
  <p:slideViewPr>
    <p:cSldViewPr snapToObjects="1">
      <p:cViewPr varScale="1">
        <p:scale>
          <a:sx n="124" d="100"/>
          <a:sy n="124" d="100"/>
        </p:scale>
        <p:origin x="176" y="168"/>
      </p:cViewPr>
      <p:guideLst>
        <p:guide orient="horz" pos="2160"/>
        <p:guide pos="2880"/>
      </p:guideLst>
    </p:cSldViewPr>
  </p:slideViewPr>
  <p:outlineViewPr>
    <p:cViewPr>
      <p:scale>
        <a:sx n="33" d="100"/>
        <a:sy n="33" d="100"/>
      </p:scale>
      <p:origin x="0" y="-3708"/>
    </p:cViewPr>
  </p:outlineViewPr>
  <p:notesTextViewPr>
    <p:cViewPr>
      <p:scale>
        <a:sx n="100" d="100"/>
        <a:sy n="100" d="100"/>
      </p:scale>
      <p:origin x="0" y="0"/>
    </p:cViewPr>
  </p:notesTextViewPr>
  <p:notesViewPr>
    <p:cSldViewPr snapToObjects="1">
      <p:cViewPr>
        <p:scale>
          <a:sx n="100" d="100"/>
          <a:sy n="100" d="100"/>
        </p:scale>
        <p:origin x="-1806" y="260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7939"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6"/>
          <p:cNvSpPr>
            <a:spLocks noChangeArrowheads="1"/>
          </p:cNvSpPr>
          <p:nvPr/>
        </p:nvSpPr>
        <p:spPr bwMode="auto">
          <a:xfrm>
            <a:off x="819150" y="8705850"/>
            <a:ext cx="521811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315" tIns="46657" rIns="93315" bIns="46657" anchor="b"/>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algn="ctr" eaLnBrk="1" hangingPunct="1">
              <a:defRPr/>
            </a:pPr>
            <a:r>
              <a:rPr lang="en-US" altLang="en-US" sz="800" i="1">
                <a:latin typeface="Times New Roman" pitchFamily="18" charset="0"/>
              </a:rPr>
              <a:t>Basic Marketing – Chapter 6</a:t>
            </a:r>
          </a:p>
          <a:p>
            <a:pPr algn="ctr" eaLnBrk="1" hangingPunct="1">
              <a:defRPr/>
            </a:pPr>
            <a:r>
              <a:rPr lang="en-US" altLang="en-US" sz="800" i="1">
                <a:latin typeface="Times New Roman" pitchFamily="18" charset="0"/>
              </a:rPr>
              <a:t>Handout 6-</a:t>
            </a:r>
            <a:fld id="{3F7C08E4-3710-4D4F-9B97-83B96BFCC2F9}" type="slidenum">
              <a:rPr lang="en-US" altLang="en-US" sz="800" i="1" smtClean="0">
                <a:latin typeface="Times New Roman" pitchFamily="18" charset="0"/>
              </a:rPr>
              <a:pPr algn="ctr" eaLnBrk="1" hangingPunct="1">
                <a:defRPr/>
              </a:pPr>
              <a:t>‹N›</a:t>
            </a:fld>
            <a:endParaRPr lang="en-US" altLang="en-US" sz="800" i="1">
              <a:latin typeface="Times New Roman" pitchFamily="18" charset="0"/>
            </a:endParaRPr>
          </a:p>
        </p:txBody>
      </p:sp>
    </p:spTree>
    <p:extLst>
      <p:ext uri="{BB962C8B-B14F-4D97-AF65-F5344CB8AC3E}">
        <p14:creationId xmlns:p14="http://schemas.microsoft.com/office/powerpoint/2010/main" val="263380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itchFamily="34" charset="0"/>
              </a:defRPr>
            </a:lvl1pPr>
          </a:lstStyle>
          <a:p>
            <a:pPr>
              <a:defRPr/>
            </a:pPr>
            <a:endParaRPr lang="en-US"/>
          </a:p>
        </p:txBody>
      </p:sp>
      <p:sp>
        <p:nvSpPr>
          <p:cNvPr id="20483"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536575" y="531813"/>
            <a:ext cx="2355850" cy="1766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330700"/>
            <a:ext cx="502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8" name="Rectangle 8"/>
          <p:cNvSpPr>
            <a:spLocks noGrp="1" noChangeArrowheads="1"/>
          </p:cNvSpPr>
          <p:nvPr>
            <p:ph type="sldNum" sz="quarter" idx="5"/>
          </p:nvPr>
        </p:nvSpPr>
        <p:spPr bwMode="auto">
          <a:xfrm>
            <a:off x="876300" y="870585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800" i="1">
                <a:latin typeface="Times New Roman" pitchFamily="18" charset="0"/>
              </a:defRPr>
            </a:lvl1pPr>
          </a:lstStyle>
          <a:p>
            <a:pPr>
              <a:defRPr/>
            </a:pPr>
            <a:r>
              <a:rPr lang="en-US"/>
              <a:t>Multimedia Lecture Support Package to Accompany Basic Marketing</a:t>
            </a:r>
          </a:p>
          <a:p>
            <a:pPr>
              <a:defRPr/>
            </a:pPr>
            <a:r>
              <a:rPr lang="en-US"/>
              <a:t>Lecture Script 6-</a:t>
            </a:r>
            <a:fld id="{8CEEFAAE-465A-49AE-9AFD-FF75E72B2F2F}" type="slidenum">
              <a:rPr lang="en-US"/>
              <a:pPr>
                <a:defRPr/>
              </a:pPr>
              <a:t>‹N›</a:t>
            </a:fld>
            <a:endParaRPr lang="en-US"/>
          </a:p>
        </p:txBody>
      </p:sp>
    </p:spTree>
    <p:extLst>
      <p:ext uri="{BB962C8B-B14F-4D97-AF65-F5344CB8AC3E}">
        <p14:creationId xmlns:p14="http://schemas.microsoft.com/office/powerpoint/2010/main" val="4060771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businessweek.com/news/2014-10-24/canada-union-sad-that-ford-engine-work-going-to-mexico"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businessweek.com/articles/2012-03-15/outsourcing-a-passage-out-of-india"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1db2e21b56dd4311b55c65b9ce23376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5bremark:0006-012%5d"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84A3C-485D-4BAC-AA88-CFC94F25B205}"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B6687037-6D97-7F47-97A7-21A9383D15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974BE3DD-9936-5E48-ACE5-6FF570AF15C6}" type="slidenum">
              <a:rPr lang="it-IT" altLang="it-IT" sz="1200" b="0">
                <a:solidFill>
                  <a:schemeClr val="tx1"/>
                </a:solidFill>
              </a:rPr>
              <a:pPr eaLnBrk="1" hangingPunct="1"/>
              <a:t>16</a:t>
            </a:fld>
            <a:endParaRPr lang="it-IT" altLang="it-IT" sz="1200" b="0">
              <a:solidFill>
                <a:schemeClr val="tx1"/>
              </a:solidFill>
            </a:endParaRPr>
          </a:p>
        </p:txBody>
      </p:sp>
      <p:sp>
        <p:nvSpPr>
          <p:cNvPr id="189443" name="Rectangle 2">
            <a:extLst>
              <a:ext uri="{FF2B5EF4-FFF2-40B4-BE49-F238E27FC236}">
                <a16:creationId xmlns:a16="http://schemas.microsoft.com/office/drawing/2014/main" id="{1EA3CCC8-28E6-EB4E-99FD-80A6EACC7EC9}"/>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9BE5E68A-92C9-964D-9FC0-526D11D150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55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r>
              <a:rPr lang="en-US"/>
              <a:t>Multimedia Lecture Support Package to Accompany Basic Marketing</a:t>
            </a:r>
          </a:p>
          <a:p>
            <a:pPr>
              <a:defRPr/>
            </a:pPr>
            <a:r>
              <a:rPr lang="en-US"/>
              <a:t>Lecture Script 6-</a:t>
            </a:r>
            <a:fld id="{8CEEFAAE-465A-49AE-9AFD-FF75E72B2F2F}" type="slidenum">
              <a:rPr lang="en-US" smtClean="0"/>
              <a:pPr>
                <a:defRPr/>
              </a:pPr>
              <a:t>17</a:t>
            </a:fld>
            <a:endParaRPr lang="en-US"/>
          </a:p>
        </p:txBody>
      </p:sp>
    </p:spTree>
    <p:extLst>
      <p:ext uri="{BB962C8B-B14F-4D97-AF65-F5344CB8AC3E}">
        <p14:creationId xmlns:p14="http://schemas.microsoft.com/office/powerpoint/2010/main" val="220374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AFF9D5BB-30D1-A94A-A236-420FEF2421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C23255C6-8B55-0A4F-AF6C-E76C08C15277}" type="slidenum">
              <a:rPr lang="it-IT" altLang="it-IT" sz="1200" b="0">
                <a:solidFill>
                  <a:schemeClr val="tx1"/>
                </a:solidFill>
              </a:rPr>
              <a:pPr eaLnBrk="1" hangingPunct="1"/>
              <a:t>20</a:t>
            </a:fld>
            <a:endParaRPr lang="it-IT" altLang="it-IT" sz="1200" b="0">
              <a:solidFill>
                <a:schemeClr val="tx1"/>
              </a:solidFill>
            </a:endParaRPr>
          </a:p>
        </p:txBody>
      </p:sp>
      <p:sp>
        <p:nvSpPr>
          <p:cNvPr id="190467" name="Rectangle 2">
            <a:extLst>
              <a:ext uri="{FF2B5EF4-FFF2-40B4-BE49-F238E27FC236}">
                <a16:creationId xmlns:a16="http://schemas.microsoft.com/office/drawing/2014/main" id="{846B8CFB-14ED-1645-AD68-F14019E53CF5}"/>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33FE196B-48FD-504C-A62E-6BBCA4E50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Demattè pag. 9</a:t>
            </a:r>
          </a:p>
        </p:txBody>
      </p:sp>
    </p:spTree>
    <p:extLst>
      <p:ext uri="{BB962C8B-B14F-4D97-AF65-F5344CB8AC3E}">
        <p14:creationId xmlns:p14="http://schemas.microsoft.com/office/powerpoint/2010/main" val="25830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E2626401-15DB-4B44-8538-4750500A8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A1C1534F-3AF5-6440-9631-B3CFE2920A11}" type="slidenum">
              <a:rPr lang="it-IT" altLang="it-IT" sz="1200" b="0">
                <a:solidFill>
                  <a:schemeClr val="tx1"/>
                </a:solidFill>
              </a:rPr>
              <a:pPr eaLnBrk="1" hangingPunct="1"/>
              <a:t>21</a:t>
            </a:fld>
            <a:endParaRPr lang="it-IT" altLang="it-IT" sz="1200" b="0">
              <a:solidFill>
                <a:schemeClr val="tx1"/>
              </a:solidFill>
            </a:endParaRPr>
          </a:p>
        </p:txBody>
      </p:sp>
      <p:sp>
        <p:nvSpPr>
          <p:cNvPr id="191491" name="Rectangle 2">
            <a:extLst>
              <a:ext uri="{FF2B5EF4-FFF2-40B4-BE49-F238E27FC236}">
                <a16:creationId xmlns:a16="http://schemas.microsoft.com/office/drawing/2014/main" id="{9CE399EF-26C3-E040-8F8A-9C204CA71C4C}"/>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2360A047-B1AA-894C-A0EB-592331DC0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Demattè pag. 9</a:t>
            </a:r>
          </a:p>
        </p:txBody>
      </p:sp>
    </p:spTree>
    <p:extLst>
      <p:ext uri="{BB962C8B-B14F-4D97-AF65-F5344CB8AC3E}">
        <p14:creationId xmlns:p14="http://schemas.microsoft.com/office/powerpoint/2010/main" val="255429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79CCD297-47D4-B64E-8A36-B89A37A6E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4550B089-EC6B-5242-A8FF-791491DC2864}" type="slidenum">
              <a:rPr lang="it-IT" altLang="it-IT" sz="1200" b="0">
                <a:solidFill>
                  <a:schemeClr val="tx1"/>
                </a:solidFill>
              </a:rPr>
              <a:pPr eaLnBrk="1" hangingPunct="1"/>
              <a:t>22</a:t>
            </a:fld>
            <a:endParaRPr lang="it-IT" altLang="it-IT" sz="1200" b="0">
              <a:solidFill>
                <a:schemeClr val="tx1"/>
              </a:solidFill>
            </a:endParaRPr>
          </a:p>
        </p:txBody>
      </p:sp>
      <p:sp>
        <p:nvSpPr>
          <p:cNvPr id="192515" name="Rectangle 2">
            <a:extLst>
              <a:ext uri="{FF2B5EF4-FFF2-40B4-BE49-F238E27FC236}">
                <a16:creationId xmlns:a16="http://schemas.microsoft.com/office/drawing/2014/main" id="{93F3EB41-D7F0-3845-A907-2431D91820F4}"/>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7B2F8396-4603-2B45-9753-F04A36E5EB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b="1">
                <a:latin typeface="Arial" panose="020B0604020202020204" pitchFamily="34" charset="0"/>
                <a:cs typeface="Arial" panose="020B0604020202020204" pitchFamily="34" charset="0"/>
              </a:rPr>
              <a:t>Demattè prima pag. 14 poi pag.13</a:t>
            </a:r>
          </a:p>
        </p:txBody>
      </p:sp>
    </p:spTree>
    <p:extLst>
      <p:ext uri="{BB962C8B-B14F-4D97-AF65-F5344CB8AC3E}">
        <p14:creationId xmlns:p14="http://schemas.microsoft.com/office/powerpoint/2010/main" val="211096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33C4A181-EF36-F34A-B53B-C8CD6A25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E71907C1-F982-6C4D-B40D-F06D7B29D75D}" type="slidenum">
              <a:rPr lang="it-IT" altLang="it-IT" sz="1200" b="0">
                <a:solidFill>
                  <a:schemeClr val="tx1"/>
                </a:solidFill>
              </a:rPr>
              <a:pPr eaLnBrk="1" hangingPunct="1"/>
              <a:t>23</a:t>
            </a:fld>
            <a:endParaRPr lang="it-IT" altLang="it-IT" sz="1200" b="0">
              <a:solidFill>
                <a:schemeClr val="tx1"/>
              </a:solidFill>
            </a:endParaRPr>
          </a:p>
        </p:txBody>
      </p:sp>
      <p:sp>
        <p:nvSpPr>
          <p:cNvPr id="193539" name="Rectangle 2">
            <a:extLst>
              <a:ext uri="{FF2B5EF4-FFF2-40B4-BE49-F238E27FC236}">
                <a16:creationId xmlns:a16="http://schemas.microsoft.com/office/drawing/2014/main" id="{8F7205F4-3FB2-2E4F-884F-64C5F29E1B74}"/>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F7BDC046-2317-0F45-BF49-CA1830596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it-IT" altLang="it-IT" b="1">
                <a:latin typeface="Arial" panose="020B0604020202020204" pitchFamily="34" charset="0"/>
                <a:cs typeface="Arial" panose="020B0604020202020204" pitchFamily="34" charset="0"/>
              </a:rPr>
              <a:t>Demattè pag. 16 Due ragioni possono </a:t>
            </a:r>
            <a:r>
              <a:rPr lang="it-IT" altLang="it-IT" b="1" i="1">
                <a:latin typeface="Arial" panose="020B0604020202020204" pitchFamily="34" charset="0"/>
                <a:cs typeface="Arial" panose="020B0604020202020204" pitchFamily="34" charset="0"/>
              </a:rPr>
              <a:t>frenare </a:t>
            </a:r>
            <a:r>
              <a:rPr lang="it-IT" altLang="it-IT" b="1">
                <a:latin typeface="Arial" panose="020B0604020202020204" pitchFamily="34" charset="0"/>
                <a:cs typeface="Arial" panose="020B0604020202020204" pitchFamily="34" charset="0"/>
              </a:rPr>
              <a:t>il dispiegamento internaz. della catena del valore:</a:t>
            </a:r>
          </a:p>
          <a:p>
            <a:pPr algn="just" eaLnBrk="1" hangingPunct="1">
              <a:spcBef>
                <a:spcPct val="0"/>
              </a:spcBef>
            </a:pPr>
            <a:r>
              <a:rPr lang="it-IT" altLang="it-IT" b="1">
                <a:latin typeface="Arial" panose="020B0604020202020204" pitchFamily="34" charset="0"/>
                <a:cs typeface="Arial" panose="020B0604020202020204" pitchFamily="34" charset="0"/>
              </a:rPr>
              <a:t> i) esistenza di barriere;</a:t>
            </a:r>
          </a:p>
          <a:p>
            <a:pPr algn="just" eaLnBrk="1" hangingPunct="1">
              <a:spcBef>
                <a:spcPct val="0"/>
              </a:spcBef>
            </a:pPr>
            <a:r>
              <a:rPr lang="it-IT" altLang="it-IT" b="1">
                <a:latin typeface="Arial" panose="020B0604020202020204" pitchFamily="34" charset="0"/>
                <a:cs typeface="Arial" panose="020B0604020202020204" pitchFamily="34" charset="0"/>
              </a:rPr>
              <a:t> ii) che può comunque essere compensata da vantaggi competitivi delle imprese in altre attività</a:t>
            </a:r>
          </a:p>
          <a:p>
            <a:pPr eaLnBrk="1" hangingPunct="1"/>
            <a:endParaRPr lang="it-IT" altLang="it-IT"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21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8E41EAA5-06EA-A048-ADFE-356C5811D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B4D8A17C-079E-EE4A-94D4-DC94542016DC}" type="slidenum">
              <a:rPr lang="it-IT" altLang="it-IT" sz="1200" b="0">
                <a:solidFill>
                  <a:schemeClr val="tx1"/>
                </a:solidFill>
              </a:rPr>
              <a:pPr eaLnBrk="1" hangingPunct="1"/>
              <a:t>24</a:t>
            </a:fld>
            <a:endParaRPr lang="it-IT" altLang="it-IT" sz="1200" b="0">
              <a:solidFill>
                <a:schemeClr val="tx1"/>
              </a:solidFill>
            </a:endParaRPr>
          </a:p>
        </p:txBody>
      </p:sp>
      <p:sp>
        <p:nvSpPr>
          <p:cNvPr id="194563" name="Rectangle 2">
            <a:extLst>
              <a:ext uri="{FF2B5EF4-FFF2-40B4-BE49-F238E27FC236}">
                <a16:creationId xmlns:a16="http://schemas.microsoft.com/office/drawing/2014/main" id="{56F5F551-B277-D844-893B-961B15FC92CA}"/>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52DDE122-5350-704D-B56A-71207E2E7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a:solidFill>
                  <a:schemeClr val="bg1"/>
                </a:solidFill>
                <a:latin typeface="Arial" panose="020B0604020202020204" pitchFamily="34" charset="0"/>
                <a:cs typeface="Arial" panose="020B0604020202020204" pitchFamily="34" charset="0"/>
              </a:rPr>
              <a:t>Dematte’ pag.17 </a:t>
            </a:r>
            <a:r>
              <a:rPr lang="it-IT" altLang="it-IT" b="1">
                <a:solidFill>
                  <a:schemeClr val="bg1"/>
                </a:solidFill>
                <a:latin typeface="Arial" panose="020B0604020202020204" pitchFamily="34" charset="0"/>
                <a:cs typeface="Arial" panose="020B0604020202020204" pitchFamily="34" charset="0"/>
              </a:rPr>
              <a:t>quadrante 3 Ciò alza la flessibilità strategica delle imprese per l’esistenza di </a:t>
            </a:r>
            <a:r>
              <a:rPr lang="it-IT" altLang="it-IT" b="1" i="1">
                <a:solidFill>
                  <a:schemeClr val="bg1"/>
                </a:solidFill>
                <a:latin typeface="Arial" panose="020B0604020202020204" pitchFamily="34" charset="0"/>
                <a:cs typeface="Arial" panose="020B0604020202020204" pitchFamily="34" charset="0"/>
              </a:rPr>
              <a:t>opportunità di arbitraggio </a:t>
            </a:r>
            <a:r>
              <a:rPr lang="it-IT" altLang="it-IT" b="1">
                <a:solidFill>
                  <a:schemeClr val="bg1"/>
                </a:solidFill>
                <a:latin typeface="Arial" panose="020B0604020202020204" pitchFamily="34" charset="0"/>
                <a:cs typeface="Arial" panose="020B0604020202020204" pitchFamily="34" charset="0"/>
              </a:rPr>
              <a:t>legate alle differenze dei prezzi (di fattori produttivi, di fattori istituzionali-fiscali, dei mercati finanziari, dell’informazione); </a:t>
            </a:r>
          </a:p>
          <a:p>
            <a:pPr algn="just" eaLnBrk="1" hangingPunct="1"/>
            <a:r>
              <a:rPr lang="it-IT" altLang="it-IT" b="1">
                <a:solidFill>
                  <a:schemeClr val="bg1"/>
                </a:solidFill>
                <a:latin typeface="Arial" panose="020B0604020202020204" pitchFamily="34" charset="0"/>
                <a:cs typeface="Arial" panose="020B0604020202020204" pitchFamily="34" charset="0"/>
              </a:rPr>
              <a:t>ii)</a:t>
            </a:r>
            <a:r>
              <a:rPr lang="it-IT" altLang="it-IT" b="1" i="1">
                <a:solidFill>
                  <a:schemeClr val="bg1"/>
                </a:solidFill>
                <a:latin typeface="Arial" panose="020B0604020202020204" pitchFamily="34" charset="0"/>
                <a:cs typeface="Arial" panose="020B0604020202020204" pitchFamily="34" charset="0"/>
              </a:rPr>
              <a:t>opportunità di leva </a:t>
            </a:r>
            <a:r>
              <a:rPr lang="it-IT" altLang="it-IT" b="1">
                <a:solidFill>
                  <a:schemeClr val="bg1"/>
                </a:solidFill>
                <a:latin typeface="Arial" panose="020B0604020202020204" pitchFamily="34" charset="0"/>
                <a:cs typeface="Arial" panose="020B0604020202020204" pitchFamily="34" charset="0"/>
              </a:rPr>
              <a:t>legata alla posizione globale dell’impresa che ne amplifica il potere di contrattazione (coordinamento</a:t>
            </a:r>
          </a:p>
          <a:p>
            <a:pPr eaLnBrk="1" hangingPunct="1"/>
            <a:r>
              <a:rPr lang="it-IT" altLang="it-IT" b="1">
                <a:solidFill>
                  <a:schemeClr val="bg1"/>
                </a:solidFill>
                <a:latin typeface="Arial" panose="020B0604020202020204" pitchFamily="34" charset="0"/>
                <a:cs typeface="Arial" panose="020B0604020202020204" pitchFamily="34" charset="0"/>
              </a:rPr>
              <a:t>globale che permette differenziazione dei prezzi; riduzione del rischio)</a:t>
            </a:r>
          </a:p>
          <a:p>
            <a:pPr eaLnBrk="1" hangingPunct="1"/>
            <a:endParaRPr lang="it-IT" altLang="it-IT"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71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B6614AA7-B4E1-2E4D-B7C0-5C8EDA578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C35F3B3C-C24E-D449-B114-EA8F56CC27AC}" type="slidenum">
              <a:rPr lang="it-IT" altLang="it-IT" sz="1200" b="0">
                <a:solidFill>
                  <a:schemeClr val="tx1"/>
                </a:solidFill>
              </a:rPr>
              <a:pPr eaLnBrk="1" hangingPunct="1"/>
              <a:t>26</a:t>
            </a:fld>
            <a:endParaRPr lang="it-IT" altLang="it-IT" sz="1200" b="0">
              <a:solidFill>
                <a:schemeClr val="tx1"/>
              </a:solidFill>
            </a:endParaRPr>
          </a:p>
        </p:txBody>
      </p:sp>
      <p:sp>
        <p:nvSpPr>
          <p:cNvPr id="195587" name="Rectangle 2">
            <a:extLst>
              <a:ext uri="{FF2B5EF4-FFF2-40B4-BE49-F238E27FC236}">
                <a16:creationId xmlns:a16="http://schemas.microsoft.com/office/drawing/2014/main" id="{1C3F43E8-3A78-E74E-9C4B-B456F310A0F8}"/>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D28F93CC-64A3-AE4A-9095-88631CE006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Strategia: Diamante di porter pag 600 E PRECEDENTI INTRIODUZIONE PER IL DIAMANTE</a:t>
            </a:r>
          </a:p>
        </p:txBody>
      </p:sp>
    </p:spTree>
    <p:extLst>
      <p:ext uri="{BB962C8B-B14F-4D97-AF65-F5344CB8AC3E}">
        <p14:creationId xmlns:p14="http://schemas.microsoft.com/office/powerpoint/2010/main" val="141304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243EC4EB-D81E-074D-81A6-5FB900FDD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C93B0BC3-1F15-EF42-9A58-1B76D0CA05E5}" type="slidenum">
              <a:rPr lang="it-IT" altLang="it-IT" sz="1200" b="0">
                <a:solidFill>
                  <a:schemeClr val="tx1"/>
                </a:solidFill>
              </a:rPr>
              <a:pPr eaLnBrk="1" hangingPunct="1"/>
              <a:t>27</a:t>
            </a:fld>
            <a:endParaRPr lang="it-IT" altLang="it-IT" sz="1200" b="0">
              <a:solidFill>
                <a:schemeClr val="tx1"/>
              </a:solidFill>
            </a:endParaRPr>
          </a:p>
        </p:txBody>
      </p:sp>
      <p:sp>
        <p:nvSpPr>
          <p:cNvPr id="196611" name="Rectangle 2">
            <a:extLst>
              <a:ext uri="{FF2B5EF4-FFF2-40B4-BE49-F238E27FC236}">
                <a16:creationId xmlns:a16="http://schemas.microsoft.com/office/drawing/2014/main" id="{4DDDFD37-B6C3-A445-A18B-DF5BD47290A7}"/>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0539A6E3-65B3-1F41-9524-7D8076C63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Demattè pag. 18</a:t>
            </a:r>
          </a:p>
        </p:txBody>
      </p:sp>
    </p:spTree>
    <p:extLst>
      <p:ext uri="{BB962C8B-B14F-4D97-AF65-F5344CB8AC3E}">
        <p14:creationId xmlns:p14="http://schemas.microsoft.com/office/powerpoint/2010/main" val="192558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23BD8326-1A6B-8A42-AF77-6DAB04EDD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3A53344D-738D-0548-9A37-253E7C0D0D19}" type="slidenum">
              <a:rPr lang="it-IT" altLang="it-IT" sz="1200" b="0">
                <a:solidFill>
                  <a:schemeClr val="tx1"/>
                </a:solidFill>
              </a:rPr>
              <a:pPr eaLnBrk="1" hangingPunct="1"/>
              <a:t>28</a:t>
            </a:fld>
            <a:endParaRPr lang="it-IT" altLang="it-IT" sz="1200" b="0">
              <a:solidFill>
                <a:schemeClr val="tx1"/>
              </a:solidFill>
            </a:endParaRPr>
          </a:p>
        </p:txBody>
      </p:sp>
      <p:sp>
        <p:nvSpPr>
          <p:cNvPr id="197635" name="Rectangle 2">
            <a:extLst>
              <a:ext uri="{FF2B5EF4-FFF2-40B4-BE49-F238E27FC236}">
                <a16:creationId xmlns:a16="http://schemas.microsoft.com/office/drawing/2014/main" id="{8B82CE4D-7A66-DB43-A1F8-07730DF60B15}"/>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CF3387D1-AD9C-DE48-86CE-EC3FE08E3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b="1">
                <a:latin typeface="Arial" panose="020B0604020202020204" pitchFamily="34" charset="0"/>
                <a:cs typeface="Arial" panose="020B0604020202020204" pitchFamily="34" charset="0"/>
              </a:rPr>
              <a:t>Fattori di base: </a:t>
            </a:r>
            <a:r>
              <a:rPr lang="it-IT" altLang="it-IT">
                <a:latin typeface="Arial" panose="020B0604020202020204" pitchFamily="34" charset="0"/>
                <a:cs typeface="Arial" panose="020B0604020202020204" pitchFamily="34" charset="0"/>
              </a:rPr>
              <a:t>fattori presenti in un paese</a:t>
            </a:r>
          </a:p>
          <a:p>
            <a:pPr eaLnBrk="1" hangingPunct="1"/>
            <a:r>
              <a:rPr lang="it-IT" altLang="it-IT">
                <a:latin typeface="Arial" panose="020B0604020202020204" pitchFamily="34" charset="0"/>
                <a:cs typeface="Arial" panose="020B0604020202020204" pitchFamily="34" charset="0"/>
              </a:rPr>
              <a:t>- Risorse naturali</a:t>
            </a:r>
          </a:p>
          <a:p>
            <a:pPr eaLnBrk="1" hangingPunct="1"/>
            <a:r>
              <a:rPr lang="it-IT" altLang="it-IT">
                <a:latin typeface="Arial" panose="020B0604020202020204" pitchFamily="34" charset="0"/>
                <a:cs typeface="Arial" panose="020B0604020202020204" pitchFamily="34" charset="0"/>
              </a:rPr>
              <a:t>- Clima</a:t>
            </a:r>
          </a:p>
          <a:p>
            <a:pPr eaLnBrk="1" hangingPunct="1"/>
            <a:r>
              <a:rPr lang="it-IT" altLang="it-IT">
                <a:latin typeface="Arial" panose="020B0604020202020204" pitchFamily="34" charset="0"/>
                <a:cs typeface="Arial" panose="020B0604020202020204" pitchFamily="34" charset="0"/>
              </a:rPr>
              <a:t>1) Sebbene i fattori di base possano offrire un vantaggio iniziale, devono essere supportati da fattori avanzati per mantenere il successo</a:t>
            </a:r>
          </a:p>
        </p:txBody>
      </p:sp>
    </p:spTree>
    <p:extLst>
      <p:ext uri="{BB962C8B-B14F-4D97-AF65-F5344CB8AC3E}">
        <p14:creationId xmlns:p14="http://schemas.microsoft.com/office/powerpoint/2010/main" val="13969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0DFB71E7-339B-1042-8F9E-20C6E16F2F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7DF7CD4B-90D2-9142-AAA7-C715FE2C91C2}" type="slidenum">
              <a:rPr lang="it-IT" altLang="it-IT" sz="1200" b="0">
                <a:solidFill>
                  <a:schemeClr val="tx1"/>
                </a:solidFill>
              </a:rPr>
              <a:pPr eaLnBrk="1" hangingPunct="1"/>
              <a:t>2</a:t>
            </a:fld>
            <a:endParaRPr lang="it-IT" altLang="it-IT" sz="1200" b="0">
              <a:solidFill>
                <a:schemeClr val="tx1"/>
              </a:solidFill>
            </a:endParaRPr>
          </a:p>
        </p:txBody>
      </p:sp>
      <p:sp>
        <p:nvSpPr>
          <p:cNvPr id="181251" name="Rectangle 2">
            <a:extLst>
              <a:ext uri="{FF2B5EF4-FFF2-40B4-BE49-F238E27FC236}">
                <a16:creationId xmlns:a16="http://schemas.microsoft.com/office/drawing/2014/main" id="{837AE242-4A58-0A42-A187-71B3F6AB97FA}"/>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FFA957C1-34BD-0944-B5B0-01F2679FA4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Demattè pag 2 e ss</a:t>
            </a:r>
          </a:p>
        </p:txBody>
      </p:sp>
    </p:spTree>
    <p:extLst>
      <p:ext uri="{BB962C8B-B14F-4D97-AF65-F5344CB8AC3E}">
        <p14:creationId xmlns:p14="http://schemas.microsoft.com/office/powerpoint/2010/main" val="188910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D2514081-BF11-7C4F-B6EC-8FF88181DF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6D545343-8437-3148-B727-77B30F524426}" type="slidenum">
              <a:rPr lang="it-IT" altLang="it-IT" sz="1200" b="0">
                <a:solidFill>
                  <a:schemeClr val="tx1"/>
                </a:solidFill>
              </a:rPr>
              <a:pPr eaLnBrk="1" hangingPunct="1"/>
              <a:t>29</a:t>
            </a:fld>
            <a:endParaRPr lang="it-IT" altLang="it-IT" sz="1200" b="0">
              <a:solidFill>
                <a:schemeClr val="tx1"/>
              </a:solidFill>
            </a:endParaRPr>
          </a:p>
        </p:txBody>
      </p:sp>
      <p:sp>
        <p:nvSpPr>
          <p:cNvPr id="198659" name="Rectangle 2">
            <a:extLst>
              <a:ext uri="{FF2B5EF4-FFF2-40B4-BE49-F238E27FC236}">
                <a16:creationId xmlns:a16="http://schemas.microsoft.com/office/drawing/2014/main" id="{7C289667-EE3A-C644-9519-89EFF75880F9}"/>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FFAFB7EF-A58B-AF4D-AA6D-98A669807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 Si creano gruppi (</a:t>
            </a:r>
            <a:r>
              <a:rPr lang="it-IT" altLang="it-IT" i="1">
                <a:latin typeface="Arial" panose="020B0604020202020204" pitchFamily="34" charset="0"/>
                <a:cs typeface="Arial" panose="020B0604020202020204" pitchFamily="34" charset="0"/>
              </a:rPr>
              <a:t>cluster</a:t>
            </a:r>
            <a:r>
              <a:rPr lang="it-IT" altLang="it-IT">
                <a:latin typeface="Arial" panose="020B0604020202020204" pitchFamily="34" charset="0"/>
                <a:cs typeface="Arial" panose="020B0604020202020204" pitchFamily="34" charset="0"/>
              </a:rPr>
              <a:t>) di industrie di supporto</a:t>
            </a:r>
          </a:p>
          <a:p>
            <a:pPr eaLnBrk="1" hangingPunct="1"/>
            <a:r>
              <a:rPr lang="it-IT" altLang="it-IT">
                <a:latin typeface="Arial" panose="020B0604020202020204" pitchFamily="34" charset="0"/>
                <a:cs typeface="Arial" panose="020B0604020202020204" pitchFamily="34" charset="0"/>
              </a:rPr>
              <a:t>competitivi a livello internazionale</a:t>
            </a:r>
          </a:p>
          <a:p>
            <a:pPr eaLnBrk="1" hangingPunct="1"/>
            <a:r>
              <a:rPr lang="it-IT" altLang="it-IT">
                <a:latin typeface="Arial" panose="020B0604020202020204" pitchFamily="34" charset="0"/>
                <a:cs typeface="Arial" panose="020B0604020202020204" pitchFamily="34" charset="0"/>
              </a:rPr>
              <a:t>• Devono soddisfare anche le esigenze delle altre parti</a:t>
            </a:r>
          </a:p>
          <a:p>
            <a:pPr eaLnBrk="1" hangingPunct="1"/>
            <a:r>
              <a:rPr lang="it-IT" altLang="it-IT">
                <a:latin typeface="Arial" panose="020B0604020202020204" pitchFamily="34" charset="0"/>
                <a:cs typeface="Arial" panose="020B0604020202020204" pitchFamily="34" charset="0"/>
              </a:rPr>
              <a:t>del diamante</a:t>
            </a:r>
          </a:p>
        </p:txBody>
      </p:sp>
    </p:spTree>
    <p:extLst>
      <p:ext uri="{BB962C8B-B14F-4D97-AF65-F5344CB8AC3E}">
        <p14:creationId xmlns:p14="http://schemas.microsoft.com/office/powerpoint/2010/main" val="63007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FC7C5B62-EDA6-164E-AD9C-4F53126C8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C1C40FE2-B4D6-5D4E-879B-AB761CD56D44}" type="slidenum">
              <a:rPr lang="it-IT" altLang="it-IT" sz="1200" b="0">
                <a:solidFill>
                  <a:schemeClr val="tx1"/>
                </a:solidFill>
              </a:rPr>
              <a:pPr eaLnBrk="1" hangingPunct="1"/>
              <a:t>30</a:t>
            </a:fld>
            <a:endParaRPr lang="it-IT" altLang="it-IT" sz="1200" b="0">
              <a:solidFill>
                <a:schemeClr val="tx1"/>
              </a:solidFill>
            </a:endParaRPr>
          </a:p>
        </p:txBody>
      </p:sp>
      <p:sp>
        <p:nvSpPr>
          <p:cNvPr id="199683" name="Rectangle 2">
            <a:extLst>
              <a:ext uri="{FF2B5EF4-FFF2-40B4-BE49-F238E27FC236}">
                <a16:creationId xmlns:a16="http://schemas.microsoft.com/office/drawing/2014/main" id="{94D9640F-51BB-9E45-9743-8B1A20BA4B12}"/>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78D1F764-49D9-B44D-B6B5-631A874C9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EVENTUALMENTE </a:t>
            </a:r>
          </a:p>
        </p:txBody>
      </p:sp>
    </p:spTree>
    <p:extLst>
      <p:ext uri="{BB962C8B-B14F-4D97-AF65-F5344CB8AC3E}">
        <p14:creationId xmlns:p14="http://schemas.microsoft.com/office/powerpoint/2010/main" val="179615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February 4, 2016, ministers from 12 governments signed off on the Trans Pacific Partnership (TPP), a free trade deal between 12 countries including the United States, Japan, Australia, South Korea, Chile, Canada, Mexico, and Vietnam. China was not part of the deal.</a:t>
            </a:r>
          </a:p>
        </p:txBody>
      </p:sp>
      <p:sp>
        <p:nvSpPr>
          <p:cNvPr id="4" name="Slide Number Placeholder 3"/>
          <p:cNvSpPr>
            <a:spLocks noGrp="1"/>
          </p:cNvSpPr>
          <p:nvPr>
            <p:ph type="sldNum" sz="quarter" idx="10"/>
          </p:nvPr>
        </p:nvSpPr>
        <p:spPr/>
        <p:txBody>
          <a:bodyPr/>
          <a:lstStyle/>
          <a:p>
            <a:pPr>
              <a:defRPr/>
            </a:pPr>
            <a:r>
              <a:rPr lang="en-US"/>
              <a:t>Multimedia Lecture Support Package to Accompany Basic Marketing</a:t>
            </a:r>
          </a:p>
          <a:p>
            <a:pPr>
              <a:defRPr/>
            </a:pPr>
            <a:r>
              <a:rPr lang="en-US"/>
              <a:t>Lecture Script 6-</a:t>
            </a:r>
            <a:fld id="{954BDF7D-CD7F-4128-9FCB-DD3F88A3AA92}"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6E23C63D-3B1B-46BF-9CC2-E28447B06A2B}" type="slidenum">
              <a:rPr lang="en-US" altLang="en-US" sz="800" smtClean="0"/>
              <a:pPr eaLnBrk="1" hangingPunct="1">
                <a:spcBef>
                  <a:spcPct val="0"/>
                </a:spcBef>
              </a:pPr>
              <a:t>34</a:t>
            </a:fld>
            <a:endParaRPr lang="en-US" altLang="en-US"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dirty="0"/>
              <a:t>Lo 6-1 </a:t>
            </a:r>
            <a:r>
              <a:rPr lang="en-US" dirty="0"/>
              <a:t>Understand why nations trade with each other.</a:t>
            </a:r>
            <a:endParaRPr lang="en-US" altLang="en-US" dirty="0"/>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0765633C-2B9F-4089-87ED-E37AD54E1E91}" type="slidenum">
              <a:rPr lang="en-US" altLang="en-US" sz="800" smtClean="0"/>
              <a:pPr eaLnBrk="1" hangingPunct="1">
                <a:spcBef>
                  <a:spcPct val="0"/>
                </a:spcBef>
              </a:pPr>
              <a:t>35</a:t>
            </a:fld>
            <a:endParaRPr lang="en-US" altLang="en-US"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0" lvl="1"/>
            <a:r>
              <a:rPr lang="en-US" altLang="en-US"/>
              <a:t>It is beneficial for a country to engage in international trade even for products it is able to produce for itself.</a:t>
            </a:r>
          </a:p>
          <a:p>
            <a:endParaRPr lang="en-US" altLang="en-US"/>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ADE685C0-462B-474F-9D11-E026F79E953E}" type="slidenum">
              <a:rPr lang="en-US" altLang="en-US" sz="800" smtClean="0"/>
              <a:pPr eaLnBrk="1" hangingPunct="1">
                <a:spcBef>
                  <a:spcPct val="0"/>
                </a:spcBef>
              </a:pPr>
              <a:t>36</a:t>
            </a:fld>
            <a:endParaRPr lang="en-US" altLang="en-US"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altLang="en-US"/>
              <a:t>International trade theory helps explain trade patterns.  Some patterns of trade are fairly easy to explain - it is obvious why Saudi Arabia exports oil, Ghana exports cocoa, and Brazil exports coffee.  But, why does Switzerland export chemicals, pharmaceuticals, watches, and jewelry?  Why does Japan export automobiles, consumer electronics, and machine tools?</a:t>
            </a:r>
          </a:p>
          <a:p>
            <a:endParaRPr lang="en-US" altLang="en-US"/>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9A29530E-F869-43C5-80E3-1408BB00F03E}" type="slidenum">
              <a:rPr lang="en-US" altLang="en-US" sz="800" smtClean="0"/>
              <a:pPr eaLnBrk="1" hangingPunct="1">
                <a:spcBef>
                  <a:spcPct val="0"/>
                </a:spcBef>
              </a:pPr>
              <a:t>38</a:t>
            </a:fld>
            <a:endParaRPr lang="en-US" altLang="en-US"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CC627713-F6DB-4E83-B5FF-D7943041B667}" type="slidenum">
              <a:rPr lang="en-US" altLang="en-US" sz="800" smtClean="0"/>
              <a:pPr eaLnBrk="1" hangingPunct="1">
                <a:spcBef>
                  <a:spcPct val="0"/>
                </a:spcBef>
              </a:pPr>
              <a:t>39</a:t>
            </a:fld>
            <a:endParaRPr lang="en-US" altLang="en-US"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lnSpc>
                <a:spcPct val="90000"/>
              </a:lnSpc>
            </a:pPr>
            <a:r>
              <a:rPr lang="en-US" altLang="en-US"/>
              <a:t>While the theories all suggest that trade is beneficial, they lack agreement in their recommendations for government policy .</a:t>
            </a:r>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19C27B02-A457-41AB-8A73-42346D87101F}" type="slidenum">
              <a:rPr lang="en-US" altLang="en-US" sz="800" smtClean="0"/>
              <a:pPr eaLnBrk="1" hangingPunct="1">
                <a:spcBef>
                  <a:spcPct val="0"/>
                </a:spcBef>
              </a:pPr>
              <a:t>40</a:t>
            </a:fld>
            <a:endParaRPr lang="en-US" altLang="en-US"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z="800" dirty="0"/>
              <a:t>LO 6-2 S</a:t>
            </a:r>
            <a:r>
              <a:rPr lang="en-US" sz="800" dirty="0"/>
              <a:t>ummarize the different theories explaining trade flows between nations.</a:t>
            </a:r>
            <a:endParaRPr lang="en-US" altLang="en-US" sz="800" dirty="0"/>
          </a:p>
          <a:p>
            <a:endParaRPr lang="en-US" altLang="en-US" sz="800" dirty="0"/>
          </a:p>
          <a:p>
            <a:r>
              <a:rPr lang="en-US" altLang="en-US" sz="800" dirty="0"/>
              <a:t>Mercantilism is problematic and not economically valid, yet many political views today have the goal of boosting exports while limiting imports by seeking only selective liberalization of trade.</a:t>
            </a:r>
          </a:p>
          <a:p>
            <a:pPr eaLnBrk="1" hangingPunct="1">
              <a:lnSpc>
                <a:spcPct val="80000"/>
              </a:lnSpc>
            </a:pPr>
            <a:r>
              <a:rPr lang="en-US" altLang="en-US" sz="800" b="1" dirty="0">
                <a:solidFill>
                  <a:srgbClr val="336699"/>
                </a:solidFill>
              </a:rPr>
              <a:t>Country Focus: Is China a Neo-Mercantilist Nation?</a:t>
            </a:r>
            <a:endParaRPr lang="en-US" altLang="en-US" sz="800" u="sng" dirty="0">
              <a:solidFill>
                <a:srgbClr val="336699"/>
              </a:solidFill>
            </a:endParaRPr>
          </a:p>
          <a:p>
            <a:pPr eaLnBrk="1" hangingPunct="1">
              <a:lnSpc>
                <a:spcPct val="80000"/>
              </a:lnSpc>
            </a:pPr>
            <a:r>
              <a:rPr lang="en-US" altLang="en-US" sz="800" u="sng" dirty="0"/>
              <a:t>Summary</a:t>
            </a:r>
            <a:endParaRPr lang="en-US" altLang="en-US" sz="800" dirty="0"/>
          </a:p>
          <a:p>
            <a:pPr eaLnBrk="1" hangingPunct="1">
              <a:lnSpc>
                <a:spcPct val="80000"/>
              </a:lnSpc>
            </a:pPr>
            <a:r>
              <a:rPr lang="en-US" altLang="en-US" sz="800" dirty="0"/>
              <a:t>This feature analyzes claims that China is a neo-mercantilist nation.  Exports are largely responsible for China’s recent rapid economic growth.  The country, capitalizing on its cheap labor force, has been focused on converting raw materials into products that are exported to developed countries like the United States.  In 2007, China’s trade surplus was a record $262 billion, and its holdings of foreign exchange reserves were over $1.5 trillion.  Some critics have suggested that China is following a neo-mercantilist policy. </a:t>
            </a:r>
            <a:endParaRPr lang="en-US" altLang="en-US" sz="800" u="sng" dirty="0"/>
          </a:p>
          <a:p>
            <a:pPr eaLnBrk="1" hangingPunct="1">
              <a:lnSpc>
                <a:spcPct val="80000"/>
              </a:lnSpc>
            </a:pPr>
            <a:r>
              <a:rPr lang="en-US" altLang="en-US" sz="800" u="sng" dirty="0"/>
              <a:t>Suggested Discussion Questions</a:t>
            </a:r>
            <a:endParaRPr lang="en-US" altLang="en-US" sz="800" dirty="0"/>
          </a:p>
          <a:p>
            <a:pPr eaLnBrk="1" hangingPunct="1">
              <a:lnSpc>
                <a:spcPct val="80000"/>
              </a:lnSpc>
            </a:pPr>
            <a:r>
              <a:rPr lang="en-US" altLang="en-US" sz="800" dirty="0"/>
              <a:t>1. Are the claims that China is following a neo-mercantilist policy valid?  Why or why not?</a:t>
            </a:r>
          </a:p>
          <a:p>
            <a:pPr eaLnBrk="1" hangingPunct="1">
              <a:lnSpc>
                <a:spcPct val="80000"/>
              </a:lnSpc>
            </a:pPr>
            <a:r>
              <a:rPr lang="en-US" altLang="en-US" sz="800" dirty="0"/>
              <a:t>Discussion Points: Some critics claim that China’s deliberate steps to maintain a low currency relative to the dollar is indicative of the country’s neo-mercantilist policy which tries to simultaneously increase exports and limit imports. Many students will probably note that China’s impressive growth in recent years is largely export led, which would support the claims of the critics. China’s trade surplus in 2007 was $262 billion, and the country had foreign exchange reserves of more than $1.5 trillion, 70 percent of which were in U.S. dollars.  At the same time, the country appears to have implemented an import substitution policy as it now produces products such as steel and paper that had been formerly imported.</a:t>
            </a:r>
          </a:p>
          <a:p>
            <a:pPr eaLnBrk="1" hangingPunct="1">
              <a:lnSpc>
                <a:spcPct val="80000"/>
              </a:lnSpc>
            </a:pPr>
            <a:r>
              <a:rPr lang="en-US" altLang="en-US" sz="800" dirty="0"/>
              <a:t> 2. What incentive does China have to open its markets to foreign products?  Why might China resist such a move?</a:t>
            </a:r>
          </a:p>
          <a:p>
            <a:pPr eaLnBrk="1" hangingPunct="1">
              <a:lnSpc>
                <a:spcPct val="80000"/>
              </a:lnSpc>
            </a:pPr>
            <a:r>
              <a:rPr lang="en-US" altLang="en-US" sz="800" dirty="0"/>
              <a:t>Discussion Points: China is under significant pressure from many countries including the United States to open its markets to foreign goods.  Students will probably recognize that if the country does open its markets, the impressive economic growth the country has been experiencing would probably be affected.  However, students may also note that the country may have to make some changes to its polices if only to appease other nations and prevent retaliatory trade measures from being taken.  Already, the country, in response to pressure from the United States, has allowed its currency to appreciate relative to the dollar.</a:t>
            </a:r>
          </a:p>
          <a:p>
            <a:pPr eaLnBrk="1" hangingPunct="1">
              <a:lnSpc>
                <a:spcPct val="80000"/>
              </a:lnSpc>
            </a:pPr>
            <a:r>
              <a:rPr lang="en-US" altLang="en-US" sz="800" dirty="0"/>
              <a:t>3.  Is there evidence that China is pursuing an import substitution policy?  How would this type of policy benefit the country?</a:t>
            </a:r>
          </a:p>
          <a:p>
            <a:pPr eaLnBrk="1" hangingPunct="1">
              <a:lnSpc>
                <a:spcPct val="80000"/>
              </a:lnSpc>
            </a:pPr>
            <a:r>
              <a:rPr lang="en-US" altLang="en-US" sz="800" dirty="0"/>
              <a:t>Discussion Points: Countries following an import substitution policy try to substitute domestic production for products that were previously imported, regardless of whether it is more efficient to produce them domestically or not.  Most students will probably suggest that in China’s case, this certainly appears to be occurring.  The country used to import steel, aluminum, and paper, but now produces those products domestically, and in doing so, avoids the cash outflows that would accompany imports.  With its greater reserves of foreign currencies, China gains economic power over other nations.</a:t>
            </a:r>
          </a:p>
          <a:p>
            <a:r>
              <a:rPr lang="en-US" altLang="en-US" sz="800" dirty="0"/>
              <a:t>Lecture Note:</a:t>
            </a:r>
            <a:r>
              <a:rPr lang="en-US" altLang="en-US" sz="800" b="1" i="1" dirty="0"/>
              <a:t> </a:t>
            </a:r>
            <a:r>
              <a:rPr lang="en-US" altLang="en-US" sz="800" dirty="0"/>
              <a:t>For more information on China’s trade policy and concerns that China may be using currency policy to create a competitive advantage, go to {http://www.businessweek.com/ap/2014-10-15/us-report-criticizes-chinas-currency-policy}.  </a:t>
            </a:r>
          </a:p>
          <a:p>
            <a:endParaRPr lang="en-US" altLang="en-US" dirty="0"/>
          </a:p>
          <a:p>
            <a:endParaRPr lang="en-US" altLang="en-US" dirty="0"/>
          </a:p>
        </p:txBody>
      </p:sp>
      <p:sp>
        <p:nvSpPr>
          <p:cNvPr id="62468"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D308F6EC-0FC3-485E-BC75-23080D56A553}" type="slidenum">
              <a:rPr lang="en-US" altLang="en-US" sz="800" smtClean="0"/>
              <a:pPr eaLnBrk="1" hangingPunct="1">
                <a:spcBef>
                  <a:spcPct val="0"/>
                </a:spcBef>
              </a:pPr>
              <a:t>41</a:t>
            </a:fld>
            <a:endParaRPr lang="en-US" alt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38A95394-E2AB-9945-8863-F485B0F8F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9EC94B43-45DB-A24A-BCA0-2E8885AEDB2E}" type="slidenum">
              <a:rPr lang="it-IT" altLang="it-IT" sz="1200" b="0">
                <a:solidFill>
                  <a:schemeClr val="tx1"/>
                </a:solidFill>
              </a:rPr>
              <a:pPr eaLnBrk="1" hangingPunct="1"/>
              <a:t>3</a:t>
            </a:fld>
            <a:endParaRPr lang="it-IT" altLang="it-IT" sz="1200" b="0">
              <a:solidFill>
                <a:schemeClr val="tx1"/>
              </a:solidFill>
            </a:endParaRPr>
          </a:p>
        </p:txBody>
      </p:sp>
      <p:sp>
        <p:nvSpPr>
          <p:cNvPr id="182275" name="Rectangle 2">
            <a:extLst>
              <a:ext uri="{FF2B5EF4-FFF2-40B4-BE49-F238E27FC236}">
                <a16:creationId xmlns:a16="http://schemas.microsoft.com/office/drawing/2014/main" id="{AA500A04-1A92-2342-869F-317DEF8072B2}"/>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AD400CB3-FAB1-5442-A5E9-24065F238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a:t>
            </a:r>
            <a:r>
              <a:rPr lang="it-IT" altLang="it-IT" i="1">
                <a:latin typeface="Arial" panose="020B0604020202020204" pitchFamily="34" charset="0"/>
                <a:cs typeface="Arial" panose="020B0604020202020204" pitchFamily="34" charset="0"/>
              </a:rPr>
              <a:t>commodities) (</a:t>
            </a:r>
            <a:r>
              <a:rPr lang="it-IT" altLang="it-IT">
                <a:latin typeface="Arial" panose="020B0604020202020204" pitchFamily="34" charset="0"/>
                <a:cs typeface="Arial" panose="020B0604020202020204" pitchFamily="34" charset="0"/>
              </a:rPr>
              <a:t>prodotti standardizzati e indifferenziati) come metalli preziosi, petrolio, ecc.) </a:t>
            </a:r>
          </a:p>
          <a:p>
            <a:pPr eaLnBrk="1" hangingPunct="1"/>
            <a:r>
              <a:rPr lang="it-IT" altLang="it-IT">
                <a:latin typeface="Arial" panose="020B0604020202020204" pitchFamily="34" charset="0"/>
                <a:cs typeface="Arial" panose="020B0604020202020204" pitchFamily="34" charset="0"/>
              </a:rPr>
              <a:t>Prodotto differenziati(auto, prodotti per la persona, elettronica, ecc.) </a:t>
            </a:r>
          </a:p>
        </p:txBody>
      </p:sp>
    </p:spTree>
    <p:extLst>
      <p:ext uri="{BB962C8B-B14F-4D97-AF65-F5344CB8AC3E}">
        <p14:creationId xmlns:p14="http://schemas.microsoft.com/office/powerpoint/2010/main" val="138765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63FB342D-DF35-4106-86AA-F10619CB75A8}" type="slidenum">
              <a:rPr lang="en-US" altLang="en-US" sz="800" smtClean="0"/>
              <a:pPr eaLnBrk="1" hangingPunct="1">
                <a:spcBef>
                  <a:spcPct val="0"/>
                </a:spcBef>
              </a:pPr>
              <a:t>42</a:t>
            </a:fld>
            <a:endParaRPr lang="en-US" altLang="en-US" sz="8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lnSpc>
                <a:spcPct val="80000"/>
              </a:lnSpc>
            </a:pPr>
            <a:endParaRPr lang="en-US" altLang="en-US" sz="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r>
              <a:rPr lang="en-US" altLang="en-US" dirty="0"/>
              <a:t>Assume that two countries, Ghana and South Korea, both have 200 units of resources that could either be used to produce rice or cocoa.  In Ghana, it takes 10 units of resources to produce one ton of cocoa and 20 units of resources to produce one ton of rice.  So, Ghana could produce 20 tons of cocoa and no rice, 10 tons of rice and no cocoa, or some combination of rice and cocoa between the two extremes.</a:t>
            </a:r>
          </a:p>
          <a:p>
            <a:pPr eaLnBrk="1" hangingPunct="1"/>
            <a:endParaRPr lang="en-US" altLang="en-US" dirty="0"/>
          </a:p>
          <a:p>
            <a:pPr eaLnBrk="1" hangingPunct="1"/>
            <a:r>
              <a:rPr lang="en-US" altLang="en-US" dirty="0"/>
              <a:t>In South Korea it takes 40 units of resources to produce one ton of cocoa and 10 resources to produce one ton of rice.  So, South Korea could produce 5 tons of cocoa and no rice, 20 tons of rice and no cocoa, or some combination in between.</a:t>
            </a:r>
          </a:p>
          <a:p>
            <a:pPr eaLnBrk="1" hangingPunct="1"/>
            <a:r>
              <a:rPr lang="en-US" altLang="en-US" dirty="0"/>
              <a:t>Ghana has an absolute advantage in the production of cocoa.</a:t>
            </a:r>
          </a:p>
          <a:p>
            <a:pPr eaLnBrk="1" hangingPunct="1"/>
            <a:r>
              <a:rPr lang="en-US" altLang="en-US" dirty="0"/>
              <a:t>South Korea has an absolute advantage in the production of rice.</a:t>
            </a:r>
            <a:r>
              <a:rPr lang="en-US" altLang="en-US" sz="2000" dirty="0"/>
              <a:t>    </a:t>
            </a:r>
          </a:p>
          <a:p>
            <a:pPr eaLnBrk="1" hangingPunct="1"/>
            <a:endParaRPr lang="en-US" altLang="en-US" dirty="0"/>
          </a:p>
          <a:p>
            <a:endParaRPr lang="en-US" altLang="en-US" dirty="0"/>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447DF301-BF66-4DAD-B00E-0199BFD46ED1}" type="slidenum">
              <a:rPr lang="en-US" altLang="en-US" sz="800" smtClean="0"/>
              <a:pPr eaLnBrk="1" hangingPunct="1">
                <a:spcBef>
                  <a:spcPct val="0"/>
                </a:spcBef>
              </a:pPr>
              <a:t>43</a:t>
            </a:fld>
            <a:endParaRPr lang="en-US" altLang="en-US"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marL="0" lvl="1"/>
            <a:r>
              <a:rPr lang="en-US" altLang="en-US"/>
              <a:t>Ricardo’s theory holds that this is true, even if it means the country buys goods from other countries that it could produce more efficiently itself.  </a:t>
            </a:r>
          </a:p>
          <a:p>
            <a:endParaRPr lang="en-US" altLang="en-US"/>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06F38E86-5E77-4FE7-B0C3-EE7319753FEA}" type="slidenum">
              <a:rPr lang="en-US" altLang="en-US" sz="800" smtClean="0"/>
              <a:pPr eaLnBrk="1" hangingPunct="1">
                <a:spcBef>
                  <a:spcPct val="0"/>
                </a:spcBef>
              </a:pPr>
              <a:t>45</a:t>
            </a:fld>
            <a:endParaRPr lang="en-US" altLang="en-US"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lvl="1" eaLnBrk="1" hangingPunct="1"/>
            <a:r>
              <a:rPr lang="en-US" altLang="en-US"/>
              <a:t>Assume: Ghana is more efficient in the production of both cocoa and rice.  In Ghana, it takes 10 resources to produce one tone of cocoa, and 13 1/3 resources to produce one ton of rice.  So, Ghana could produce 20 tons of cocoa and no rice, 15 tons of rice and no cocoa, or some combination of the two. In South Korea, it takes 40 resources to produce one ton of cocoa and 20 resources to produce one ton of rice</a:t>
            </a:r>
          </a:p>
          <a:p>
            <a:pPr lvl="1" eaLnBrk="1" hangingPunct="1"/>
            <a:r>
              <a:rPr lang="en-US" altLang="en-US"/>
              <a:t>So, South Korea could produce 5 tons of cocoa and no rice, 10 tons of rice and no cocoa, or some combination of the two.</a:t>
            </a:r>
          </a:p>
          <a:p>
            <a:pPr eaLnBrk="1" hangingPunct="1">
              <a:lnSpc>
                <a:spcPct val="90000"/>
              </a:lnSpc>
            </a:pPr>
            <a:endParaRPr lang="en-US" altLang="en-US"/>
          </a:p>
          <a:p>
            <a:endParaRPr lang="en-US" altLang="en-US"/>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5D69B3E2-1C20-4830-AB58-35F8971B220B}" type="slidenum">
              <a:rPr lang="en-US" altLang="en-US" sz="800" smtClean="0"/>
              <a:pPr eaLnBrk="1" hangingPunct="1">
                <a:spcBef>
                  <a:spcPct val="0"/>
                </a:spcBef>
              </a:pPr>
              <a:t>46</a:t>
            </a:fld>
            <a:endParaRPr lang="en-US" altLang="en-US"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a:p>
        </p:txBody>
      </p:sp>
      <p:sp>
        <p:nvSpPr>
          <p:cNvPr id="6963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3CCD75F4-CE15-4AFE-9E6D-25CF5B5EBB2A}" type="slidenum">
              <a:rPr lang="en-US" altLang="en-US" sz="800" smtClean="0"/>
              <a:pPr eaLnBrk="1" hangingPunct="1">
                <a:spcBef>
                  <a:spcPct val="0"/>
                </a:spcBef>
              </a:pPr>
              <a:t>47</a:t>
            </a:fld>
            <a:endParaRPr lang="en-US" altLang="en-US"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tLang="en-US" dirty="0"/>
              <a:t>LO 6-3  Recognize why many economists believe that 	unrestricted free trade between nations will raise the 	economic welfare of countries that participate in a free trade system</a:t>
            </a:r>
          </a:p>
          <a:p>
            <a:endParaRPr lang="en-US" altLang="en-US" dirty="0"/>
          </a:p>
          <a:p>
            <a:r>
              <a:rPr lang="en-US" dirty="0"/>
              <a:t>However, once all the assumptions are dropped, the case for unrestricted free trade, while still positive, has been argued by some economists associated with the “new trade theory” to lose some of its strength</a:t>
            </a:r>
            <a:endParaRPr lang="en-US" altLang="en-US" dirty="0"/>
          </a:p>
        </p:txBody>
      </p:sp>
      <p:sp>
        <p:nvSpPr>
          <p:cNvPr id="7066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8F07F87A-60B7-479C-9BFC-CB33182D763C}" type="slidenum">
              <a:rPr lang="en-US" altLang="en-US" sz="800" smtClean="0"/>
              <a:pPr eaLnBrk="1" hangingPunct="1">
                <a:spcBef>
                  <a:spcPct val="0"/>
                </a:spcBef>
              </a:pPr>
              <a:t>49</a:t>
            </a:fld>
            <a:endParaRPr lang="en-US" altLang="en-US"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AE8CBF6C-C61B-4446-8674-7076824B6ABF}" type="slidenum">
              <a:rPr lang="en-US" altLang="en-US" sz="800" smtClean="0"/>
              <a:pPr eaLnBrk="1" hangingPunct="1">
                <a:spcBef>
                  <a:spcPct val="0"/>
                </a:spcBef>
              </a:pPr>
              <a:t>50</a:t>
            </a:fld>
            <a:endParaRPr lang="en-US" altLang="en-US" sz="8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lnSpc>
                <a:spcPct val="80000"/>
              </a:lnSpc>
            </a:pPr>
            <a:r>
              <a:rPr lang="en-US" altLang="en-US" sz="700" b="1" dirty="0">
                <a:solidFill>
                  <a:srgbClr val="336699"/>
                </a:solidFill>
              </a:rPr>
              <a:t>Country Focus: Moving U.S. White Collar Jobs Offshore</a:t>
            </a:r>
          </a:p>
          <a:p>
            <a:pPr eaLnBrk="1" hangingPunct="1">
              <a:lnSpc>
                <a:spcPct val="80000"/>
              </a:lnSpc>
            </a:pPr>
            <a:r>
              <a:rPr lang="en-US" altLang="en-US" sz="700" u="sng" dirty="0"/>
              <a:t>Summary</a:t>
            </a:r>
            <a:endParaRPr lang="en-US" altLang="en-US" sz="700" dirty="0"/>
          </a:p>
          <a:p>
            <a:pPr eaLnBrk="1" hangingPunct="1">
              <a:lnSpc>
                <a:spcPct val="80000"/>
              </a:lnSpc>
            </a:pPr>
            <a:r>
              <a:rPr lang="en-US" altLang="en-US" sz="700" dirty="0"/>
              <a:t>This feature goes to the heart of a debate that has been played out many times over the past half century—the transference of jobs from the United States to lower-wage countries.  The difference now however, is that rather than blue-collar jobs being transferred, the new trend is for white-collar jobs to move, jobs associated with the knowledge-based economy.</a:t>
            </a:r>
            <a:endParaRPr lang="en-US" altLang="en-US" sz="700" u="sng" dirty="0"/>
          </a:p>
          <a:p>
            <a:pPr eaLnBrk="1" hangingPunct="1">
              <a:lnSpc>
                <a:spcPct val="80000"/>
              </a:lnSpc>
            </a:pPr>
            <a:r>
              <a:rPr lang="en-US" altLang="en-US" sz="700" u="sng" dirty="0"/>
              <a:t>Suggested Discussion Questions</a:t>
            </a:r>
            <a:endParaRPr lang="en-US" altLang="en-US" sz="700" dirty="0"/>
          </a:p>
          <a:p>
            <a:pPr eaLnBrk="1" hangingPunct="1">
              <a:lnSpc>
                <a:spcPct val="80000"/>
              </a:lnSpc>
            </a:pPr>
            <a:r>
              <a:rPr lang="en-US" altLang="en-US" sz="700" dirty="0"/>
              <a:t>1. Will the United States suffer from the loss of highly skilled and high paying jobs?    What does the transference of white-collar jobs mean to the average American?</a:t>
            </a:r>
          </a:p>
          <a:p>
            <a:pPr eaLnBrk="1" hangingPunct="1">
              <a:lnSpc>
                <a:spcPct val="80000"/>
              </a:lnSpc>
            </a:pPr>
            <a:r>
              <a:rPr lang="en-US" altLang="en-US" sz="700" dirty="0"/>
              <a:t>Discussion Points: This hot issue is a highly sensitive one for many Americans—especially those who have seen their once secure jobs being shipped offshore.  Many students will probably know someone who has suffered from this very situation, and may claim that companies have lost all loyalty to their employees and simply become profit seekers.  Other students however, may point that companies are in business to make a profit, and do well for other stakeholders such as investors.  Some students will simply argue that the loss of white-collar jobs is merely a manifestation of companies viewing the world as a borderless market—where they seek resources wherever they are cheapest, produce in the optimal location, and sell wherever there is demand.</a:t>
            </a:r>
          </a:p>
          <a:p>
            <a:pPr eaLnBrk="1" hangingPunct="1">
              <a:lnSpc>
                <a:spcPct val="80000"/>
              </a:lnSpc>
            </a:pPr>
            <a:r>
              <a:rPr lang="en-US" altLang="en-US" sz="700" dirty="0"/>
              <a:t>2. What does the transference of white-collar jobs mean to recipient countries such as India and the Philippines?</a:t>
            </a:r>
          </a:p>
          <a:p>
            <a:pPr eaLnBrk="1" hangingPunct="1">
              <a:lnSpc>
                <a:spcPct val="80000"/>
              </a:lnSpc>
            </a:pPr>
            <a:r>
              <a:rPr lang="en-US" altLang="en-US" sz="700" dirty="0"/>
              <a:t>Discussion Points:  For developing countries like India and the Philippines, the transference of white-collar jobs from the United States not only generates new jobs, it also brings new skills and knowledge that could be vital to the countries as they continue on the path toward greater economic development.  Students should recognize that greater employment levels will of course have the effect of pushing wages up, and creating greater economic prosperity in these nations.  This in turn should be beneficial for American companies as new export markets develop.  </a:t>
            </a:r>
          </a:p>
          <a:p>
            <a:pPr eaLnBrk="1" hangingPunct="1">
              <a:lnSpc>
                <a:spcPct val="80000"/>
              </a:lnSpc>
            </a:pPr>
            <a:r>
              <a:rPr lang="en-US" altLang="en-US" sz="700" dirty="0"/>
              <a:t>3. Why do American companies transfer white-collar jobs to countries like India and the Philippines?</a:t>
            </a:r>
          </a:p>
          <a:p>
            <a:pPr eaLnBrk="1" hangingPunct="1">
              <a:lnSpc>
                <a:spcPct val="80000"/>
              </a:lnSpc>
            </a:pPr>
            <a:r>
              <a:rPr lang="en-US" altLang="en-US" sz="700" dirty="0"/>
              <a:t>Discussion Points: India offers companies a well-educated workforce that is willing to work for a fraction of what companies would pay in the United States.  By transferring skilled jobs to India or the Philippines, American companies increase their global competitiveness and profitability.  Students will probably note that the trend to outsource is likely to continue as companies seek an edge wherever they can find one.  Already, the trend is being seen in new industries such as healthcare where not only paperwork but even radiology services are now being routinely outsourced.  </a:t>
            </a:r>
          </a:p>
          <a:p>
            <a:r>
              <a:rPr lang="en-US" altLang="en-US" sz="700" dirty="0"/>
              <a:t>Lecture Note:  Outsourcing call centers and other white collar jobs is common in many industries today, however it can also be controversial. To extend the discussion of outsourcing to include this angle, consider {</a:t>
            </a:r>
            <a:r>
              <a:rPr lang="en-US" altLang="en-US" sz="700" dirty="0">
                <a:hlinkClick r:id="rId3"/>
              </a:rPr>
              <a:t>http://www.businessweek.com/news/2014-10-24/canada-union-sad-that-ford-engine-work-going-to-mexico</a:t>
            </a:r>
            <a:r>
              <a:rPr lang="en-US" altLang="en-US" sz="700" dirty="0"/>
              <a:t>}.</a:t>
            </a:r>
          </a:p>
          <a:p>
            <a:r>
              <a:rPr lang="en-US" altLang="en-US" sz="700" dirty="0"/>
              <a:t>Lecture Note:</a:t>
            </a:r>
            <a:r>
              <a:rPr lang="en-US" altLang="en-US" sz="700" b="1" i="1" dirty="0"/>
              <a:t> </a:t>
            </a:r>
            <a:r>
              <a:rPr lang="en-US" altLang="en-US" sz="700" dirty="0"/>
              <a:t>To extend this discussion, consider {</a:t>
            </a:r>
            <a:r>
              <a:rPr lang="en-US" altLang="en-US" sz="700" u="sng" dirty="0">
                <a:hlinkClick r:id="rId4"/>
              </a:rPr>
              <a:t>http://www.businessweek.com/articles/2012-03-15/outsourcing-a-passage-out-of-india</a:t>
            </a:r>
            <a:r>
              <a:rPr lang="en-US" altLang="en-US" sz="700" dirty="0"/>
              <a:t>}. This multi-country analysis explores the advantages and drawbacks of outsourcing to several different locations.</a:t>
            </a:r>
          </a:p>
          <a:p>
            <a:r>
              <a:rPr lang="en-US" altLang="en-US" sz="700" dirty="0"/>
              <a:t>Lecture Note:</a:t>
            </a:r>
            <a:r>
              <a:rPr lang="en-US" altLang="en-US" sz="700" b="1" i="1" dirty="0"/>
              <a:t> </a:t>
            </a:r>
            <a:r>
              <a:rPr lang="en-US" altLang="en-US" sz="700" dirty="0"/>
              <a:t>Outsourcing is not always beneficial for companies.  To extend this discussion, consider {http://www.businessweek.com/articles/2013-10-28/more-companies-see-advantage-to-manufacturing-in-the-u-dot-s} and {http://www.businessweek.com/magazine/for-some-us-manufacturers-time-to-head-home-02022012.html}.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79916B15-89CA-4E51-8A4E-C9B29FE27D72}" type="slidenum">
              <a:rPr lang="en-US" altLang="en-US" sz="800" smtClean="0"/>
              <a:pPr eaLnBrk="1" hangingPunct="1">
                <a:spcBef>
                  <a:spcPct val="0"/>
                </a:spcBef>
              </a:pPr>
              <a:t>51</a:t>
            </a:fld>
            <a:endParaRPr lang="en-US" altLang="en-US" sz="8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dirty="0"/>
              <a:t>LO 6-3  </a:t>
            </a:r>
            <a:r>
              <a:rPr lang="en-US" dirty="0"/>
              <a:t>Recognize why many economists believe that unrestricted free trade between nations will raise the economic welfare of countries that participate in a free trade system.</a:t>
            </a:r>
            <a:endParaRPr lang="en-US" altLang="en-US" dirty="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FED022C0-B5BB-4F71-80E6-D8EE89538472}" type="slidenum">
              <a:rPr lang="en-US" altLang="en-US" sz="800" smtClean="0"/>
              <a:pPr eaLnBrk="1" hangingPunct="1">
                <a:spcBef>
                  <a:spcPct val="0"/>
                </a:spcBef>
              </a:pPr>
              <a:t>52</a:t>
            </a:fld>
            <a:endParaRPr lang="en-US" altLang="en-US"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Diminishing returns to specialization occur when more units of resources are required to produce each additional unit. While 10 units of resources may be sufficient to increase Ghana’s output of cocoa from 12 tons to 13 tons, 11 units of resources may be needed to increase output from 13 to 14 tons, 12 units of resources to increase output from 14 tons to 15 tons, and so on. Diminishing returns imply a convex PPF for Ghana</a:t>
            </a:r>
          </a:p>
        </p:txBody>
      </p:sp>
      <p:sp>
        <p:nvSpPr>
          <p:cNvPr id="4" name="Slide Number Placeholder 3"/>
          <p:cNvSpPr>
            <a:spLocks noGrp="1"/>
          </p:cNvSpPr>
          <p:nvPr>
            <p:ph type="sldNum" sz="quarter" idx="10"/>
          </p:nvPr>
        </p:nvSpPr>
        <p:spPr/>
        <p:txBody>
          <a:bodyPr/>
          <a:lstStyle/>
          <a:p>
            <a:pPr>
              <a:defRPr/>
            </a:pPr>
            <a:r>
              <a:rPr lang="en-US"/>
              <a:t>Multimedia Lecture Support Package to Accompany Basic Marketing</a:t>
            </a:r>
          </a:p>
          <a:p>
            <a:pPr>
              <a:defRPr/>
            </a:pPr>
            <a:r>
              <a:rPr lang="en-US"/>
              <a:t>Lecture Script 6-</a:t>
            </a:r>
            <a:fld id="{8CEEFAAE-465A-49AE-9AFD-FF75E72B2F2F}" type="slidenum">
              <a:rPr lang="en-US" smtClean="0"/>
              <a:pPr>
                <a:defRPr/>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6D4A4E3A-66FB-1C46-82E2-60DE0A37E3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79AC234D-8272-B545-B5AF-E29A71DF6BBF}" type="slidenum">
              <a:rPr lang="it-IT" altLang="it-IT" sz="1200" b="0">
                <a:solidFill>
                  <a:schemeClr val="tx1"/>
                </a:solidFill>
              </a:rPr>
              <a:pPr eaLnBrk="1" hangingPunct="1"/>
              <a:t>4</a:t>
            </a:fld>
            <a:endParaRPr lang="it-IT" altLang="it-IT" sz="1200" b="0">
              <a:solidFill>
                <a:schemeClr val="tx1"/>
              </a:solidFill>
            </a:endParaRPr>
          </a:p>
        </p:txBody>
      </p:sp>
      <p:sp>
        <p:nvSpPr>
          <p:cNvPr id="183299" name="Rectangle 2">
            <a:extLst>
              <a:ext uri="{FF2B5EF4-FFF2-40B4-BE49-F238E27FC236}">
                <a16:creationId xmlns:a16="http://schemas.microsoft.com/office/drawing/2014/main" id="{60C18318-B403-484C-9F8C-6C712F05C3FF}"/>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D5A0ED16-3B49-AA4B-B729-D7CCF86C7B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solidFill>
                  <a:schemeClr val="bg1"/>
                </a:solidFill>
                <a:latin typeface="Arial" panose="020B0604020202020204" pitchFamily="34" charset="0"/>
                <a:cs typeface="Arial" panose="020B0604020202020204" pitchFamily="34" charset="0"/>
              </a:rPr>
              <a:t>export (da incentivare) ed import (da scoraggiare)</a:t>
            </a:r>
          </a:p>
        </p:txBody>
      </p:sp>
    </p:spTree>
    <p:extLst>
      <p:ext uri="{BB962C8B-B14F-4D97-AF65-F5344CB8AC3E}">
        <p14:creationId xmlns:p14="http://schemas.microsoft.com/office/powerpoint/2010/main" val="4093000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Dynamic gains in both the stock of a country’s resources and the efficiency with which resources are utilized will cause a country’s PPF to shift outward. This is illustrated in </a:t>
            </a:r>
            <a:r>
              <a:rPr lang="en-US" dirty="0">
                <a:hlinkClick r:id="rId3" action="ppaction://hlinkfile"/>
              </a:rPr>
              <a:t>Figure 6.4</a:t>
            </a:r>
            <a:r>
              <a:rPr lang="en-US" dirty="0"/>
              <a:t>, where the shift from PPF</a:t>
            </a:r>
            <a:r>
              <a:rPr lang="en-US" baseline="-25000" dirty="0"/>
              <a:t>1</a:t>
            </a:r>
            <a:r>
              <a:rPr lang="en-US" dirty="0"/>
              <a:t> to PPF</a:t>
            </a:r>
            <a:r>
              <a:rPr lang="en-US" baseline="-25000" dirty="0"/>
              <a:t>2</a:t>
            </a:r>
            <a:r>
              <a:rPr lang="en-US" dirty="0"/>
              <a:t> results from the dynamic gains that arise from free trade. As a consequence of this outward shift, the country in </a:t>
            </a:r>
            <a:r>
              <a:rPr lang="en-US" dirty="0">
                <a:hlinkClick r:id="rId3" action="ppaction://hlinkfile"/>
              </a:rPr>
              <a:t>Figure 6.4</a:t>
            </a:r>
            <a:r>
              <a:rPr lang="en-US" dirty="0"/>
              <a:t> can produce more of both goods than it did before introduction of free trade. The theory suggests that opening an economy to free trade not only results in static gains of the type discussed earlier but also results in dynamic gains that stimulate economic growth</a:t>
            </a:r>
          </a:p>
        </p:txBody>
      </p:sp>
      <p:sp>
        <p:nvSpPr>
          <p:cNvPr id="4" name="Slide Number Placeholder 3"/>
          <p:cNvSpPr>
            <a:spLocks noGrp="1"/>
          </p:cNvSpPr>
          <p:nvPr>
            <p:ph type="sldNum" sz="quarter" idx="10"/>
          </p:nvPr>
        </p:nvSpPr>
        <p:spPr/>
        <p:txBody>
          <a:bodyPr/>
          <a:lstStyle/>
          <a:p>
            <a:pPr>
              <a:defRPr/>
            </a:pPr>
            <a:r>
              <a:rPr lang="en-US"/>
              <a:t>Multimedia Lecture Support Package to Accompany Basic Marketing</a:t>
            </a:r>
          </a:p>
          <a:p>
            <a:pPr>
              <a:defRPr/>
            </a:pPr>
            <a:r>
              <a:rPr lang="en-US"/>
              <a:t>Lecture Script 6-</a:t>
            </a:r>
            <a:fld id="{8CEEFAAE-465A-49AE-9AFD-FF75E72B2F2F}" type="slidenum">
              <a:rPr lang="en-US" smtClean="0"/>
              <a:pPr>
                <a:defRPr/>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dirty="0"/>
              <a:t>One recent study found evidence in support of Samuelson’s thesis. The study looked at every county in the United States for its manufacturers’ exposure to competition from China.</a:t>
            </a:r>
            <a:r>
              <a:rPr lang="en-US" baseline="30000" dirty="0">
                <a:hlinkClick r:id="rId3"/>
              </a:rPr>
              <a:t>12</a:t>
            </a:r>
            <a:r>
              <a:rPr lang="en-US" dirty="0"/>
              <a:t> The researchers found that regions most exposed to China tended not only to lose more manufacturing jobs but also to see overall employment decline. Areas with higher exposure to China also had larger increases in workers receiving unemployment insurance, food stamps, and disability payments. The costs to the economy from the increased government payments amounted to two-thirds of the gains from trade with China. In other words, many of the ways trade with China has helped the United States—such as providing inexpensive goods to U.S. consumers—have been wiped out</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662F53CA-A575-4D2D-9F0B-2B8786798D41}" type="slidenum">
              <a:rPr lang="en-US" altLang="en-US" sz="800" smtClean="0"/>
              <a:pPr eaLnBrk="1" hangingPunct="1">
                <a:spcBef>
                  <a:spcPct val="0"/>
                </a:spcBef>
              </a:pPr>
              <a:t>55</a:t>
            </a:fld>
            <a:endParaRPr lang="en-US" altLang="en-US"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dirty="0"/>
              <a:t>LO 6-2  </a:t>
            </a:r>
            <a:r>
              <a:rPr lang="en-US" dirty="0"/>
              <a:t>Summarize the different theories explaining trade flows between nations.</a:t>
            </a:r>
            <a:endParaRPr lang="en-US" altLang="en-US" dirty="0"/>
          </a:p>
        </p:txBody>
      </p:sp>
      <p:sp>
        <p:nvSpPr>
          <p:cNvPr id="7578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D1732D44-D70F-48A3-880E-198C69B5540D}" type="slidenum">
              <a:rPr lang="en-US" altLang="en-US" sz="800" smtClean="0"/>
              <a:pPr eaLnBrk="1" hangingPunct="1">
                <a:spcBef>
                  <a:spcPct val="0"/>
                </a:spcBef>
              </a:pPr>
              <a:t>56</a:t>
            </a:fld>
            <a:endParaRPr lang="en-US" altLang="en-US"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92AADF13-C4A1-4AD5-82D9-5500B5323286}" type="slidenum">
              <a:rPr lang="en-US" altLang="en-US" sz="800" smtClean="0"/>
              <a:pPr eaLnBrk="1" hangingPunct="1">
                <a:spcBef>
                  <a:spcPct val="0"/>
                </a:spcBef>
              </a:pPr>
              <a:t>57</a:t>
            </a:fld>
            <a:endParaRPr lang="en-US" altLang="en-US"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dirty="0"/>
              <a:t>LO 6-2  </a:t>
            </a:r>
            <a:r>
              <a:rPr lang="en-US" dirty="0"/>
              <a:t>Summarize the different theories explaining trade flows between nations.</a:t>
            </a:r>
            <a:endParaRPr lang="en-US" altLang="en-US" dirty="0"/>
          </a:p>
        </p:txBody>
      </p:sp>
      <p:sp>
        <p:nvSpPr>
          <p:cNvPr id="77828"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B44C01A7-364E-4C4B-8CA9-EAA7BDA6DF30}" type="slidenum">
              <a:rPr lang="en-US" altLang="en-US" sz="800" smtClean="0"/>
              <a:pPr eaLnBrk="1" hangingPunct="1">
                <a:spcBef>
                  <a:spcPct val="0"/>
                </a:spcBef>
              </a:pPr>
              <a:t>59</a:t>
            </a:fld>
            <a:endParaRPr lang="en-US" altLang="en-US"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FA1C5C64-C7C1-420D-8B39-66D1C713C41E}" type="slidenum">
              <a:rPr lang="en-US" altLang="en-US" sz="800" smtClean="0"/>
              <a:pPr eaLnBrk="1" hangingPunct="1">
                <a:spcBef>
                  <a:spcPct val="0"/>
                </a:spcBef>
              </a:pPr>
              <a:t>60</a:t>
            </a:fld>
            <a:endParaRPr lang="en-US" altLang="en-US"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dirty="0"/>
              <a:t>Lo 6-2  </a:t>
            </a:r>
            <a:r>
              <a:rPr lang="en-US" dirty="0"/>
              <a:t>Summarize the different theories explaining trade flows between nations.</a:t>
            </a:r>
            <a:endParaRPr lang="en-US" altLang="en-US" dirty="0"/>
          </a:p>
        </p:txBody>
      </p:sp>
      <p:sp>
        <p:nvSpPr>
          <p:cNvPr id="8090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430F2FC1-DD2A-4AD2-BBD0-7149434B8D31}" type="slidenum">
              <a:rPr lang="en-US" altLang="en-US" sz="800" smtClean="0"/>
              <a:pPr eaLnBrk="1" hangingPunct="1">
                <a:spcBef>
                  <a:spcPct val="0"/>
                </a:spcBef>
              </a:pPr>
              <a:t>61</a:t>
            </a:fld>
            <a:endParaRPr lang="en-US" altLang="en-US"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dirty="0"/>
              <a:t>LO 6-3</a:t>
            </a:r>
            <a:r>
              <a:rPr lang="en-US" altLang="en-US" baseline="0" dirty="0"/>
              <a:t>  </a:t>
            </a:r>
            <a:r>
              <a:rPr lang="en-US" dirty="0"/>
              <a:t>Recognize why many economists believe that unrestricted free trade between nations will raise the economic welfare of countries that participate in a free trade system.</a:t>
            </a:r>
            <a:endParaRPr lang="en-US" altLang="en-US" dirty="0"/>
          </a:p>
        </p:txBody>
      </p:sp>
      <p:sp>
        <p:nvSpPr>
          <p:cNvPr id="8192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3FB4D426-8FC1-4823-A334-5905E2FEB05F}" type="slidenum">
              <a:rPr lang="en-US" altLang="en-US" sz="800" smtClean="0"/>
              <a:pPr eaLnBrk="1" hangingPunct="1">
                <a:spcBef>
                  <a:spcPct val="0"/>
                </a:spcBef>
              </a:pPr>
              <a:t>62</a:t>
            </a:fld>
            <a:endParaRPr lang="en-US" altLang="en-US"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D229109F-64C6-43D7-8858-C3D435D3E66B}" type="slidenum">
              <a:rPr lang="en-US" altLang="en-US" sz="800" smtClean="0"/>
              <a:pPr eaLnBrk="1" hangingPunct="1">
                <a:spcBef>
                  <a:spcPct val="0"/>
                </a:spcBef>
              </a:pPr>
              <a:t>63</a:t>
            </a:fld>
            <a:endParaRPr lang="en-US" altLang="en-US"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a:t>New trade theory provides an economic rationale for a proactive trade policy that is at variance with other free trade theories. </a:t>
            </a:r>
          </a:p>
          <a:p>
            <a:endParaRPr lang="en-US" altLang="en-US"/>
          </a:p>
          <a:p>
            <a:pPr eaLnBrk="1" hangingPunct="1"/>
            <a:r>
              <a:rPr lang="en-US" altLang="en-US">
                <a:solidFill>
                  <a:srgbClr val="336699"/>
                </a:solidFill>
              </a:rPr>
              <a:t>Internet Extra:</a:t>
            </a:r>
            <a:r>
              <a:rPr lang="en-US" altLang="en-US"/>
              <a:t> To learn more about government policy towards international trade, and how it might affect companies go to Electronic Embassy {http://www.embassy.org}.  The site provides links to all of the foreign embassies located in Washington D.C.  </a:t>
            </a:r>
          </a:p>
          <a:p>
            <a:pPr eaLnBrk="1" hangingPunct="1"/>
            <a:r>
              <a:rPr lang="en-US" altLang="en-US"/>
              <a:t>Go to the site and click on Embassies.  Select the country you are interested, for example Japan.  </a:t>
            </a:r>
          </a:p>
          <a:p>
            <a:pPr eaLnBrk="1" hangingPunct="1"/>
            <a:r>
              <a:rPr lang="en-US" altLang="en-US"/>
              <a:t>Then click on the URL for the Japanese embassy.  To learn more about Japan’s policies on trade, click on Japan’s Foreign Policy.  </a:t>
            </a:r>
          </a:p>
          <a:p>
            <a:pPr eaLnBrk="1" hangingPunct="1"/>
            <a:r>
              <a:rPr lang="en-US" altLang="en-US"/>
              <a:t>Consider the information and what it means for managers as they make their decisions on where to export, where to produce, and so on.    </a:t>
            </a:r>
          </a:p>
          <a:p>
            <a:pPr eaLnBrk="1" hangingPunct="1"/>
            <a:endParaRPr lang="en-US" altLang="en-US"/>
          </a:p>
          <a:p>
            <a:endParaRPr lang="en-US" altLang="en-US"/>
          </a:p>
        </p:txBody>
      </p:sp>
      <p:sp>
        <p:nvSpPr>
          <p:cNvPr id="83972"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AF81C0F1-7915-406C-8E9B-338718478989}" type="slidenum">
              <a:rPr lang="en-US" altLang="en-US" sz="800" smtClean="0"/>
              <a:pPr eaLnBrk="1" hangingPunct="1">
                <a:spcBef>
                  <a:spcPct val="0"/>
                </a:spcBef>
              </a:pPr>
              <a:t>64</a:t>
            </a:fld>
            <a:endParaRPr lang="en-US" alt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199FBD65-3129-3743-8EE5-BA15EEB1D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1EFAEB06-72F9-B54D-8456-DDA2200E58AA}" type="slidenum">
              <a:rPr lang="it-IT" altLang="it-IT" sz="1200" b="0">
                <a:solidFill>
                  <a:schemeClr val="tx1"/>
                </a:solidFill>
              </a:rPr>
              <a:pPr eaLnBrk="1" hangingPunct="1"/>
              <a:t>5</a:t>
            </a:fld>
            <a:endParaRPr lang="it-IT" altLang="it-IT" sz="1200" b="0">
              <a:solidFill>
                <a:schemeClr val="tx1"/>
              </a:solidFill>
            </a:endParaRPr>
          </a:p>
        </p:txBody>
      </p:sp>
      <p:sp>
        <p:nvSpPr>
          <p:cNvPr id="184323" name="Rectangle 2">
            <a:extLst>
              <a:ext uri="{FF2B5EF4-FFF2-40B4-BE49-F238E27FC236}">
                <a16:creationId xmlns:a16="http://schemas.microsoft.com/office/drawing/2014/main" id="{83DCF8E9-1D9D-224D-BAD4-97C65F396DED}"/>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DE8372F6-E543-3845-BE8D-385A5234C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485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 6-2  Summarize the different theories explaining trade flows between nations.</a:t>
            </a:r>
          </a:p>
        </p:txBody>
      </p:sp>
      <p:sp>
        <p:nvSpPr>
          <p:cNvPr id="4" name="Slide Number Placeholder 3"/>
          <p:cNvSpPr>
            <a:spLocks noGrp="1"/>
          </p:cNvSpPr>
          <p:nvPr>
            <p:ph type="sldNum" sz="quarter" idx="10"/>
          </p:nvPr>
        </p:nvSpPr>
        <p:spPr/>
        <p:txBody>
          <a:bodyPr/>
          <a:lstStyle/>
          <a:p>
            <a:pPr>
              <a:defRPr/>
            </a:pPr>
            <a:r>
              <a:rPr lang="en-US"/>
              <a:t>Multimedia Lecture Support Package to Accompany Basic Marketing</a:t>
            </a:r>
          </a:p>
          <a:p>
            <a:pPr>
              <a:defRPr/>
            </a:pPr>
            <a:r>
              <a:rPr lang="en-US"/>
              <a:t>Lecture Script 6-</a:t>
            </a:r>
            <a:fld id="{8CEEFAAE-465A-49AE-9AFD-FF75E72B2F2F}" type="slidenum">
              <a:rPr lang="en-US" smtClean="0"/>
              <a:pPr>
                <a:defRPr/>
              </a:pPr>
              <a:t>65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533400" indent="-533400" eaLnBrk="1" fontAlgn="auto" hangingPunct="1">
              <a:lnSpc>
                <a:spcPct val="120000"/>
              </a:lnSpc>
              <a:spcAft>
                <a:spcPts val="0"/>
              </a:spcAft>
              <a:defRPr/>
            </a:pPr>
            <a:r>
              <a:rPr lang="en-US" dirty="0"/>
              <a:t>Porter (1990) tried to explain why a nation achieves international success in a particular industry.</a:t>
            </a:r>
          </a:p>
          <a:p>
            <a:pPr marL="533400" indent="-533400" eaLnBrk="1" fontAlgn="auto" hangingPunct="1">
              <a:lnSpc>
                <a:spcPct val="120000"/>
              </a:lnSpc>
              <a:spcAft>
                <a:spcPts val="0"/>
              </a:spcAft>
              <a:defRPr/>
            </a:pPr>
            <a:r>
              <a:rPr lang="en-US" dirty="0"/>
              <a:t>Porter identified four attributes he calls the </a:t>
            </a:r>
            <a:r>
              <a:rPr lang="en-US" dirty="0">
                <a:solidFill>
                  <a:schemeClr val="accent4">
                    <a:lumMod val="75000"/>
                  </a:schemeClr>
                </a:solidFill>
              </a:rPr>
              <a:t>diamond</a:t>
            </a:r>
            <a:r>
              <a:rPr lang="en-US" dirty="0"/>
              <a:t> that promote or impede the creation of competitive advantage:</a:t>
            </a:r>
          </a:p>
          <a:p>
            <a:pPr marL="914400" lvl="1" indent="-457200" eaLnBrk="1" fontAlgn="auto" hangingPunct="1">
              <a:lnSpc>
                <a:spcPct val="120000"/>
              </a:lnSpc>
              <a:spcAft>
                <a:spcPts val="0"/>
              </a:spcAft>
              <a:buFont typeface="Wingdings" pitchFamily="2" charset="2"/>
              <a:buAutoNum type="arabicPeriod"/>
              <a:defRPr/>
            </a:pPr>
            <a:r>
              <a:rPr lang="en-US" dirty="0"/>
              <a:t>Factor endowments</a:t>
            </a:r>
          </a:p>
          <a:p>
            <a:pPr marL="914400" lvl="1" indent="-457200" eaLnBrk="1" fontAlgn="auto" hangingPunct="1">
              <a:lnSpc>
                <a:spcPct val="120000"/>
              </a:lnSpc>
              <a:spcAft>
                <a:spcPts val="0"/>
              </a:spcAft>
              <a:buFont typeface="Wingdings" pitchFamily="2" charset="2"/>
              <a:buAutoNum type="arabicPeriod"/>
              <a:defRPr/>
            </a:pPr>
            <a:r>
              <a:rPr lang="en-US" dirty="0"/>
              <a:t>Demand conditions</a:t>
            </a:r>
          </a:p>
          <a:p>
            <a:pPr marL="914400" lvl="1" indent="-457200" eaLnBrk="1" fontAlgn="auto" hangingPunct="1">
              <a:lnSpc>
                <a:spcPct val="120000"/>
              </a:lnSpc>
              <a:spcAft>
                <a:spcPts val="0"/>
              </a:spcAft>
              <a:buFont typeface="Wingdings" pitchFamily="2" charset="2"/>
              <a:buAutoNum type="arabicPeriod"/>
              <a:defRPr/>
            </a:pPr>
            <a:r>
              <a:rPr lang="en-US" dirty="0"/>
              <a:t>Related and supporting industries</a:t>
            </a:r>
          </a:p>
          <a:p>
            <a:pPr marL="914400" lvl="1" indent="-457200" eaLnBrk="1" fontAlgn="auto" hangingPunct="1">
              <a:lnSpc>
                <a:spcPct val="120000"/>
              </a:lnSpc>
              <a:spcAft>
                <a:spcPts val="0"/>
              </a:spcAft>
              <a:buFont typeface="Wingdings" pitchFamily="2" charset="2"/>
              <a:buAutoNum type="arabicPeriod"/>
              <a:defRPr/>
            </a:pPr>
            <a:r>
              <a:rPr lang="en-US" dirty="0"/>
              <a:t>Firm strategy, structure, and rivalry</a:t>
            </a:r>
          </a:p>
          <a:p>
            <a:pPr marL="533400" indent="-533400" eaLnBrk="1" fontAlgn="auto" hangingPunct="1">
              <a:lnSpc>
                <a:spcPct val="120000"/>
              </a:lnSpc>
              <a:spcAft>
                <a:spcPts val="0"/>
              </a:spcAft>
              <a:defRPr/>
            </a:pPr>
            <a:r>
              <a:rPr lang="en-US" dirty="0"/>
              <a:t>In addition, Porter identified two additional variables (chance and government) that can influence the diamond in important ways.</a:t>
            </a:r>
          </a:p>
          <a:p>
            <a:pPr>
              <a:defRPr/>
            </a:pPr>
            <a:endParaRPr lang="en-US" dirty="0"/>
          </a:p>
        </p:txBody>
      </p:sp>
      <p:sp>
        <p:nvSpPr>
          <p:cNvPr id="8499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48021876-326E-4A26-A879-F9E8DAB6FD22}" type="slidenum">
              <a:rPr lang="en-US" altLang="en-US" sz="800" smtClean="0"/>
              <a:pPr eaLnBrk="1" hangingPunct="1">
                <a:spcBef>
                  <a:spcPct val="0"/>
                </a:spcBef>
              </a:pPr>
              <a:t>66</a:t>
            </a:fld>
            <a:endParaRPr lang="en-US" altLang="en-US"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marL="0" lvl="1"/>
            <a:r>
              <a:rPr lang="en-US" altLang="en-US"/>
              <a:t>Basic factor endowments include natural resources, climate, and location.  Advanced factor endowments include skilled labor, infrastructure, and technological know-how.</a:t>
            </a:r>
          </a:p>
        </p:txBody>
      </p:sp>
      <p:sp>
        <p:nvSpPr>
          <p:cNvPr id="86020"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AE981655-4A72-412A-A7CB-62D01B8F1EF6}" type="slidenum">
              <a:rPr lang="en-US" altLang="en-US" sz="800" smtClean="0"/>
              <a:pPr eaLnBrk="1" hangingPunct="1">
                <a:spcBef>
                  <a:spcPct val="0"/>
                </a:spcBef>
              </a:pPr>
              <a:t>67</a:t>
            </a:fld>
            <a:endParaRPr lang="en-US" altLang="en-US"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p>
        </p:txBody>
      </p:sp>
      <p:sp>
        <p:nvSpPr>
          <p:cNvPr id="87044"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786ACFC4-B028-47BE-BCE0-8750A22F39C0}" type="slidenum">
              <a:rPr lang="en-US" altLang="en-US" sz="800" smtClean="0"/>
              <a:pPr eaLnBrk="1" hangingPunct="1">
                <a:spcBef>
                  <a:spcPct val="0"/>
                </a:spcBef>
              </a:pPr>
              <a:t>68</a:t>
            </a:fld>
            <a:endParaRPr lang="en-US" altLang="en-US"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marL="0" lvl="1"/>
            <a:r>
              <a:rPr lang="en-US" altLang="en-US"/>
              <a:t>Having world class manufacturers of semi-conductor processing equipment can lead to (and be a result of having) a competitive semi-conductor industry.</a:t>
            </a:r>
          </a:p>
          <a:p>
            <a:endParaRPr lang="en-US" altLang="en-US"/>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32B0BFCD-6756-4F80-BD50-162B119276B3}" type="slidenum">
              <a:rPr lang="en-US" altLang="en-US" sz="800" smtClean="0"/>
              <a:pPr eaLnBrk="1" hangingPunct="1">
                <a:spcBef>
                  <a:spcPct val="0"/>
                </a:spcBef>
              </a:pPr>
              <a:t>69</a:t>
            </a:fld>
            <a:endParaRPr lang="en-US" altLang="en-US"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marL="0" lvl="1"/>
            <a:r>
              <a:rPr lang="en-US" altLang="en-US"/>
              <a:t>Nations are characterized by different management ideologies which influence the ability of firms to build national competitive advantage. </a:t>
            </a:r>
          </a:p>
          <a:p>
            <a:pPr marL="0" lvl="1"/>
            <a:endParaRPr lang="en-US" altLang="en-US"/>
          </a:p>
          <a:p>
            <a:pPr marL="0" lvl="1"/>
            <a:endParaRPr lang="en-US" altLang="en-US"/>
          </a:p>
          <a:p>
            <a:endParaRPr lang="en-US" altLang="en-US"/>
          </a:p>
        </p:txBody>
      </p:sp>
      <p:sp>
        <p:nvSpPr>
          <p:cNvPr id="89092"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2BDC933C-7BCD-4F70-B4A8-22313DA4B71D}" type="slidenum">
              <a:rPr lang="en-US" altLang="en-US" sz="800" smtClean="0"/>
              <a:pPr eaLnBrk="1" hangingPunct="1">
                <a:spcBef>
                  <a:spcPct val="0"/>
                </a:spcBef>
              </a:pPr>
              <a:t>70</a:t>
            </a:fld>
            <a:endParaRPr lang="en-US" altLang="en-US"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906D3251-09B0-4B43-8816-427F3CC52678}" type="slidenum">
              <a:rPr lang="en-US" altLang="en-US" sz="800" smtClean="0"/>
              <a:pPr eaLnBrk="1" hangingPunct="1">
                <a:spcBef>
                  <a:spcPct val="0"/>
                </a:spcBef>
              </a:pPr>
              <a:t>71</a:t>
            </a:fld>
            <a:endParaRPr lang="en-US" altLang="en-US" sz="8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lnSpc>
                <a:spcPct val="90000"/>
              </a:lnSpc>
            </a:pPr>
            <a:r>
              <a:rPr lang="en-US" altLang="en-US" dirty="0"/>
              <a:t>LO 6-4 </a:t>
            </a:r>
            <a:r>
              <a:rPr lang="en-US" dirty="0"/>
              <a:t>Explain the arguments of those who maintain that government can play a proactive role in promoting national competitive advantage in certain industries.</a:t>
            </a:r>
            <a:endParaRPr lang="en-US" altLang="en-US" dirty="0"/>
          </a:p>
          <a:p>
            <a:pPr eaLnBrk="1" hangingPunct="1">
              <a:lnSpc>
                <a:spcPct val="90000"/>
              </a:lnSpc>
            </a:pPr>
            <a:endParaRPr lang="en-US" altLang="en-US" dirty="0"/>
          </a:p>
          <a:p>
            <a:pPr eaLnBrk="1" hangingPunct="1">
              <a:lnSpc>
                <a:spcPct val="90000"/>
              </a:lnSpc>
            </a:pPr>
            <a:r>
              <a:rPr lang="en-US" altLang="en-US" dirty="0"/>
              <a:t>Porter argues that the four attributes of the diamond together with government policy, and chance work as a reinforcing system, complementing each other and in combination creating the conditions appropriate for competitive advantage.  </a:t>
            </a:r>
          </a:p>
          <a:p>
            <a:pPr eaLnBrk="1" hangingPunct="1">
              <a:lnSpc>
                <a:spcPct val="90000"/>
              </a:lnSpc>
            </a:pPr>
            <a:r>
              <a:rPr lang="en-US" altLang="en-US" dirty="0"/>
              <a:t>According to Porter, government policy can affect demand through product standards, influence rivalry through regulation and antitrust laws, and impact the availability of highly educated workers and advanced transportation infrastructure.</a:t>
            </a:r>
          </a:p>
          <a:p>
            <a:pPr eaLnBrk="1" hangingPunct="1">
              <a:lnSpc>
                <a:spcPct val="80000"/>
              </a:lnSpc>
            </a:pPr>
            <a:endParaRPr lang="en-US" altLang="en-US" sz="800" b="1" dirty="0">
              <a:solidFill>
                <a:srgbClr val="336699"/>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EC1997D1-C909-4FEA-B01E-17C7E291FBFC}" type="slidenum">
              <a:rPr lang="en-US" altLang="en-US" sz="800" smtClean="0"/>
              <a:pPr eaLnBrk="1" hangingPunct="1">
                <a:spcBef>
                  <a:spcPct val="0"/>
                </a:spcBef>
              </a:pPr>
              <a:t>73</a:t>
            </a:fld>
            <a:endParaRPr lang="en-US" altLang="en-US" sz="8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dirty="0"/>
              <a:t>LO 6-5 </a:t>
            </a:r>
            <a:r>
              <a:rPr lang="en-US" dirty="0"/>
              <a:t>Understand the important implications that international trade theory holds for business practice.</a:t>
            </a:r>
            <a:endParaRPr lang="en-US" altLang="en-US" dirty="0"/>
          </a:p>
          <a:p>
            <a:pPr eaLnBrk="1" hangingPunct="1"/>
            <a:endParaRPr lang="en-US" altLang="en-US" dirty="0"/>
          </a:p>
          <a:p>
            <a:pPr eaLnBrk="1" hangingPunct="1"/>
            <a:r>
              <a:rPr lang="en-US" altLang="en-US" dirty="0"/>
              <a:t>Different countries have advantages in different productive activities. These differences influence a firm’s decision about where to locate productive activities.  A firm should disperse its productive activities to those countries where they can be performed most efficiently.</a:t>
            </a:r>
          </a:p>
          <a:p>
            <a:pPr eaLnBrk="1" hangingPunct="1"/>
            <a:r>
              <a:rPr lang="en-US" altLang="en-US" dirty="0"/>
              <a:t>Firms that establish a first-mover advantage in the production of a new product may later dominate global trade in that product.</a:t>
            </a:r>
          </a:p>
          <a:p>
            <a:pPr eaLnBrk="1" hangingPunct="1"/>
            <a:r>
              <a:rPr lang="en-US" altLang="en-US" dirty="0"/>
              <a:t>Government policies on free trade or protecting domestic industries can significantly impact global competitiveness.  Businesses should encourage free trade policies.</a:t>
            </a:r>
          </a:p>
          <a:p>
            <a:pPr eaLnBrk="1" hangingPunct="1"/>
            <a:r>
              <a:rPr lang="en-US" altLang="en-US" dirty="0">
                <a:solidFill>
                  <a:srgbClr val="336699"/>
                </a:solidFill>
              </a:rPr>
              <a:t>Internet Extra:</a:t>
            </a:r>
            <a:r>
              <a:rPr lang="en-US" altLang="en-US" dirty="0"/>
              <a:t> To learn more about government policy towards international trade, and how it might affect companies go to Electronic Embassy {http://www.embassy.org}.  The site provides links to all of the foreign embassies located in Washington D.C.  </a:t>
            </a:r>
          </a:p>
          <a:p>
            <a:pPr eaLnBrk="1" hangingPunct="1"/>
            <a:r>
              <a:rPr lang="en-US" altLang="en-US" dirty="0"/>
              <a:t>Go to the site and click on Embassies.  Select the country you are interested, for example Japan.  </a:t>
            </a:r>
          </a:p>
          <a:p>
            <a:pPr eaLnBrk="1" hangingPunct="1"/>
            <a:r>
              <a:rPr lang="en-US" altLang="en-US" dirty="0"/>
              <a:t>Then click on the URL for the Japanese embassy.  To learn more about Japan’s policies on trade, click on Japan’s Foreign Policy.  </a:t>
            </a:r>
          </a:p>
          <a:p>
            <a:pPr eaLnBrk="1" hangingPunct="1"/>
            <a:r>
              <a:rPr lang="en-US" altLang="en-US" dirty="0"/>
              <a:t>Consider the information and what it means for managers as they make their decisions on where to export, where to produce, and so on.    </a:t>
            </a:r>
          </a:p>
          <a:p>
            <a:pPr eaLnBrk="1" hangingPunct="1"/>
            <a:endParaRPr lang="en-US" altLang="en-US" dirty="0"/>
          </a:p>
          <a:p>
            <a:pPr eaLnBrk="1" hangingPunct="1"/>
            <a:endParaRPr lang="en-US" altLang="en-US" dirty="0"/>
          </a:p>
          <a:p>
            <a:pPr eaLnBrk="1" hangingPunct="1"/>
            <a:r>
              <a:rPr lang="en-US" altLang="en-US" dirty="0"/>
              <a:t> </a:t>
            </a:r>
          </a:p>
          <a:p>
            <a:pPr eaLnBrk="1" hangingPunct="1"/>
            <a:endParaRPr lang="en-US" altLang="en-US" dirty="0"/>
          </a:p>
          <a:p>
            <a:pPr eaLnBrk="1" hangingPunct="1"/>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r>
              <a:rPr lang="en-US" altLang="en-US" sz="800"/>
              <a:t>Multimedia Lecture Support Package to Accompany Basic Marketing</a:t>
            </a:r>
          </a:p>
          <a:p>
            <a:pPr eaLnBrk="1" hangingPunct="1">
              <a:spcBef>
                <a:spcPct val="0"/>
              </a:spcBef>
            </a:pPr>
            <a:r>
              <a:rPr lang="en-US" altLang="en-US" sz="800"/>
              <a:t>Lecture Script 6-</a:t>
            </a:r>
            <a:fld id="{C19A5F33-8BC1-4C1A-8C64-B9587B4D8181}" type="slidenum">
              <a:rPr lang="en-US" altLang="en-US" sz="800" smtClean="0"/>
              <a:pPr eaLnBrk="1" hangingPunct="1">
                <a:spcBef>
                  <a:spcPct val="0"/>
                </a:spcBef>
              </a:pPr>
              <a:t>74</a:t>
            </a:fld>
            <a:endParaRPr lang="en-US" altLang="en-US" sz="8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022617E1-CE05-9241-8F3D-C39A11D95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40F2E932-7EDF-BC48-A70B-6043483CD300}" type="slidenum">
              <a:rPr lang="it-IT" altLang="it-IT" sz="1200" b="0">
                <a:solidFill>
                  <a:schemeClr val="tx1"/>
                </a:solidFill>
              </a:rPr>
              <a:pPr eaLnBrk="1" hangingPunct="1"/>
              <a:t>6</a:t>
            </a:fld>
            <a:endParaRPr lang="it-IT" altLang="it-IT" sz="1200" b="0">
              <a:solidFill>
                <a:schemeClr val="tx1"/>
              </a:solidFill>
            </a:endParaRPr>
          </a:p>
        </p:txBody>
      </p:sp>
      <p:sp>
        <p:nvSpPr>
          <p:cNvPr id="185347" name="Rectangle 2">
            <a:extLst>
              <a:ext uri="{FF2B5EF4-FFF2-40B4-BE49-F238E27FC236}">
                <a16:creationId xmlns:a16="http://schemas.microsoft.com/office/drawing/2014/main" id="{0D952A64-9182-E741-A957-B6B49EE1CDD8}"/>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57477A97-F4DF-AC4B-BFDC-C876B1EB3C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Francia scambia 2 vino contro 4 radiosveglie </a:t>
            </a:r>
          </a:p>
          <a:p>
            <a:pPr eaLnBrk="1" hangingPunct="1"/>
            <a:r>
              <a:rPr lang="it-IT" altLang="it-IT">
                <a:latin typeface="Arial" panose="020B0604020202020204" pitchFamily="34" charset="0"/>
                <a:cs typeface="Arial" panose="020B0604020202020204" pitchFamily="34" charset="0"/>
              </a:rPr>
              <a:t>Giappone scambia 4 radiosveglie contro 2 vino</a:t>
            </a:r>
          </a:p>
          <a:p>
            <a:pPr eaLnBrk="1" hangingPunct="1"/>
            <a:r>
              <a:rPr lang="it-IT" altLang="it-IT">
                <a:latin typeface="Arial" panose="020B0604020202020204" pitchFamily="34" charset="0"/>
                <a:cs typeface="Arial" panose="020B0604020202020204" pitchFamily="34" charset="0"/>
              </a:rPr>
              <a:t>In Francia( 2 vino in 1 h)   (3 radiosveglie 1 h)  1h/3 = 0,33h per 1 radiosveglia   il tempo per  produrre in francia 4 radiosveglie = 1+0,33 = 1,33  dallo scambio risparmia 0,33 h da investire in altre produzioni</a:t>
            </a:r>
          </a:p>
          <a:p>
            <a:pPr eaLnBrk="1" hangingPunct="1"/>
            <a:r>
              <a:rPr lang="it-IT" altLang="it-IT">
                <a:latin typeface="Arial" panose="020B0604020202020204" pitchFamily="34" charset="0"/>
                <a:cs typeface="Arial" panose="020B0604020202020204" pitchFamily="34" charset="0"/>
              </a:rPr>
              <a:t>In giappone in  1h si producono  5 radiosveglie (1/5 = 0,2H per radiosveglia; per produrre 4 da scambiare ci vogliono 0,8h) se le scambia con 2 di vino risparmia 1 ora che avrebbe consumato per produrre 1 seconda bottiglia di vino + 0,2 h della 5 bottiglia non scambiata.</a:t>
            </a:r>
          </a:p>
          <a:p>
            <a:pPr eaLnBrk="1" hangingPunct="1"/>
            <a:endParaRPr lang="it-IT" altLang="it-IT">
              <a:latin typeface="Arial" panose="020B0604020202020204" pitchFamily="34" charset="0"/>
              <a:cs typeface="Arial" panose="020B0604020202020204" pitchFamily="34" charset="0"/>
            </a:endParaRPr>
          </a:p>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17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64767A49-089C-5A4C-BE0D-EE65853DC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89B90012-257E-B040-9174-D510122A8139}" type="slidenum">
              <a:rPr lang="it-IT" altLang="it-IT" sz="1200" b="0">
                <a:solidFill>
                  <a:schemeClr val="tx1"/>
                </a:solidFill>
              </a:rPr>
              <a:pPr eaLnBrk="1" hangingPunct="1"/>
              <a:t>8</a:t>
            </a:fld>
            <a:endParaRPr lang="it-IT" altLang="it-IT" sz="1200" b="0">
              <a:solidFill>
                <a:schemeClr val="tx1"/>
              </a:solidFill>
            </a:endParaRPr>
          </a:p>
        </p:txBody>
      </p:sp>
      <p:sp>
        <p:nvSpPr>
          <p:cNvPr id="186371" name="Rectangle 2">
            <a:extLst>
              <a:ext uri="{FF2B5EF4-FFF2-40B4-BE49-F238E27FC236}">
                <a16:creationId xmlns:a16="http://schemas.microsoft.com/office/drawing/2014/main" id="{FDD77ED9-DE64-8C49-B689-7226B6B698E9}"/>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5708C2CA-8E22-C948-A7B3-5620EDA746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Il rapporto di radiosveglie in termini di bottiglie di vino in francia e di 6/4 = 1,5 sveglie ogni bottiglia di vino, mentre esportando 1 bottiglia di vino in giappone ottiene 2 radiosveglie</a:t>
            </a:r>
          </a:p>
        </p:txBody>
      </p:sp>
    </p:spTree>
    <p:extLst>
      <p:ext uri="{BB962C8B-B14F-4D97-AF65-F5344CB8AC3E}">
        <p14:creationId xmlns:p14="http://schemas.microsoft.com/office/powerpoint/2010/main" val="20373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12198552-36E1-5E45-98BE-E621CABB6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64B48EEF-436D-6D40-BD36-517DDD698EFC}" type="slidenum">
              <a:rPr lang="it-IT" altLang="it-IT" sz="1200" b="0">
                <a:solidFill>
                  <a:schemeClr val="tx1"/>
                </a:solidFill>
              </a:rPr>
              <a:pPr eaLnBrk="1" hangingPunct="1"/>
              <a:t>10</a:t>
            </a:fld>
            <a:endParaRPr lang="it-IT" altLang="it-IT" sz="1200" b="0">
              <a:solidFill>
                <a:schemeClr val="tx1"/>
              </a:solidFill>
            </a:endParaRPr>
          </a:p>
        </p:txBody>
      </p:sp>
      <p:sp>
        <p:nvSpPr>
          <p:cNvPr id="187395" name="Rectangle 2">
            <a:extLst>
              <a:ext uri="{FF2B5EF4-FFF2-40B4-BE49-F238E27FC236}">
                <a16:creationId xmlns:a16="http://schemas.microsoft.com/office/drawing/2014/main" id="{54355897-B1DB-AC42-81FD-5906B8886E33}"/>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9BC8467E-C5FA-0A4F-8927-E66F3E02E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it-IT" altLang="it-IT">
                <a:latin typeface="Arial" panose="020B0604020202020204" pitchFamily="34" charset="0"/>
                <a:cs typeface="Arial" panose="020B0604020202020204" pitchFamily="34" charset="0"/>
              </a:rPr>
              <a:t>(serve spiegare ad es. le vendite di auto nella Triade)</a:t>
            </a:r>
          </a:p>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8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6D5C7326-9FB6-6545-A562-5D96D612D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fld id="{C865FB91-696D-1945-8BCB-8FB8AF0BB02E}" type="slidenum">
              <a:rPr lang="it-IT" altLang="it-IT" sz="1200" b="0">
                <a:solidFill>
                  <a:schemeClr val="tx1"/>
                </a:solidFill>
              </a:rPr>
              <a:pPr eaLnBrk="1" hangingPunct="1"/>
              <a:t>11</a:t>
            </a:fld>
            <a:endParaRPr lang="it-IT" altLang="it-IT" sz="1200" b="0">
              <a:solidFill>
                <a:schemeClr val="tx1"/>
              </a:solidFill>
            </a:endParaRPr>
          </a:p>
        </p:txBody>
      </p:sp>
      <p:sp>
        <p:nvSpPr>
          <p:cNvPr id="188419" name="Rectangle 2">
            <a:extLst>
              <a:ext uri="{FF2B5EF4-FFF2-40B4-BE49-F238E27FC236}">
                <a16:creationId xmlns:a16="http://schemas.microsoft.com/office/drawing/2014/main" id="{CDD3782D-0A7F-9F4C-B7A8-A074B870B314}"/>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418AD6FF-EDDA-1640-B185-55B4A2339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cs typeface="Arial" panose="020B0604020202020204" pitchFamily="34" charset="0"/>
              </a:rPr>
              <a:t>Demattè</a:t>
            </a:r>
          </a:p>
          <a:p>
            <a:pPr eaLnBrk="1" hangingPunct="1"/>
            <a:endParaRPr lang="it-IT" altLang="it-IT">
              <a:latin typeface="Arial" panose="020B0604020202020204" pitchFamily="34" charset="0"/>
              <a:cs typeface="Arial" panose="020B0604020202020204" pitchFamily="34" charset="0"/>
            </a:endParaRPr>
          </a:p>
          <a:p>
            <a:pPr eaLnBrk="1" hangingPunct="1"/>
            <a:r>
              <a:rPr lang="it-IT" altLang="it-IT">
                <a:latin typeface="Arial" panose="020B0604020202020204" pitchFamily="34" charset="0"/>
                <a:cs typeface="Arial" panose="020B0604020202020204" pitchFamily="34" charset="0"/>
              </a:rPr>
              <a:t>Tesi bancariaDunning</a:t>
            </a:r>
          </a:p>
        </p:txBody>
      </p:sp>
    </p:spTree>
    <p:extLst>
      <p:ext uri="{BB962C8B-B14F-4D97-AF65-F5344CB8AC3E}">
        <p14:creationId xmlns:p14="http://schemas.microsoft.com/office/powerpoint/2010/main" val="280135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rgbClr val="0070C0"/>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342900" indent="-342900">
              <a:spcAft>
                <a:spcPts val="800"/>
              </a:spcAft>
              <a:buClr>
                <a:srgbClr val="92D050"/>
              </a:buClr>
              <a:buFont typeface="Wingdings" panose="05000000000000000000" pitchFamily="2" charset="2"/>
              <a:buChar char="§"/>
              <a:defRPr sz="2400"/>
            </a:lvl1pPr>
            <a:lvl2pPr marL="742950" indent="-285750">
              <a:spcAft>
                <a:spcPts val="800"/>
              </a:spcAft>
              <a:buClr>
                <a:srgbClr val="92D050"/>
              </a:buClr>
              <a:buFont typeface="Wingdings" panose="05000000000000000000" pitchFamily="2" charset="2"/>
              <a:buChar char="ü"/>
              <a:defRPr sz="2000"/>
            </a:lvl2pPr>
            <a:lvl3pPr marL="1143000" indent="-228600">
              <a:spcAft>
                <a:spcPts val="800"/>
              </a:spcAft>
              <a:buClr>
                <a:srgbClr val="92D050"/>
              </a:buClr>
              <a:buFont typeface="Wingdings" panose="05000000000000000000" pitchFamily="2" charset="2"/>
              <a:buChar char="§"/>
              <a:defRPr sz="1800"/>
            </a:lvl3pPr>
            <a:lvl4pPr marL="1600200" indent="-228600">
              <a:spcAft>
                <a:spcPts val="800"/>
              </a:spcAft>
              <a:buClr>
                <a:srgbClr val="92D050"/>
              </a:buClr>
              <a:buFont typeface="Wingdings" panose="05000000000000000000" pitchFamily="2" charset="2"/>
              <a:buChar char="§"/>
              <a:defRPr sz="1600"/>
            </a:lvl4pPr>
            <a:lvl5pPr marL="2057400" indent="-228600">
              <a:spcAft>
                <a:spcPts val="800"/>
              </a:spcAft>
              <a:buClr>
                <a:srgbClr val="92D050"/>
              </a:buClr>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620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328738"/>
          </a:xfrm>
          <a:prstGeom prst="rect">
            <a:avLst/>
          </a:prstGeom>
        </p:spPr>
        <p:txBody>
          <a:bodyPr/>
          <a:lstStyle>
            <a:lvl1pPr>
              <a:defRPr sz="3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587500"/>
            <a:ext cx="8839200" cy="4525963"/>
          </a:xfrm>
          <a:prstGeom prst="rect">
            <a:avLst/>
          </a:prstGeom>
        </p:spPr>
        <p:txBody>
          <a:bodyPr/>
          <a:lstStyle>
            <a:lvl1pPr marL="342900" indent="-342900">
              <a:buClr>
                <a:srgbClr val="009999"/>
              </a:buClr>
              <a:buFont typeface="Wingdings"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999"/>
              </a:buClr>
              <a:buFont typeface="Wingdings" pitchFamily="2" charset="2"/>
              <a:buChar char="Ø"/>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153400" y="6356350"/>
            <a:ext cx="609600" cy="365125"/>
          </a:xfrm>
          <a:prstGeom prst="rect">
            <a:avLst/>
          </a:prstGeom>
        </p:spPr>
        <p:txBody>
          <a:bodyPr/>
          <a:lstStyle>
            <a:lvl1pPr>
              <a:defRPr/>
            </a:lvl1pPr>
          </a:lstStyle>
          <a:p>
            <a:pPr>
              <a:defRPr/>
            </a:pPr>
            <a:r>
              <a:rPr lang="en-US"/>
              <a:t>6-</a:t>
            </a:r>
            <a:fld id="{63A52084-E260-4E92-99DF-40108C749609}" type="slidenum">
              <a:rPr lang="en-US"/>
              <a:pPr>
                <a:defRPr/>
              </a:pPr>
              <a:t>‹N›</a:t>
            </a:fld>
            <a:endParaRPr lang="en-US"/>
          </a:p>
        </p:txBody>
      </p:sp>
    </p:spTree>
    <p:extLst>
      <p:ext uri="{BB962C8B-B14F-4D97-AF65-F5344CB8AC3E}">
        <p14:creationId xmlns:p14="http://schemas.microsoft.com/office/powerpoint/2010/main" val="164097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9144000" cy="1752600"/>
          </a:xfrm>
          <a:prstGeom prst="rect">
            <a:avLst/>
          </a:prstGeom>
          <a:solidFill>
            <a:srgbClr val="0067B4">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8317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EACDA77-E1A5-7641-9DAB-895CDE5F42B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46042BB-2F06-7E44-B5C6-8DA698965CE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D1AE8CD-8B58-B64A-97E1-ED97DBA69DA1}"/>
              </a:ext>
            </a:extLst>
          </p:cNvPr>
          <p:cNvSpPr>
            <a:spLocks noGrp="1" noChangeArrowheads="1"/>
          </p:cNvSpPr>
          <p:nvPr>
            <p:ph type="sldNum" sz="quarter" idx="12"/>
          </p:nvPr>
        </p:nvSpPr>
        <p:spPr>
          <a:ln/>
        </p:spPr>
        <p:txBody>
          <a:bodyPr/>
          <a:lstStyle>
            <a:lvl1pPr>
              <a:defRPr/>
            </a:lvl1pPr>
          </a:lstStyle>
          <a:p>
            <a:fld id="{2D7665B4-8DBA-8740-A4BA-20E2DE52329C}" type="slidenum">
              <a:rPr lang="it-IT" altLang="it-IT"/>
              <a:pPr/>
              <a:t>‹N›</a:t>
            </a:fld>
            <a:endParaRPr lang="it-IT" altLang="it-IT"/>
          </a:p>
        </p:txBody>
      </p:sp>
    </p:spTree>
    <p:extLst>
      <p:ext uri="{BB962C8B-B14F-4D97-AF65-F5344CB8AC3E}">
        <p14:creationId xmlns:p14="http://schemas.microsoft.com/office/powerpoint/2010/main" val="61233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B818B7-1CA6-C945-B9D0-FD875D78C2B1}"/>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0C67561E-52A0-7D4D-A486-E99938B23F0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EDEF874E-D608-FD44-8E82-A89C35431E07}"/>
              </a:ext>
            </a:extLst>
          </p:cNvPr>
          <p:cNvSpPr>
            <a:spLocks noGrp="1" noChangeArrowheads="1"/>
          </p:cNvSpPr>
          <p:nvPr>
            <p:ph type="sldNum" sz="quarter" idx="12"/>
          </p:nvPr>
        </p:nvSpPr>
        <p:spPr>
          <a:ln/>
        </p:spPr>
        <p:txBody>
          <a:bodyPr/>
          <a:lstStyle>
            <a:lvl1pPr>
              <a:defRPr/>
            </a:lvl1pPr>
          </a:lstStyle>
          <a:p>
            <a:fld id="{CA50D32D-9F32-DE49-A29A-C28BA24A7089}" type="slidenum">
              <a:rPr lang="it-IT" altLang="it-IT"/>
              <a:pPr/>
              <a:t>‹N›</a:t>
            </a:fld>
            <a:endParaRPr lang="it-IT" altLang="it-IT"/>
          </a:p>
        </p:txBody>
      </p:sp>
    </p:spTree>
    <p:extLst>
      <p:ext uri="{BB962C8B-B14F-4D97-AF65-F5344CB8AC3E}">
        <p14:creationId xmlns:p14="http://schemas.microsoft.com/office/powerpoint/2010/main" val="306002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9144000" cy="1752600"/>
          </a:xfrm>
          <a:prstGeom prst="rect">
            <a:avLst/>
          </a:prstGeom>
          <a:solidFill>
            <a:srgbClr val="0067B4">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8317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730192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37937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93550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rgbClr val="316136"/>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42954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rgbClr val="316136"/>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19339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rgbClr val="316136"/>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59069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rgbClr val="316136"/>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585244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
          <p:cNvSpPr/>
          <p:nvPr userDrawn="1"/>
        </p:nvSpPr>
        <p:spPr>
          <a:xfrm>
            <a:off x="152400" y="6248400"/>
            <a:ext cx="89916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4"/>
          <p:cNvSpPr/>
          <p:nvPr userDrawn="1"/>
        </p:nvSpPr>
        <p:spPr>
          <a:xfrm>
            <a:off x="0" y="0"/>
            <a:ext cx="9143999" cy="6934200"/>
          </a:xfrm>
          <a:prstGeom prst="rect">
            <a:avLst/>
          </a:prstGeom>
          <a:gradFill flip="none" rotWithShape="1">
            <a:gsLst>
              <a:gs pos="0">
                <a:schemeClr val="bg1">
                  <a:lumMod val="85000"/>
                </a:schemeClr>
              </a:gs>
              <a:gs pos="100000">
                <a:srgbClr val="4F566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Insert new cover</a:t>
            </a:r>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userDrawn="1"/>
        </p:nvSpPr>
        <p:spPr bwMode="auto">
          <a:xfrm>
            <a:off x="155575" y="-731838"/>
            <a:ext cx="1524000" cy="1524001"/>
          </a:xfrm>
          <a:prstGeom prst="rect">
            <a:avLst/>
          </a:prstGeom>
          <a:noFill/>
        </p:spPr>
        <p:txBody>
          <a:bodyPr/>
          <a:lstStyle/>
          <a:p>
            <a:pPr fontAlgn="auto">
              <a:spcBef>
                <a:spcPts val="0"/>
              </a:spcBef>
              <a:spcAft>
                <a:spcPts val="0"/>
              </a:spcAft>
              <a:defRPr/>
            </a:pPr>
            <a:endParaRPr lang="en-US">
              <a:latin typeface="+mn-lt"/>
              <a:cs typeface="+mn-cs"/>
            </a:endParaRPr>
          </a:p>
        </p:txBody>
      </p:sp>
      <p:sp>
        <p:nvSpPr>
          <p:cNvPr id="7" name="Rectangle 13"/>
          <p:cNvSpPr/>
          <p:nvPr userDrawn="1"/>
        </p:nvSpPr>
        <p:spPr>
          <a:xfrm>
            <a:off x="0" y="6248400"/>
            <a:ext cx="91440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btitle 8"/>
          <p:cNvSpPr txBox="1">
            <a:spLocks/>
          </p:cNvSpPr>
          <p:nvPr userDrawn="1"/>
        </p:nvSpPr>
        <p:spPr>
          <a:xfrm>
            <a:off x="3200400" y="2049463"/>
            <a:ext cx="4773613" cy="1920875"/>
          </a:xfrm>
          <a:prstGeom prst="rect">
            <a:avLst/>
          </a:prstGeom>
        </p:spPr>
        <p:txBody>
          <a:bodyPr>
            <a:normAutofit/>
          </a:bodyPr>
          <a:lstStyle>
            <a:lvl1pPr marL="0" indent="0" algn="ctr" rtl="0" eaLnBrk="1" latinLnBrk="0" hangingPunct="1">
              <a:spcBef>
                <a:spcPct val="20000"/>
              </a:spcBef>
              <a:buClr>
                <a:srgbClr val="CF1B2C"/>
              </a:buClr>
              <a:buSzPct val="100000"/>
              <a:buFont typeface="Wingdings" panose="05000000000000000000" pitchFamily="2" charset="2"/>
              <a:buNone/>
              <a:defRPr kumimoji="0" sz="2800" kern="1200">
                <a:solidFill>
                  <a:schemeClr val="tx1"/>
                </a:solidFill>
                <a:latin typeface="Candara" pitchFamily="34" charset="0"/>
                <a:ea typeface="+mn-ea"/>
                <a:cs typeface="Arial" panose="020B0604020202020204" pitchFamily="34" charset="0"/>
              </a:defRPr>
            </a:lvl1pPr>
            <a:lvl2pPr marL="457200" indent="0" algn="ctr" rtl="0" eaLnBrk="1" latinLnBrk="0" hangingPunct="1">
              <a:spcBef>
                <a:spcPct val="20000"/>
              </a:spcBef>
              <a:buClr>
                <a:srgbClr val="CF1B2C"/>
              </a:buClr>
              <a:buSzPct val="80000"/>
              <a:buFont typeface="Wingdings" panose="05000000000000000000" pitchFamily="2" charset="2"/>
              <a:buNone/>
              <a:defRPr kumimoji="0" sz="2400" kern="1200">
                <a:solidFill>
                  <a:srgbClr val="253D75"/>
                </a:solidFill>
                <a:latin typeface="Palatino Linotype" pitchFamily="18" charset="0"/>
                <a:ea typeface="+mn-ea"/>
                <a:cs typeface="Arial" panose="020B0604020202020204" pitchFamily="34" charset="0"/>
              </a:defRPr>
            </a:lvl2pPr>
            <a:lvl3pPr marL="914400" indent="0" algn="ctr" rtl="0" eaLnBrk="1" latinLnBrk="0" hangingPunct="1">
              <a:spcBef>
                <a:spcPct val="20000"/>
              </a:spcBef>
              <a:buClr>
                <a:srgbClr val="CF1B2C"/>
              </a:buClr>
              <a:buSzPct val="95000"/>
              <a:buFont typeface="Wingdings" panose="05000000000000000000" pitchFamily="2" charset="2"/>
              <a:buNone/>
              <a:defRPr kumimoji="0" sz="2200" kern="1200">
                <a:solidFill>
                  <a:srgbClr val="253D75"/>
                </a:solidFill>
                <a:latin typeface="Palatino Linotype" pitchFamily="18" charset="0"/>
                <a:ea typeface="+mn-ea"/>
                <a:cs typeface="Arial" panose="020B0604020202020204" pitchFamily="34" charset="0"/>
              </a:defRPr>
            </a:lvl3pPr>
            <a:lvl4pPr marL="1371600" indent="0" algn="ctr" rtl="0" eaLnBrk="1" latinLnBrk="0" hangingPunct="1">
              <a:spcBef>
                <a:spcPct val="20000"/>
              </a:spcBef>
              <a:buClr>
                <a:srgbClr val="CF1B2C"/>
              </a:buClr>
              <a:buSzPct val="100000"/>
              <a:buFont typeface="Wingdings" panose="05000000000000000000" pitchFamily="2" charset="2"/>
              <a:buNone/>
              <a:defRPr kumimoji="0" sz="2000" kern="1200">
                <a:solidFill>
                  <a:srgbClr val="253D75"/>
                </a:solidFill>
                <a:latin typeface="Palatino Linotype" pitchFamily="18" charset="0"/>
                <a:ea typeface="+mn-ea"/>
                <a:cs typeface="Arial" panose="020B0604020202020204" pitchFamily="34" charset="0"/>
              </a:defRPr>
            </a:lvl4pPr>
            <a:lvl5pPr marL="1828800" indent="0" algn="ctr" rtl="0" eaLnBrk="1" latinLnBrk="0" hangingPunct="1">
              <a:spcBef>
                <a:spcPct val="20000"/>
              </a:spcBef>
              <a:buClr>
                <a:srgbClr val="CF1B2C"/>
              </a:buClr>
              <a:buFont typeface="Wingdings" panose="05000000000000000000" pitchFamily="2" charset="2"/>
              <a:buNone/>
              <a:defRPr kumimoji="0" sz="2000" kern="1200">
                <a:solidFill>
                  <a:srgbClr val="253D75"/>
                </a:solidFill>
                <a:latin typeface="Palatino Linotype" pitchFamily="18" charset="0"/>
                <a:ea typeface="+mn-ea"/>
                <a:cs typeface="Arial" panose="020B0604020202020204" pitchFamily="34" charset="0"/>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spcAft>
                <a:spcPts val="0"/>
              </a:spcAft>
              <a:defRPr/>
            </a:pPr>
            <a:endParaRPr lang="en-US" dirty="0">
              <a:solidFill>
                <a:srgbClr val="6BB33E"/>
              </a:solidFill>
            </a:endParaRPr>
          </a:p>
        </p:txBody>
      </p:sp>
      <p:sp>
        <p:nvSpPr>
          <p:cNvPr id="9" name="Subtitle 8"/>
          <p:cNvSpPr>
            <a:spLocks noGrp="1"/>
          </p:cNvSpPr>
          <p:nvPr>
            <p:ph type="subTitle" idx="1"/>
          </p:nvPr>
        </p:nvSpPr>
        <p:spPr>
          <a:xfrm>
            <a:off x="2667000" y="4572000"/>
            <a:ext cx="6019800" cy="685800"/>
          </a:xfrm>
          <a:prstGeom prst="rect">
            <a:avLst/>
          </a:prstGeom>
        </p:spPr>
        <p:txBody>
          <a:bodyPr>
            <a:normAutofit/>
          </a:bodyPr>
          <a:lstStyle>
            <a:lvl1pPr marL="0" indent="0" algn="ctr">
              <a:buNone/>
              <a:defRPr sz="3200">
                <a:solidFill>
                  <a:srgbClr val="253D75"/>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1" name="Slide Number Placeholder 22"/>
          <p:cNvSpPr>
            <a:spLocks noGrp="1"/>
          </p:cNvSpPr>
          <p:nvPr>
            <p:ph type="sldNum" sz="quarter" idx="10"/>
          </p:nvPr>
        </p:nvSpPr>
        <p:spPr/>
        <p:txBody>
          <a:bodyPr/>
          <a:lstStyle>
            <a:lvl1pPr algn="r" eaLnBrk="1" fontAlgn="auto" latinLnBrk="0" hangingPunct="1">
              <a:spcBef>
                <a:spcPts val="0"/>
              </a:spcBef>
              <a:spcAft>
                <a:spcPts val="0"/>
              </a:spcAft>
              <a:defRPr kumimoji="0" sz="1000" dirty="0" smtClean="0">
                <a:solidFill>
                  <a:srgbClr val="FFCF84"/>
                </a:solidFill>
                <a:latin typeface="Times New Roman" panose="02020603050405020304" pitchFamily="18" charset="0"/>
                <a:cs typeface="Times New Roman" panose="02020603050405020304" pitchFamily="18" charset="0"/>
              </a:defRPr>
            </a:lvl1pPr>
          </a:lstStyle>
          <a:p>
            <a:pPr>
              <a:defRPr/>
            </a:pPr>
            <a:r>
              <a:rPr lang="en-US"/>
              <a:t>1-</a:t>
            </a:r>
            <a:fld id="{E436CBBC-E4C3-48EA-8F33-A7D334A620DE}" type="slidenum">
              <a:rPr lang="en-US"/>
              <a:pPr>
                <a:defRPr/>
              </a:pPr>
              <a:t>‹N›</a:t>
            </a:fld>
            <a:endParaRPr lang="en-US"/>
          </a:p>
        </p:txBody>
      </p:sp>
    </p:spTree>
    <p:extLst>
      <p:ext uri="{BB962C8B-B14F-4D97-AF65-F5344CB8AC3E}">
        <p14:creationId xmlns:p14="http://schemas.microsoft.com/office/powerpoint/2010/main" val="347922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
          <p:cNvSpPr/>
          <p:nvPr userDrawn="1"/>
        </p:nvSpPr>
        <p:spPr>
          <a:xfrm>
            <a:off x="152400" y="6248400"/>
            <a:ext cx="89916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0" y="6248400"/>
            <a:ext cx="91440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rgbClr val="9A0000"/>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524000"/>
            <a:ext cx="8229600" cy="4572000"/>
          </a:xfrm>
          <a:prstGeom prst="rect">
            <a:avLst/>
          </a:prstGeom>
        </p:spPr>
        <p:txBody>
          <a:bodyPr/>
          <a:lstStyle>
            <a:lvl1pPr algn="l">
              <a:buClr>
                <a:srgbClr val="9A0000"/>
              </a:buClr>
              <a:buFont typeface="Arial" pitchFamily="34" charset="0"/>
              <a:buChar char="•"/>
              <a:defRPr sz="2800">
                <a:latin typeface="Arial" pitchFamily="34" charset="0"/>
                <a:cs typeface="Arial" pitchFamily="34" charset="0"/>
              </a:defRPr>
            </a:lvl1pPr>
            <a:lvl2pPr>
              <a:buClr>
                <a:srgbClr val="9A0000"/>
              </a:buClr>
              <a:buSzPct val="100000"/>
              <a:buFont typeface="Arial" pitchFamily="34" charset="0"/>
              <a:buChar char="•"/>
              <a:defRPr sz="2400">
                <a:latin typeface="Arial" pitchFamily="34" charset="0"/>
                <a:cs typeface="Arial" pitchFamily="34" charset="0"/>
              </a:defRPr>
            </a:lvl2pPr>
            <a:lvl3pPr>
              <a:buClr>
                <a:srgbClr val="9A0000"/>
              </a:buClr>
              <a:buFont typeface="Arial" pitchFamily="34" charset="0"/>
              <a:buChar char="•"/>
              <a:defRPr sz="2000">
                <a:latin typeface="Arial" pitchFamily="34" charset="0"/>
                <a:cs typeface="Arial" pitchFamily="34" charset="0"/>
              </a:defRPr>
            </a:lvl3pPr>
            <a:lvl4pPr>
              <a:buClr>
                <a:srgbClr val="9A0000"/>
              </a:buClr>
              <a:buFont typeface="Arial" pitchFamily="34" charset="0"/>
              <a:buChar char="•"/>
              <a:defRPr sz="1800">
                <a:latin typeface="Arial" pitchFamily="34" charset="0"/>
                <a:cs typeface="Arial" pitchFamily="34" charset="0"/>
              </a:defRPr>
            </a:lvl4pPr>
            <a:lvl5pPr>
              <a:buClr>
                <a:srgbClr val="9A0000"/>
              </a:buClr>
              <a:buFont typeface="Arial" pitchFamily="34" charset="0"/>
              <a:buChar cha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p:cNvSpPr>
            <a:spLocks noGrp="1"/>
          </p:cNvSpPr>
          <p:nvPr>
            <p:ph type="sldNum" sz="quarter" idx="10"/>
          </p:nvPr>
        </p:nvSpPr>
        <p:spPr/>
        <p:txBody>
          <a:bodyPr/>
          <a:lstStyle>
            <a:lvl1pPr algn="r" eaLnBrk="1" fontAlgn="auto" latinLnBrk="0" hangingPunct="1">
              <a:spcBef>
                <a:spcPts val="0"/>
              </a:spcBef>
              <a:spcAft>
                <a:spcPts val="0"/>
              </a:spcAft>
              <a:defRPr kumimoji="0" sz="1000" dirty="0" smtClean="0">
                <a:solidFill>
                  <a:srgbClr val="FFCF84"/>
                </a:solidFill>
                <a:latin typeface="Times New Roman" panose="02020603050405020304" pitchFamily="18" charset="0"/>
                <a:cs typeface="Times New Roman" panose="02020603050405020304" pitchFamily="18" charset="0"/>
              </a:defRPr>
            </a:lvl1pPr>
          </a:lstStyle>
          <a:p>
            <a:pPr>
              <a:defRPr/>
            </a:pPr>
            <a:r>
              <a:rPr lang="en-US"/>
              <a:t>1-</a:t>
            </a:r>
            <a:fld id="{868A8BE4-B2E6-4906-854F-1235DCEC1A95}" type="slidenum">
              <a:rPr lang="en-US"/>
              <a:pPr>
                <a:defRPr/>
              </a:pPr>
              <a:t>‹N›</a:t>
            </a:fld>
            <a:endParaRPr lang="en-US"/>
          </a:p>
        </p:txBody>
      </p:sp>
    </p:spTree>
    <p:extLst>
      <p:ext uri="{BB962C8B-B14F-4D97-AF65-F5344CB8AC3E}">
        <p14:creationId xmlns:p14="http://schemas.microsoft.com/office/powerpoint/2010/main" val="2395360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99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2160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rgbClr val="0070C0"/>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342900" indent="-342900" algn="l">
              <a:spcAft>
                <a:spcPts val="800"/>
              </a:spcAft>
              <a:buClr>
                <a:srgbClr val="92D050"/>
              </a:buClr>
              <a:buFont typeface="Wingdings" panose="05000000000000000000" pitchFamily="2" charset="2"/>
              <a:buChar char="§"/>
              <a:defRPr sz="2800"/>
            </a:lvl1pPr>
            <a:lvl2pPr marL="742950" indent="-285750">
              <a:spcAft>
                <a:spcPts val="800"/>
              </a:spcAft>
              <a:buClr>
                <a:srgbClr val="92D050"/>
              </a:buClr>
              <a:buFont typeface="Wingdings" panose="05000000000000000000" pitchFamily="2" charset="2"/>
              <a:buChar char="ü"/>
              <a:defRPr sz="2400"/>
            </a:lvl2pPr>
            <a:lvl3pPr marL="1143000" indent="-228600">
              <a:spcAft>
                <a:spcPts val="800"/>
              </a:spcAft>
              <a:buClr>
                <a:srgbClr val="92D050"/>
              </a:buClr>
              <a:buFont typeface="Wingdings" panose="05000000000000000000" pitchFamily="2" charset="2"/>
              <a:buChar char="§"/>
              <a:defRPr sz="2000"/>
            </a:lvl3pPr>
            <a:lvl4pPr marL="1600200" indent="-228600">
              <a:spcAft>
                <a:spcPts val="800"/>
              </a:spcAft>
              <a:buClr>
                <a:srgbClr val="92D050"/>
              </a:buClr>
              <a:buFont typeface="Wingdings" panose="05000000000000000000" pitchFamily="2" charset="2"/>
              <a:buChar char="§"/>
              <a:defRPr sz="1800"/>
            </a:lvl4pPr>
            <a:lvl5pPr marL="2057400" indent="-228600">
              <a:spcAft>
                <a:spcPts val="800"/>
              </a:spcAft>
              <a:buClr>
                <a:srgbClr val="92D05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620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7043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4886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58066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10471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02509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4188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105601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311414798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3" r:id="rId10"/>
    <p:sldLayoutId id="2147483846" r:id="rId11"/>
    <p:sldLayoutId id="2147483847" r:id="rId12"/>
    <p:sldLayoutId id="2147483848"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8138798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tif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viddler.com/embed/c9e5c535/?f=1&amp;autoplay=0&amp;player=full&amp;disablebranding=0%22%20width=%22545%22%20height=%22451%22%20frameborder=%220%22%3e"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t>The Global Trade and Investment Environment</a:t>
            </a:r>
          </a:p>
        </p:txBody>
      </p:sp>
      <p:sp>
        <p:nvSpPr>
          <p:cNvPr id="3" name="Rectangle 2"/>
          <p:cNvSpPr/>
          <p:nvPr/>
        </p:nvSpPr>
        <p:spPr>
          <a:xfrm>
            <a:off x="0" y="1066800"/>
            <a:ext cx="9144000" cy="4572000"/>
          </a:xfrm>
          <a:prstGeom prst="rect">
            <a:avLst/>
          </a:prstGeom>
          <a:solidFill>
            <a:srgbClr val="FFEA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tent Placeholder 7"/>
          <p:cNvSpPr>
            <a:spLocks noGrp="1"/>
          </p:cNvSpPr>
          <p:nvPr>
            <p:ph idx="1"/>
          </p:nvPr>
        </p:nvSpPr>
        <p:spPr>
          <a:xfrm>
            <a:off x="609600" y="5067300"/>
            <a:ext cx="7924800" cy="533400"/>
          </a:xfrm>
        </p:spPr>
        <p:txBody>
          <a:bodyPr/>
          <a:lstStyle/>
          <a:p>
            <a:pPr algn="ctr">
              <a:buNone/>
            </a:pPr>
            <a:r>
              <a:rPr lang="en-US" b="1" dirty="0">
                <a:solidFill>
                  <a:srgbClr val="004D86"/>
                </a:solidFill>
                <a:latin typeface="Arial" pitchFamily="34" charset="0"/>
                <a:cs typeface="Arial" pitchFamily="34" charset="0"/>
              </a:rPr>
              <a:t>International Trade Theory</a:t>
            </a:r>
          </a:p>
        </p:txBody>
      </p:sp>
      <p:pic>
        <p:nvPicPr>
          <p:cNvPr id="1026" name="Picture 2" descr="A photo of containers at a shipping port"/>
          <p:cNvPicPr>
            <a:picLocks noChangeAspect="1" noChangeArrowheads="1"/>
          </p:cNvPicPr>
          <p:nvPr/>
        </p:nvPicPr>
        <p:blipFill>
          <a:blip r:embed="rId3" cstate="print"/>
          <a:srcRect/>
          <a:stretch>
            <a:fillRect/>
          </a:stretch>
        </p:blipFill>
        <p:spPr bwMode="auto">
          <a:xfrm>
            <a:off x="1447800" y="1104900"/>
            <a:ext cx="6350000" cy="3962400"/>
          </a:xfrm>
          <a:prstGeom prst="rect">
            <a:avLst/>
          </a:prstGeom>
          <a:noFill/>
        </p:spPr>
      </p:pic>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
        <p:nvSpPr>
          <p:cNvPr id="10" name="TextBox 9"/>
          <p:cNvSpPr txBox="1"/>
          <p:nvPr/>
        </p:nvSpPr>
        <p:spPr>
          <a:xfrm rot="16200000">
            <a:off x="6615746" y="3669802"/>
            <a:ext cx="2579552" cy="215444"/>
          </a:xfrm>
          <a:prstGeom prst="rect">
            <a:avLst/>
          </a:prstGeom>
          <a:noFill/>
        </p:spPr>
        <p:txBody>
          <a:bodyPr wrap="none" rtlCol="0">
            <a:spAutoFit/>
          </a:bodyPr>
          <a:lstStyle/>
          <a:p>
            <a:r>
              <a:rPr lang="en-US" sz="800" dirty="0"/>
              <a:t>Source: © Stephen Morton/Bloomberg/Getty Images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a:extLst>
              <a:ext uri="{FF2B5EF4-FFF2-40B4-BE49-F238E27FC236}">
                <a16:creationId xmlns:a16="http://schemas.microsoft.com/office/drawing/2014/main" id="{48738578-8425-7A4B-B8E3-E3232A80DC9A}"/>
              </a:ext>
            </a:extLst>
          </p:cNvPr>
          <p:cNvSpPr>
            <a:spLocks noChangeShapeType="1"/>
          </p:cNvSpPr>
          <p:nvPr/>
        </p:nvSpPr>
        <p:spPr bwMode="auto">
          <a:xfrm>
            <a:off x="4500563" y="3644900"/>
            <a:ext cx="0" cy="792163"/>
          </a:xfrm>
          <a:prstGeom prst="line">
            <a:avLst/>
          </a:prstGeom>
          <a:noFill/>
          <a:ln w="1270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3251" name="Rectangle 3">
            <a:extLst>
              <a:ext uri="{FF2B5EF4-FFF2-40B4-BE49-F238E27FC236}">
                <a16:creationId xmlns:a16="http://schemas.microsoft.com/office/drawing/2014/main" id="{1DE00043-058B-1548-83C9-0D4967BE78AC}"/>
              </a:ext>
            </a:extLst>
          </p:cNvPr>
          <p:cNvSpPr>
            <a:spLocks noChangeArrowheads="1"/>
          </p:cNvSpPr>
          <p:nvPr/>
        </p:nvSpPr>
        <p:spPr bwMode="auto">
          <a:xfrm>
            <a:off x="322263" y="1066800"/>
            <a:ext cx="8497887" cy="237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it-IT" sz="2000" b="0" dirty="0">
                <a:solidFill>
                  <a:schemeClr val="tx1"/>
                </a:solidFill>
              </a:rPr>
              <a:t>• Si affermano le  grandi imprese multinazionali</a:t>
            </a:r>
          </a:p>
          <a:p>
            <a:pPr algn="just" eaLnBrk="1" hangingPunct="1">
              <a:lnSpc>
                <a:spcPct val="150000"/>
              </a:lnSpc>
            </a:pPr>
            <a:r>
              <a:rPr lang="it-IT" altLang="it-IT" sz="2000" b="0" dirty="0">
                <a:solidFill>
                  <a:schemeClr val="tx1"/>
                </a:solidFill>
              </a:rPr>
              <a:t>• il fallimento della teoria di </a:t>
            </a:r>
            <a:r>
              <a:rPr lang="it-IT" altLang="it-IT" sz="2000" b="0" dirty="0" err="1">
                <a:solidFill>
                  <a:schemeClr val="tx1"/>
                </a:solidFill>
              </a:rPr>
              <a:t>HeckscherOhlin</a:t>
            </a:r>
            <a:r>
              <a:rPr lang="it-IT" altLang="it-IT" sz="2000" b="0" dirty="0">
                <a:solidFill>
                  <a:schemeClr val="tx1"/>
                </a:solidFill>
              </a:rPr>
              <a:t>: le  teorie classiche non riescono a validare empiricamente la crescita del commercio </a:t>
            </a:r>
            <a:r>
              <a:rPr lang="it-IT" altLang="it-IT" sz="2000" b="0" dirty="0" err="1">
                <a:solidFill>
                  <a:schemeClr val="tx1"/>
                </a:solidFill>
              </a:rPr>
              <a:t>intrasettoriale</a:t>
            </a:r>
            <a:r>
              <a:rPr lang="it-IT" altLang="it-IT" sz="2000" b="0" dirty="0">
                <a:solidFill>
                  <a:schemeClr val="tx1"/>
                </a:solidFill>
              </a:rPr>
              <a:t> (che rappresenta il 40% dell’interscambio mondiale) e gli investimenti bidirezionali tra paesi ricchi e poveri</a:t>
            </a:r>
          </a:p>
        </p:txBody>
      </p:sp>
      <p:sp>
        <p:nvSpPr>
          <p:cNvPr id="53252" name="Rectangle 4">
            <a:extLst>
              <a:ext uri="{FF2B5EF4-FFF2-40B4-BE49-F238E27FC236}">
                <a16:creationId xmlns:a16="http://schemas.microsoft.com/office/drawing/2014/main" id="{EFC89BDD-9A91-9B49-8F1F-00F647A22272}"/>
              </a:ext>
            </a:extLst>
          </p:cNvPr>
          <p:cNvSpPr>
            <a:spLocks noChangeArrowheads="1"/>
          </p:cNvSpPr>
          <p:nvPr/>
        </p:nvSpPr>
        <p:spPr bwMode="auto">
          <a:xfrm>
            <a:off x="-180975" y="44450"/>
            <a:ext cx="9361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a:t>LE TEORIE MODERNE SULL’INTERNAZIONALIZZAZIONE  DELL’IMPRESA</a:t>
            </a:r>
          </a:p>
          <a:p>
            <a:pPr eaLnBrk="1" hangingPunct="1"/>
            <a:endParaRPr lang="it-IT" altLang="it-IT" sz="1800"/>
          </a:p>
        </p:txBody>
      </p:sp>
      <p:sp>
        <p:nvSpPr>
          <p:cNvPr id="53253" name="Rectangle 5">
            <a:extLst>
              <a:ext uri="{FF2B5EF4-FFF2-40B4-BE49-F238E27FC236}">
                <a16:creationId xmlns:a16="http://schemas.microsoft.com/office/drawing/2014/main" id="{D70484DA-46F2-084A-A20D-56DC44BD3AA1}"/>
              </a:ext>
            </a:extLst>
          </p:cNvPr>
          <p:cNvSpPr>
            <a:spLocks noChangeArrowheads="1"/>
          </p:cNvSpPr>
          <p:nvPr/>
        </p:nvSpPr>
        <p:spPr bwMode="auto">
          <a:xfrm>
            <a:off x="287338" y="3489325"/>
            <a:ext cx="8677275" cy="237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it-IT" sz="2000" b="0" dirty="0">
                <a:solidFill>
                  <a:schemeClr val="tx1"/>
                </a:solidFill>
              </a:rPr>
              <a:t>Le </a:t>
            </a:r>
            <a:r>
              <a:rPr lang="it-IT" altLang="it-IT" sz="2000" dirty="0">
                <a:solidFill>
                  <a:schemeClr val="tx1"/>
                </a:solidFill>
              </a:rPr>
              <a:t>teorie basate sull’impresa </a:t>
            </a:r>
            <a:r>
              <a:rPr lang="it-IT" altLang="it-IT" sz="2000" b="0" dirty="0">
                <a:solidFill>
                  <a:schemeClr val="tx1"/>
                </a:solidFill>
              </a:rPr>
              <a:t>considerano il fenomeno dell’internazionalizzazione come il risultato di un sistema complesso di fattori (capitali, qualità, tecnologia, marchio, competenze organizzative, fedeltà dei consumatori, ecc.) dalla cui combinazione scaturisce un vantaggio per l’impresa </a:t>
            </a:r>
          </a:p>
        </p:txBody>
      </p:sp>
      <p:sp>
        <p:nvSpPr>
          <p:cNvPr id="53254" name="Rectangle 6">
            <a:extLst>
              <a:ext uri="{FF2B5EF4-FFF2-40B4-BE49-F238E27FC236}">
                <a16:creationId xmlns:a16="http://schemas.microsoft.com/office/drawing/2014/main" id="{2A0681A0-CD81-CA4E-9605-3AB9589C28AF}"/>
              </a:ext>
            </a:extLst>
          </p:cNvPr>
          <p:cNvSpPr>
            <a:spLocks noChangeArrowheads="1"/>
          </p:cNvSpPr>
          <p:nvPr/>
        </p:nvSpPr>
        <p:spPr bwMode="auto">
          <a:xfrm>
            <a:off x="323850" y="381000"/>
            <a:ext cx="8424863"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2000" b="0" dirty="0">
                <a:solidFill>
                  <a:schemeClr val="tx1"/>
                </a:solidFill>
              </a:rPr>
              <a:t>Dopo la </a:t>
            </a:r>
            <a:r>
              <a:rPr lang="it-IT" altLang="it-IT" sz="2000" b="0" dirty="0" err="1">
                <a:solidFill>
                  <a:schemeClr val="tx1"/>
                </a:solidFill>
              </a:rPr>
              <a:t>IIa</a:t>
            </a:r>
            <a:r>
              <a:rPr lang="it-IT" altLang="it-IT" sz="2000" b="0" dirty="0">
                <a:solidFill>
                  <a:schemeClr val="tx1"/>
                </a:solidFill>
              </a:rPr>
              <a:t> guerra mondiale emergono nuove teorie sull’internazionalizzazione che hanno come oggetto l’impresa</a:t>
            </a:r>
          </a:p>
        </p:txBody>
      </p:sp>
    </p:spTree>
    <p:extLst>
      <p:ext uri="{BB962C8B-B14F-4D97-AF65-F5344CB8AC3E}">
        <p14:creationId xmlns:p14="http://schemas.microsoft.com/office/powerpoint/2010/main" val="79392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188D6EE-EC0F-D749-BAF5-1CAB1C17C81C}"/>
              </a:ext>
            </a:extLst>
          </p:cNvPr>
          <p:cNvSpPr>
            <a:spLocks noChangeArrowheads="1"/>
          </p:cNvSpPr>
          <p:nvPr/>
        </p:nvSpPr>
        <p:spPr bwMode="auto">
          <a:xfrm>
            <a:off x="217488" y="3429000"/>
            <a:ext cx="8602662" cy="1235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5000"/>
              </a:lnSpc>
            </a:pPr>
            <a:r>
              <a:rPr lang="it-IT" altLang="it-IT" sz="2000" dirty="0">
                <a:solidFill>
                  <a:schemeClr val="tx1"/>
                </a:solidFill>
              </a:rPr>
              <a:t>Le teorie di Reading:</a:t>
            </a:r>
          </a:p>
          <a:p>
            <a:pPr algn="just" eaLnBrk="1" hangingPunct="1">
              <a:lnSpc>
                <a:spcPct val="125000"/>
              </a:lnSpc>
              <a:buFont typeface="Wingdings" pitchFamily="2" charset="2"/>
              <a:buChar char="ü"/>
            </a:pPr>
            <a:r>
              <a:rPr lang="it-IT" altLang="it-IT" sz="2000" b="0" dirty="0">
                <a:solidFill>
                  <a:schemeClr val="tx1"/>
                </a:solidFill>
              </a:rPr>
              <a:t>Approccio dei costi di transazione - Buckley e </a:t>
            </a:r>
            <a:r>
              <a:rPr lang="it-IT" altLang="it-IT" sz="2000" b="0" dirty="0" err="1">
                <a:solidFill>
                  <a:schemeClr val="tx1"/>
                </a:solidFill>
              </a:rPr>
              <a:t>Casson</a:t>
            </a:r>
            <a:r>
              <a:rPr lang="it-IT" altLang="it-IT" sz="2000" b="0" dirty="0">
                <a:solidFill>
                  <a:schemeClr val="tx1"/>
                </a:solidFill>
              </a:rPr>
              <a:t> (1976)</a:t>
            </a:r>
          </a:p>
          <a:p>
            <a:pPr algn="just" eaLnBrk="1" hangingPunct="1">
              <a:lnSpc>
                <a:spcPct val="125000"/>
              </a:lnSpc>
              <a:buFont typeface="Wingdings" pitchFamily="2" charset="2"/>
              <a:buChar char="ü"/>
            </a:pPr>
            <a:r>
              <a:rPr lang="it-IT" altLang="it-IT" sz="2000" b="0" dirty="0">
                <a:solidFill>
                  <a:schemeClr val="tx1"/>
                </a:solidFill>
              </a:rPr>
              <a:t>Paradigma eclettico – </a:t>
            </a:r>
            <a:r>
              <a:rPr lang="it-IT" altLang="it-IT" sz="2000" b="0" dirty="0" err="1">
                <a:solidFill>
                  <a:schemeClr val="tx1"/>
                </a:solidFill>
              </a:rPr>
              <a:t>Dunning</a:t>
            </a:r>
            <a:r>
              <a:rPr lang="it-IT" altLang="it-IT" sz="2000" b="0" dirty="0">
                <a:solidFill>
                  <a:schemeClr val="tx1"/>
                </a:solidFill>
              </a:rPr>
              <a:t> (1977,1980, 2000)</a:t>
            </a:r>
          </a:p>
        </p:txBody>
      </p:sp>
      <p:sp>
        <p:nvSpPr>
          <p:cNvPr id="54275" name="Rectangle 3">
            <a:extLst>
              <a:ext uri="{FF2B5EF4-FFF2-40B4-BE49-F238E27FC236}">
                <a16:creationId xmlns:a16="http://schemas.microsoft.com/office/drawing/2014/main" id="{F5AE9653-86B3-6B4D-8066-7A1D8318DC83}"/>
              </a:ext>
            </a:extLst>
          </p:cNvPr>
          <p:cNvSpPr>
            <a:spLocks noChangeArrowheads="1"/>
          </p:cNvSpPr>
          <p:nvPr/>
        </p:nvSpPr>
        <p:spPr bwMode="auto">
          <a:xfrm>
            <a:off x="1749425" y="260350"/>
            <a:ext cx="572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dirty="0">
                <a:solidFill>
                  <a:schemeClr val="tx1"/>
                </a:solidFill>
              </a:rPr>
              <a:t>PRINCIPALI TEORIE BASATE SULL’IMPRESA</a:t>
            </a:r>
          </a:p>
        </p:txBody>
      </p:sp>
      <p:sp>
        <p:nvSpPr>
          <p:cNvPr id="54276" name="Rectangle 4">
            <a:extLst>
              <a:ext uri="{FF2B5EF4-FFF2-40B4-BE49-F238E27FC236}">
                <a16:creationId xmlns:a16="http://schemas.microsoft.com/office/drawing/2014/main" id="{0AE1B1FD-BB64-244E-9C91-336FF141E917}"/>
              </a:ext>
            </a:extLst>
          </p:cNvPr>
          <p:cNvSpPr>
            <a:spLocks noChangeArrowheads="1"/>
          </p:cNvSpPr>
          <p:nvPr/>
        </p:nvSpPr>
        <p:spPr bwMode="auto">
          <a:xfrm>
            <a:off x="250825" y="765175"/>
            <a:ext cx="8569325"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50000"/>
              </a:lnSpc>
            </a:pPr>
            <a:r>
              <a:rPr lang="it-IT" altLang="it-IT" sz="2000" b="0">
                <a:solidFill>
                  <a:schemeClr val="tx1"/>
                </a:solidFill>
              </a:rPr>
              <a:t> La </a:t>
            </a:r>
            <a:r>
              <a:rPr lang="it-IT" altLang="it-IT" sz="2000" b="0" i="1">
                <a:solidFill>
                  <a:schemeClr val="tx1"/>
                </a:solidFill>
              </a:rPr>
              <a:t>teoria dell’impresa multinazionale  </a:t>
            </a:r>
            <a:r>
              <a:rPr lang="it-IT" altLang="it-IT" sz="2000" b="0">
                <a:solidFill>
                  <a:schemeClr val="tx1"/>
                </a:solidFill>
              </a:rPr>
              <a:t>(Hymer 1960)</a:t>
            </a:r>
          </a:p>
        </p:txBody>
      </p:sp>
      <p:sp>
        <p:nvSpPr>
          <p:cNvPr id="54277" name="Rectangle 5">
            <a:extLst>
              <a:ext uri="{FF2B5EF4-FFF2-40B4-BE49-F238E27FC236}">
                <a16:creationId xmlns:a16="http://schemas.microsoft.com/office/drawing/2014/main" id="{51ABFA0B-02A6-1745-A75D-5BB5CD697DC3}"/>
              </a:ext>
            </a:extLst>
          </p:cNvPr>
          <p:cNvSpPr>
            <a:spLocks noChangeArrowheads="1"/>
          </p:cNvSpPr>
          <p:nvPr/>
        </p:nvSpPr>
        <p:spPr bwMode="auto">
          <a:xfrm>
            <a:off x="217488" y="1295400"/>
            <a:ext cx="8602662" cy="1997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25000"/>
              </a:lnSpc>
            </a:pPr>
            <a:r>
              <a:rPr lang="it-IT" altLang="it-IT" sz="2000" dirty="0">
                <a:solidFill>
                  <a:schemeClr val="tx1"/>
                </a:solidFill>
              </a:rPr>
              <a:t>Teorie di Cambridge:</a:t>
            </a:r>
          </a:p>
          <a:p>
            <a:pPr eaLnBrk="1" hangingPunct="1">
              <a:lnSpc>
                <a:spcPct val="125000"/>
              </a:lnSpc>
              <a:buFont typeface="Wingdings" pitchFamily="2" charset="2"/>
              <a:buChar char="ü"/>
            </a:pPr>
            <a:r>
              <a:rPr lang="it-IT" altLang="it-IT" sz="2000" b="0" dirty="0">
                <a:solidFill>
                  <a:schemeClr val="tx1"/>
                </a:solidFill>
              </a:rPr>
              <a:t>  La teoria del Gap tecnologico di </a:t>
            </a:r>
            <a:r>
              <a:rPr lang="it-IT" altLang="it-IT" sz="2000" b="0" dirty="0" err="1">
                <a:solidFill>
                  <a:schemeClr val="tx1"/>
                </a:solidFill>
              </a:rPr>
              <a:t>Posner</a:t>
            </a:r>
            <a:r>
              <a:rPr lang="it-IT" altLang="it-IT" sz="2000" b="0" dirty="0">
                <a:solidFill>
                  <a:schemeClr val="tx1"/>
                </a:solidFill>
              </a:rPr>
              <a:t> (1961)</a:t>
            </a:r>
          </a:p>
          <a:p>
            <a:pPr eaLnBrk="1" hangingPunct="1">
              <a:lnSpc>
                <a:spcPct val="125000"/>
              </a:lnSpc>
              <a:buFont typeface="Wingdings" pitchFamily="2" charset="2"/>
              <a:buChar char="ü"/>
            </a:pPr>
            <a:r>
              <a:rPr lang="it-IT" altLang="it-IT" sz="2000" b="0" dirty="0">
                <a:solidFill>
                  <a:schemeClr val="tx1"/>
                </a:solidFill>
              </a:rPr>
              <a:t>  La teoria della </a:t>
            </a:r>
            <a:r>
              <a:rPr lang="it-IT" altLang="it-IT" sz="2000" b="0" i="1" dirty="0">
                <a:solidFill>
                  <a:schemeClr val="tx1"/>
                </a:solidFill>
              </a:rPr>
              <a:t>somiglianza tra paesi </a:t>
            </a:r>
            <a:r>
              <a:rPr lang="it-IT" altLang="it-IT" sz="2000" b="0" dirty="0">
                <a:solidFill>
                  <a:schemeClr val="tx1"/>
                </a:solidFill>
              </a:rPr>
              <a:t>di </a:t>
            </a:r>
            <a:r>
              <a:rPr lang="it-IT" altLang="it-IT" sz="2000" b="0" dirty="0" err="1">
                <a:solidFill>
                  <a:schemeClr val="tx1"/>
                </a:solidFill>
              </a:rPr>
              <a:t>Linder</a:t>
            </a:r>
            <a:r>
              <a:rPr lang="it-IT" altLang="it-IT" sz="2000" b="0" dirty="0">
                <a:solidFill>
                  <a:schemeClr val="tx1"/>
                </a:solidFill>
              </a:rPr>
              <a:t> (1961)</a:t>
            </a:r>
          </a:p>
          <a:p>
            <a:pPr eaLnBrk="1" hangingPunct="1">
              <a:lnSpc>
                <a:spcPct val="125000"/>
              </a:lnSpc>
              <a:buFont typeface="Wingdings" pitchFamily="2" charset="2"/>
              <a:buChar char="ü"/>
            </a:pPr>
            <a:r>
              <a:rPr lang="it-IT" altLang="it-IT" sz="2000" b="0" dirty="0">
                <a:solidFill>
                  <a:schemeClr val="tx1"/>
                </a:solidFill>
              </a:rPr>
              <a:t>  La teorie del ciclo di vita internazionale del prodotto 	(Vernon1966)</a:t>
            </a:r>
          </a:p>
          <a:p>
            <a:pPr eaLnBrk="1" hangingPunct="1">
              <a:lnSpc>
                <a:spcPct val="125000"/>
              </a:lnSpc>
              <a:buFont typeface="Wingdings" pitchFamily="2" charset="2"/>
              <a:buChar char="ü"/>
            </a:pPr>
            <a:r>
              <a:rPr lang="it-IT" altLang="it-IT" sz="2000" b="0" dirty="0">
                <a:solidFill>
                  <a:schemeClr val="tx1"/>
                </a:solidFill>
              </a:rPr>
              <a:t>  Il filone oligopolistico</a:t>
            </a:r>
          </a:p>
        </p:txBody>
      </p:sp>
      <p:sp>
        <p:nvSpPr>
          <p:cNvPr id="54278" name="Rectangle 6">
            <a:extLst>
              <a:ext uri="{FF2B5EF4-FFF2-40B4-BE49-F238E27FC236}">
                <a16:creationId xmlns:a16="http://schemas.microsoft.com/office/drawing/2014/main" id="{A19F755C-781F-B145-B850-DCC680E3B0AA}"/>
              </a:ext>
            </a:extLst>
          </p:cNvPr>
          <p:cNvSpPr>
            <a:spLocks noChangeArrowheads="1"/>
          </p:cNvSpPr>
          <p:nvPr/>
        </p:nvSpPr>
        <p:spPr bwMode="auto">
          <a:xfrm>
            <a:off x="354013" y="4648200"/>
            <a:ext cx="8713787" cy="1235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5000"/>
              </a:lnSpc>
            </a:pPr>
            <a:r>
              <a:rPr lang="it-IT" altLang="it-IT" sz="2000" dirty="0">
                <a:solidFill>
                  <a:schemeClr val="tx1"/>
                </a:solidFill>
              </a:rPr>
              <a:t>Le teorie strategiche :</a:t>
            </a:r>
          </a:p>
          <a:p>
            <a:pPr algn="just" eaLnBrk="1" hangingPunct="1">
              <a:lnSpc>
                <a:spcPct val="125000"/>
              </a:lnSpc>
            </a:pPr>
            <a:r>
              <a:rPr lang="it-IT" altLang="it-IT" sz="2000" b="0" dirty="0">
                <a:solidFill>
                  <a:schemeClr val="tx1"/>
                </a:solidFill>
              </a:rPr>
              <a:t>Il modello di </a:t>
            </a:r>
            <a:r>
              <a:rPr lang="it-IT" altLang="it-IT" sz="2000" b="0" dirty="0" err="1">
                <a:solidFill>
                  <a:schemeClr val="tx1"/>
                </a:solidFill>
              </a:rPr>
              <a:t>Kogut</a:t>
            </a:r>
            <a:r>
              <a:rPr lang="it-IT" altLang="it-IT" sz="2000" b="0" dirty="0">
                <a:solidFill>
                  <a:schemeClr val="tx1"/>
                </a:solidFill>
              </a:rPr>
              <a:t> (1985)</a:t>
            </a:r>
          </a:p>
          <a:p>
            <a:pPr algn="just" eaLnBrk="1" hangingPunct="1">
              <a:lnSpc>
                <a:spcPct val="125000"/>
              </a:lnSpc>
            </a:pPr>
            <a:r>
              <a:rPr lang="it-IT" altLang="it-IT" sz="2000" b="0" dirty="0">
                <a:solidFill>
                  <a:schemeClr val="tx1"/>
                </a:solidFill>
              </a:rPr>
              <a:t>Il modello di Porter (1986, 1990)</a:t>
            </a:r>
          </a:p>
        </p:txBody>
      </p:sp>
    </p:spTree>
    <p:extLst>
      <p:ext uri="{BB962C8B-B14F-4D97-AF65-F5344CB8AC3E}">
        <p14:creationId xmlns:p14="http://schemas.microsoft.com/office/powerpoint/2010/main" val="199776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CD5C3EF-5942-3048-9DF1-9CA816AB7FDE}"/>
              </a:ext>
            </a:extLst>
          </p:cNvPr>
          <p:cNvSpPr>
            <a:spLocks noChangeArrowheads="1"/>
          </p:cNvSpPr>
          <p:nvPr/>
        </p:nvSpPr>
        <p:spPr bwMode="auto">
          <a:xfrm>
            <a:off x="1692275" y="115888"/>
            <a:ext cx="6048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a:solidFill>
                  <a:schemeClr val="tx1"/>
                </a:solidFill>
              </a:rPr>
              <a:t>IMPRESA MULTINAZIONALE</a:t>
            </a:r>
          </a:p>
        </p:txBody>
      </p:sp>
      <p:sp>
        <p:nvSpPr>
          <p:cNvPr id="55299" name="Rectangle 3">
            <a:extLst>
              <a:ext uri="{FF2B5EF4-FFF2-40B4-BE49-F238E27FC236}">
                <a16:creationId xmlns:a16="http://schemas.microsoft.com/office/drawing/2014/main" id="{6C1959FC-4E58-3A41-AF6D-33CE8F8974FC}"/>
              </a:ext>
            </a:extLst>
          </p:cNvPr>
          <p:cNvSpPr>
            <a:spLocks noChangeArrowheads="1"/>
          </p:cNvSpPr>
          <p:nvPr/>
        </p:nvSpPr>
        <p:spPr bwMode="auto">
          <a:xfrm>
            <a:off x="396875" y="631825"/>
            <a:ext cx="8278813" cy="301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2000" b="0" dirty="0">
                <a:solidFill>
                  <a:schemeClr val="tx1"/>
                </a:solidFill>
              </a:rPr>
              <a:t>Impresa impegnata in investimenti diretti esteri e che possiede e controlla attività anche molto varie tra loro (p.e. lavorazione, assemblaggio, commercializzazione) in paesi diversi;</a:t>
            </a:r>
            <a:endParaRPr lang="it-IT" altLang="it-IT" sz="2000" i="1" dirty="0">
              <a:solidFill>
                <a:schemeClr val="tx1"/>
              </a:solidFill>
            </a:endParaRPr>
          </a:p>
          <a:p>
            <a:pPr algn="just" eaLnBrk="1" hangingPunct="1">
              <a:lnSpc>
                <a:spcPct val="120000"/>
              </a:lnSpc>
            </a:pPr>
            <a:endParaRPr lang="it-IT" altLang="it-IT" sz="2000" b="0" dirty="0">
              <a:solidFill>
                <a:schemeClr val="tx1"/>
              </a:solidFill>
            </a:endParaRPr>
          </a:p>
          <a:p>
            <a:pPr algn="just" eaLnBrk="1" hangingPunct="1">
              <a:lnSpc>
                <a:spcPct val="120000"/>
              </a:lnSpc>
            </a:pPr>
            <a:r>
              <a:rPr lang="it-IT" altLang="it-IT" sz="2000" b="0" dirty="0">
                <a:solidFill>
                  <a:schemeClr val="tx1"/>
                </a:solidFill>
              </a:rPr>
              <a:t>Le multinazionali sostituiscono i flussi di export con produzioni nei mercati locali e tendono a trasferire sotto forma di servizi le conoscenze mantenute a livello centrale (</a:t>
            </a:r>
            <a:r>
              <a:rPr lang="it-IT" altLang="it-IT" sz="2000" b="0" i="1" dirty="0">
                <a:solidFill>
                  <a:schemeClr val="tx1"/>
                </a:solidFill>
              </a:rPr>
              <a:t>funzione comunicativa</a:t>
            </a:r>
            <a:r>
              <a:rPr lang="it-IT" altLang="it-IT" sz="2000" b="0" dirty="0">
                <a:solidFill>
                  <a:schemeClr val="tx1"/>
                </a:solidFill>
              </a:rPr>
              <a:t>)</a:t>
            </a:r>
            <a:endParaRPr lang="it-IT" altLang="it-IT" sz="2000" i="1" dirty="0">
              <a:solidFill>
                <a:schemeClr val="tx1"/>
              </a:solidFill>
            </a:endParaRPr>
          </a:p>
          <a:p>
            <a:pPr algn="just" eaLnBrk="1" hangingPunct="1">
              <a:lnSpc>
                <a:spcPct val="120000"/>
              </a:lnSpc>
            </a:pPr>
            <a:endParaRPr lang="it-IT" altLang="it-IT" sz="2000" b="0" dirty="0">
              <a:solidFill>
                <a:schemeClr val="tx1"/>
              </a:solidFill>
            </a:endParaRPr>
          </a:p>
        </p:txBody>
      </p:sp>
      <p:sp>
        <p:nvSpPr>
          <p:cNvPr id="55300" name="Rectangle 4">
            <a:extLst>
              <a:ext uri="{FF2B5EF4-FFF2-40B4-BE49-F238E27FC236}">
                <a16:creationId xmlns:a16="http://schemas.microsoft.com/office/drawing/2014/main" id="{33020C62-7831-0741-BBCB-94B397E26280}"/>
              </a:ext>
            </a:extLst>
          </p:cNvPr>
          <p:cNvSpPr>
            <a:spLocks noChangeArrowheads="1"/>
          </p:cNvSpPr>
          <p:nvPr/>
        </p:nvSpPr>
        <p:spPr bwMode="auto">
          <a:xfrm>
            <a:off x="395288" y="3352800"/>
            <a:ext cx="8280400" cy="273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buFontTx/>
              <a:buChar char="•"/>
            </a:pPr>
            <a:r>
              <a:rPr lang="it-IT" altLang="it-IT" sz="1800" b="0" dirty="0">
                <a:solidFill>
                  <a:schemeClr val="tx1"/>
                </a:solidFill>
              </a:rPr>
              <a:t>	la multinazionale è un </a:t>
            </a:r>
            <a:r>
              <a:rPr lang="it-IT" altLang="it-IT" sz="1800" i="1" dirty="0">
                <a:solidFill>
                  <a:schemeClr val="tx1"/>
                </a:solidFill>
              </a:rPr>
              <a:t>vettore di modernizzazione </a:t>
            </a:r>
            <a:r>
              <a:rPr lang="it-IT" altLang="it-IT" sz="1800" b="0" dirty="0">
                <a:solidFill>
                  <a:schemeClr val="tx1"/>
                </a:solidFill>
              </a:rPr>
              <a:t>(più efficiente, migliori tecnologie e management) in quanto riesce a scavalcare gli ostacoli protezionistici</a:t>
            </a:r>
          </a:p>
          <a:p>
            <a:pPr algn="just" eaLnBrk="1" hangingPunct="1">
              <a:lnSpc>
                <a:spcPct val="120000"/>
              </a:lnSpc>
              <a:buFontTx/>
              <a:buChar char="•"/>
            </a:pPr>
            <a:r>
              <a:rPr lang="it-IT" altLang="it-IT" sz="1800" b="0" dirty="0">
                <a:solidFill>
                  <a:schemeClr val="tx1"/>
                </a:solidFill>
              </a:rPr>
              <a:t>	la multinazionale è un </a:t>
            </a:r>
            <a:r>
              <a:rPr lang="it-IT" altLang="it-IT" sz="1800" i="1" dirty="0">
                <a:solidFill>
                  <a:schemeClr val="tx1"/>
                </a:solidFill>
              </a:rPr>
              <a:t>vettore di organizzazione </a:t>
            </a:r>
            <a:r>
              <a:rPr lang="it-IT" altLang="it-IT" sz="1800" b="0" dirty="0">
                <a:solidFill>
                  <a:schemeClr val="tx1"/>
                </a:solidFill>
              </a:rPr>
              <a:t>(si afferma l’impresa di grande dimensione con i suoi meccanismi di pianificazione interna)</a:t>
            </a:r>
          </a:p>
          <a:p>
            <a:pPr algn="just" eaLnBrk="1" hangingPunct="1">
              <a:lnSpc>
                <a:spcPct val="120000"/>
              </a:lnSpc>
              <a:buFontTx/>
              <a:buChar char="•"/>
            </a:pPr>
            <a:r>
              <a:rPr lang="it-IT" altLang="it-IT" sz="1800" b="0" dirty="0">
                <a:solidFill>
                  <a:schemeClr val="tx1"/>
                </a:solidFill>
              </a:rPr>
              <a:t>	la multinazionale è un </a:t>
            </a:r>
            <a:r>
              <a:rPr lang="it-IT" altLang="it-IT" sz="1800" i="1" dirty="0">
                <a:solidFill>
                  <a:schemeClr val="tx1"/>
                </a:solidFill>
              </a:rPr>
              <a:t>vettore di integrazione internazionale </a:t>
            </a:r>
            <a:r>
              <a:rPr lang="it-IT" altLang="it-IT" sz="1800" b="0" dirty="0">
                <a:solidFill>
                  <a:schemeClr val="tx1"/>
                </a:solidFill>
              </a:rPr>
              <a:t>(è portatrice di un disegno di unificazione dei mercati e delle politiche su scala mondiale)</a:t>
            </a:r>
          </a:p>
        </p:txBody>
      </p:sp>
    </p:spTree>
    <p:extLst>
      <p:ext uri="{BB962C8B-B14F-4D97-AF65-F5344CB8AC3E}">
        <p14:creationId xmlns:p14="http://schemas.microsoft.com/office/powerpoint/2010/main" val="424462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D01359F-D033-6147-A0C6-D0C831E36E3B}"/>
              </a:ext>
            </a:extLst>
          </p:cNvPr>
          <p:cNvSpPr>
            <a:spLocks noChangeArrowheads="1"/>
          </p:cNvSpPr>
          <p:nvPr/>
        </p:nvSpPr>
        <p:spPr bwMode="auto">
          <a:xfrm>
            <a:off x="323850" y="679450"/>
            <a:ext cx="8424863" cy="556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2000" b="0" dirty="0">
                <a:solidFill>
                  <a:schemeClr val="tx1"/>
                </a:solidFill>
              </a:rPr>
              <a:t>• una </a:t>
            </a:r>
            <a:r>
              <a:rPr lang="it-IT" altLang="it-IT" sz="2000" b="0" i="1" dirty="0">
                <a:solidFill>
                  <a:schemeClr val="tx1"/>
                </a:solidFill>
              </a:rPr>
              <a:t>situazione politica </a:t>
            </a:r>
            <a:r>
              <a:rPr lang="it-IT" altLang="it-IT" sz="2000" b="0" dirty="0">
                <a:solidFill>
                  <a:schemeClr val="tx1"/>
                </a:solidFill>
              </a:rPr>
              <a:t>favorevole agli IDE (netta supremazia politico-militare che rende sicuri gli investimenti)</a:t>
            </a:r>
          </a:p>
          <a:p>
            <a:pPr eaLnBrk="1" hangingPunct="1">
              <a:lnSpc>
                <a:spcPct val="120000"/>
              </a:lnSpc>
            </a:pPr>
            <a:endParaRPr lang="it-IT" altLang="it-IT" sz="2000" b="0" dirty="0">
              <a:solidFill>
                <a:schemeClr val="tx1"/>
              </a:solidFill>
            </a:endParaRPr>
          </a:p>
          <a:p>
            <a:pPr eaLnBrk="1" hangingPunct="1">
              <a:lnSpc>
                <a:spcPct val="120000"/>
              </a:lnSpc>
            </a:pPr>
            <a:r>
              <a:rPr lang="it-IT" altLang="it-IT" sz="2000" b="0" dirty="0">
                <a:solidFill>
                  <a:schemeClr val="tx1"/>
                </a:solidFill>
              </a:rPr>
              <a:t>• la </a:t>
            </a:r>
            <a:r>
              <a:rPr lang="it-IT" altLang="it-IT" sz="2000" b="0" i="1" dirty="0">
                <a:solidFill>
                  <a:schemeClr val="tx1"/>
                </a:solidFill>
              </a:rPr>
              <a:t>situazione competitiva </a:t>
            </a:r>
            <a:r>
              <a:rPr lang="it-IT" altLang="it-IT" sz="2000" b="0" dirty="0">
                <a:solidFill>
                  <a:schemeClr val="tx1"/>
                </a:solidFill>
              </a:rPr>
              <a:t>favorevole alle imprese USA la guerra ha distrutto l’industria e ampliato il divario tecnologico </a:t>
            </a:r>
          </a:p>
          <a:p>
            <a:pPr eaLnBrk="1" hangingPunct="1">
              <a:lnSpc>
                <a:spcPct val="120000"/>
              </a:lnSpc>
            </a:pPr>
            <a:endParaRPr lang="it-IT" altLang="it-IT" sz="2000" b="0" dirty="0">
              <a:solidFill>
                <a:schemeClr val="tx1"/>
              </a:solidFill>
            </a:endParaRPr>
          </a:p>
          <a:p>
            <a:pPr eaLnBrk="1" hangingPunct="1">
              <a:lnSpc>
                <a:spcPct val="120000"/>
              </a:lnSpc>
            </a:pPr>
            <a:r>
              <a:rPr lang="it-IT" altLang="it-IT" sz="2000" b="0" dirty="0">
                <a:solidFill>
                  <a:schemeClr val="tx1"/>
                </a:solidFill>
              </a:rPr>
              <a:t>• </a:t>
            </a:r>
            <a:r>
              <a:rPr lang="it-IT" altLang="it-IT" sz="2000" b="0" i="1" dirty="0">
                <a:solidFill>
                  <a:schemeClr val="tx1"/>
                </a:solidFill>
              </a:rPr>
              <a:t>fine nei mercati europei della politica di creazione della rete di cartelli oligopolistici</a:t>
            </a:r>
            <a:r>
              <a:rPr lang="it-IT" altLang="it-IT" sz="2000" b="0" dirty="0">
                <a:solidFill>
                  <a:schemeClr val="tx1"/>
                </a:solidFill>
              </a:rPr>
              <a:t>; fine degli accordi interstatali e avvio di politiche liberiste</a:t>
            </a:r>
          </a:p>
          <a:p>
            <a:pPr eaLnBrk="1" hangingPunct="1">
              <a:lnSpc>
                <a:spcPct val="120000"/>
              </a:lnSpc>
            </a:pPr>
            <a:endParaRPr lang="it-IT" altLang="it-IT" sz="2000" b="0" dirty="0">
              <a:solidFill>
                <a:schemeClr val="tx1"/>
              </a:solidFill>
            </a:endParaRPr>
          </a:p>
          <a:p>
            <a:pPr eaLnBrk="1" hangingPunct="1">
              <a:lnSpc>
                <a:spcPct val="120000"/>
              </a:lnSpc>
            </a:pPr>
            <a:r>
              <a:rPr lang="it-IT" altLang="it-IT" sz="2000" b="0" dirty="0">
                <a:solidFill>
                  <a:schemeClr val="tx1"/>
                </a:solidFill>
              </a:rPr>
              <a:t>• formazione di </a:t>
            </a:r>
            <a:r>
              <a:rPr lang="it-IT" altLang="it-IT" sz="2000" b="0" i="1" dirty="0">
                <a:solidFill>
                  <a:schemeClr val="tx1"/>
                </a:solidFill>
              </a:rPr>
              <a:t>aree di libero scambio </a:t>
            </a:r>
            <a:r>
              <a:rPr lang="it-IT" altLang="it-IT" sz="2000" b="0" dirty="0">
                <a:solidFill>
                  <a:schemeClr val="tx1"/>
                </a:solidFill>
              </a:rPr>
              <a:t>(MEC, EFTA) favorisce gli IDE da parte di paesi esterni (si incentiva l’integrazione e la specializzazione delle imprese a livello continentale)</a:t>
            </a:r>
          </a:p>
          <a:p>
            <a:pPr eaLnBrk="1" hangingPunct="1">
              <a:lnSpc>
                <a:spcPct val="120000"/>
              </a:lnSpc>
            </a:pPr>
            <a:endParaRPr lang="it-IT" altLang="it-IT" sz="2000" b="0" dirty="0">
              <a:solidFill>
                <a:schemeClr val="tx1"/>
              </a:solidFill>
            </a:endParaRPr>
          </a:p>
          <a:p>
            <a:pPr eaLnBrk="1" hangingPunct="1">
              <a:lnSpc>
                <a:spcPct val="120000"/>
              </a:lnSpc>
            </a:pPr>
            <a:r>
              <a:rPr lang="it-IT" altLang="it-IT" sz="2000" b="0" dirty="0">
                <a:solidFill>
                  <a:schemeClr val="tx1"/>
                </a:solidFill>
              </a:rPr>
              <a:t>• </a:t>
            </a:r>
            <a:r>
              <a:rPr lang="it-IT" altLang="it-IT" sz="2000" b="0" i="1" dirty="0">
                <a:solidFill>
                  <a:schemeClr val="tx1"/>
                </a:solidFill>
              </a:rPr>
              <a:t>crescita dei salari </a:t>
            </a:r>
            <a:r>
              <a:rPr lang="it-IT" altLang="it-IT" sz="2000" b="0" dirty="0">
                <a:solidFill>
                  <a:schemeClr val="tx1"/>
                </a:solidFill>
              </a:rPr>
              <a:t>in Europa che crea una domanda simile a</a:t>
            </a:r>
          </a:p>
          <a:p>
            <a:pPr eaLnBrk="1" hangingPunct="1">
              <a:lnSpc>
                <a:spcPct val="120000"/>
              </a:lnSpc>
            </a:pPr>
            <a:r>
              <a:rPr lang="it-IT" altLang="it-IT" sz="2000" b="0" dirty="0">
                <a:solidFill>
                  <a:schemeClr val="tx1"/>
                </a:solidFill>
              </a:rPr>
              <a:t>quella USA (per tipo di consumi e livello tecnologico)</a:t>
            </a:r>
          </a:p>
        </p:txBody>
      </p:sp>
      <p:sp>
        <p:nvSpPr>
          <p:cNvPr id="56323" name="Rectangle 3">
            <a:extLst>
              <a:ext uri="{FF2B5EF4-FFF2-40B4-BE49-F238E27FC236}">
                <a16:creationId xmlns:a16="http://schemas.microsoft.com/office/drawing/2014/main" id="{A1F7078A-EDF6-0F44-8E94-C9EDF433DA1A}"/>
              </a:ext>
            </a:extLst>
          </p:cNvPr>
          <p:cNvSpPr>
            <a:spLocks noChangeArrowheads="1"/>
          </p:cNvSpPr>
          <p:nvPr/>
        </p:nvSpPr>
        <p:spPr bwMode="auto">
          <a:xfrm>
            <a:off x="900113" y="26035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i="1" dirty="0">
                <a:solidFill>
                  <a:schemeClr val="tx1"/>
                </a:solidFill>
              </a:rPr>
              <a:t>FATTORI DI SVILUPPO DELLE MULTINAZIONALI</a:t>
            </a:r>
          </a:p>
        </p:txBody>
      </p:sp>
    </p:spTree>
    <p:extLst>
      <p:ext uri="{BB962C8B-B14F-4D97-AF65-F5344CB8AC3E}">
        <p14:creationId xmlns:p14="http://schemas.microsoft.com/office/powerpoint/2010/main" val="275899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B2C2412-B8B3-514B-931A-737A73494C02}"/>
              </a:ext>
            </a:extLst>
          </p:cNvPr>
          <p:cNvSpPr>
            <a:spLocks noGrp="1" noChangeArrowheads="1"/>
          </p:cNvSpPr>
          <p:nvPr>
            <p:ph type="title"/>
          </p:nvPr>
        </p:nvSpPr>
        <p:spPr>
          <a:xfrm>
            <a:off x="0" y="228600"/>
            <a:ext cx="8915400" cy="1143001"/>
          </a:xfrm>
          <a:noFill/>
        </p:spPr>
        <p:txBody>
          <a:bodyPr/>
          <a:lstStyle/>
          <a:p>
            <a:pPr eaLnBrk="1" hangingPunct="1"/>
            <a:r>
              <a:rPr lang="it-IT" altLang="it-IT" sz="2000" dirty="0"/>
              <a:t>LA TEORIA DELL’IMPRESA MULTINAZIONALE (HYMER 1960)</a:t>
            </a:r>
          </a:p>
        </p:txBody>
      </p:sp>
      <p:sp>
        <p:nvSpPr>
          <p:cNvPr id="57347" name="Rectangle 3">
            <a:extLst>
              <a:ext uri="{FF2B5EF4-FFF2-40B4-BE49-F238E27FC236}">
                <a16:creationId xmlns:a16="http://schemas.microsoft.com/office/drawing/2014/main" id="{813EBF35-3915-294F-82A0-70343B3A55B4}"/>
              </a:ext>
            </a:extLst>
          </p:cNvPr>
          <p:cNvSpPr>
            <a:spLocks noGrp="1" noChangeArrowheads="1"/>
          </p:cNvSpPr>
          <p:nvPr>
            <p:ph type="body" idx="1"/>
          </p:nvPr>
        </p:nvSpPr>
        <p:spPr>
          <a:xfrm>
            <a:off x="228600" y="685800"/>
            <a:ext cx="7708559" cy="2592388"/>
          </a:xfrm>
          <a:solidFill>
            <a:schemeClr val="bg1"/>
          </a:solidFill>
        </p:spPr>
        <p:txBody>
          <a:bodyPr/>
          <a:lstStyle/>
          <a:p>
            <a:pPr eaLnBrk="1" hangingPunct="1">
              <a:lnSpc>
                <a:spcPct val="120000"/>
              </a:lnSpc>
              <a:buFont typeface="Wingdings" pitchFamily="2" charset="2"/>
              <a:buChar char="v"/>
            </a:pPr>
            <a:r>
              <a:rPr lang="it-IT" altLang="it-IT" sz="2000" dirty="0"/>
              <a:t>Le imprese estere sono svantaggiate rispetto alle imprese locali a causa di diverse barriere all’entrata (</a:t>
            </a:r>
            <a:r>
              <a:rPr lang="it-IT" altLang="it-IT" sz="2000" i="1" dirty="0" err="1"/>
              <a:t>liability</a:t>
            </a:r>
            <a:r>
              <a:rPr lang="it-IT" altLang="it-IT" sz="2000" i="1" dirty="0"/>
              <a:t> of </a:t>
            </a:r>
            <a:r>
              <a:rPr lang="it-IT" altLang="it-IT" sz="2000" i="1" dirty="0" err="1"/>
              <a:t>foreigness</a:t>
            </a:r>
            <a:r>
              <a:rPr lang="it-IT" altLang="it-IT" sz="2000" dirty="0"/>
              <a:t>):</a:t>
            </a:r>
          </a:p>
          <a:p>
            <a:pPr eaLnBrk="1" hangingPunct="1">
              <a:lnSpc>
                <a:spcPct val="120000"/>
              </a:lnSpc>
              <a:buFont typeface="Wingdings" pitchFamily="2" charset="2"/>
              <a:buChar char="ü"/>
            </a:pPr>
            <a:r>
              <a:rPr lang="it-IT" altLang="it-IT" sz="2000" dirty="0"/>
              <a:t>Minore conoscenza del contesto e del mercato in cui intendono operare (costi informativi)</a:t>
            </a:r>
          </a:p>
          <a:p>
            <a:pPr eaLnBrk="1" hangingPunct="1">
              <a:lnSpc>
                <a:spcPct val="120000"/>
              </a:lnSpc>
              <a:buFont typeface="Wingdings" pitchFamily="2" charset="2"/>
              <a:buChar char="ü"/>
            </a:pPr>
            <a:r>
              <a:rPr lang="it-IT" altLang="it-IT" sz="2000" dirty="0"/>
              <a:t>Discriminazione da parte dei governi, dei consumatori e dei fornitori</a:t>
            </a:r>
          </a:p>
          <a:p>
            <a:pPr eaLnBrk="1" hangingPunct="1">
              <a:lnSpc>
                <a:spcPct val="120000"/>
              </a:lnSpc>
              <a:buFont typeface="Wingdings" pitchFamily="2" charset="2"/>
              <a:buChar char="ü"/>
            </a:pPr>
            <a:r>
              <a:rPr lang="it-IT" altLang="it-IT" sz="2000" dirty="0"/>
              <a:t>Costi di comunicazione</a:t>
            </a:r>
          </a:p>
        </p:txBody>
      </p:sp>
      <p:sp>
        <p:nvSpPr>
          <p:cNvPr id="57348" name="Text Box 4">
            <a:extLst>
              <a:ext uri="{FF2B5EF4-FFF2-40B4-BE49-F238E27FC236}">
                <a16:creationId xmlns:a16="http://schemas.microsoft.com/office/drawing/2014/main" id="{10E5AACB-BC1A-4344-8582-5B509F20CCD1}"/>
              </a:ext>
            </a:extLst>
          </p:cNvPr>
          <p:cNvSpPr txBox="1">
            <a:spLocks noChangeArrowheads="1"/>
          </p:cNvSpPr>
          <p:nvPr/>
        </p:nvSpPr>
        <p:spPr bwMode="auto">
          <a:xfrm>
            <a:off x="395288" y="3600450"/>
            <a:ext cx="8520112" cy="22743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it-IT" altLang="it-IT" sz="2000" b="0" dirty="0">
                <a:solidFill>
                  <a:schemeClr val="tx1"/>
                </a:solidFill>
              </a:rPr>
              <a:t>L’investimento all’estero si giustifica se si verificano  2 condizioni:</a:t>
            </a:r>
          </a:p>
          <a:p>
            <a:pPr algn="just" eaLnBrk="1" hangingPunct="1">
              <a:lnSpc>
                <a:spcPct val="120000"/>
              </a:lnSpc>
              <a:buFont typeface="Wingdings" pitchFamily="2" charset="2"/>
              <a:buChar char="ü"/>
            </a:pPr>
            <a:r>
              <a:rPr lang="it-IT" altLang="it-IT" sz="2000" b="0" dirty="0">
                <a:solidFill>
                  <a:schemeClr val="tx1"/>
                </a:solidFill>
              </a:rPr>
              <a:t>Le imprese estere godono di vantaggi di tipo monopolistico nella disponibilità di risorse critiche (conoscenza, canali di approvvigionamento, tecnologia)  che ripropongono su scala internazionale</a:t>
            </a:r>
          </a:p>
          <a:p>
            <a:pPr algn="just" eaLnBrk="1" hangingPunct="1">
              <a:lnSpc>
                <a:spcPct val="120000"/>
              </a:lnSpc>
              <a:buFont typeface="Wingdings" pitchFamily="2" charset="2"/>
              <a:buChar char="ü"/>
            </a:pPr>
            <a:r>
              <a:rPr lang="it-IT" altLang="it-IT" sz="2000" b="0" dirty="0">
                <a:solidFill>
                  <a:schemeClr val="tx1"/>
                </a:solidFill>
              </a:rPr>
              <a:t>La disponibilità di vantaggi competitivi di costo o di differenziazione consente di superare le barriere all’entrata</a:t>
            </a:r>
          </a:p>
        </p:txBody>
      </p:sp>
      <p:pic>
        <p:nvPicPr>
          <p:cNvPr id="2" name="Immagine 1">
            <a:extLst>
              <a:ext uri="{FF2B5EF4-FFF2-40B4-BE49-F238E27FC236}">
                <a16:creationId xmlns:a16="http://schemas.microsoft.com/office/drawing/2014/main" id="{C554EC82-D9C6-CD4C-8C1A-9DAD5E3D4A3F}"/>
              </a:ext>
            </a:extLst>
          </p:cNvPr>
          <p:cNvPicPr>
            <a:picLocks noChangeAspect="1"/>
          </p:cNvPicPr>
          <p:nvPr/>
        </p:nvPicPr>
        <p:blipFill>
          <a:blip r:embed="rId2"/>
          <a:stretch>
            <a:fillRect/>
          </a:stretch>
        </p:blipFill>
        <p:spPr>
          <a:xfrm>
            <a:off x="7937160" y="931682"/>
            <a:ext cx="1054440" cy="1430518"/>
          </a:xfrm>
          <a:prstGeom prst="rect">
            <a:avLst/>
          </a:prstGeom>
        </p:spPr>
      </p:pic>
    </p:spTree>
    <p:extLst>
      <p:ext uri="{BB962C8B-B14F-4D97-AF65-F5344CB8AC3E}">
        <p14:creationId xmlns:p14="http://schemas.microsoft.com/office/powerpoint/2010/main" val="14388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BEFD991-87CA-5C40-97BA-84483817C6B5}"/>
              </a:ext>
            </a:extLst>
          </p:cNvPr>
          <p:cNvSpPr>
            <a:spLocks noGrp="1" noChangeArrowheads="1"/>
          </p:cNvSpPr>
          <p:nvPr>
            <p:ph type="body" idx="1"/>
          </p:nvPr>
        </p:nvSpPr>
        <p:spPr>
          <a:xfrm>
            <a:off x="453820" y="2057400"/>
            <a:ext cx="8229600" cy="3733800"/>
          </a:xfrm>
          <a:solidFill>
            <a:schemeClr val="bg1"/>
          </a:solidFill>
        </p:spPr>
        <p:txBody>
          <a:bodyPr/>
          <a:lstStyle/>
          <a:p>
            <a:pPr algn="just" eaLnBrk="1" hangingPunct="1">
              <a:lnSpc>
                <a:spcPct val="80000"/>
              </a:lnSpc>
              <a:buFont typeface="Wingdings" pitchFamily="2" charset="2"/>
              <a:buChar char="v"/>
            </a:pPr>
            <a:r>
              <a:rPr lang="it-IT" altLang="it-IT" sz="2000" dirty="0"/>
              <a:t>Sposta l’attenzione sui fattori di domanda</a:t>
            </a:r>
          </a:p>
          <a:p>
            <a:pPr algn="just" eaLnBrk="1" hangingPunct="1">
              <a:lnSpc>
                <a:spcPct val="80000"/>
              </a:lnSpc>
              <a:buFontTx/>
              <a:buNone/>
            </a:pPr>
            <a:endParaRPr lang="it-IT" altLang="it-IT" sz="2000" dirty="0"/>
          </a:p>
          <a:p>
            <a:pPr algn="just" eaLnBrk="1" hangingPunct="1">
              <a:lnSpc>
                <a:spcPct val="80000"/>
              </a:lnSpc>
              <a:buFont typeface="Wingdings" pitchFamily="2" charset="2"/>
              <a:buChar char="v"/>
            </a:pPr>
            <a:r>
              <a:rPr lang="it-IT" altLang="it-IT" sz="2000" dirty="0"/>
              <a:t>Condizione necessaria ma non sufficiente affinché	un prodotto sia potenzialmente esportabile è che vi sia una domanda interna per tale prodotto</a:t>
            </a:r>
          </a:p>
          <a:p>
            <a:pPr algn="just" eaLnBrk="1" hangingPunct="1">
              <a:lnSpc>
                <a:spcPct val="80000"/>
              </a:lnSpc>
              <a:buFont typeface="Wingdings" pitchFamily="2" charset="2"/>
              <a:buNone/>
            </a:pPr>
            <a:endParaRPr lang="it-IT" altLang="it-IT" sz="2000" dirty="0"/>
          </a:p>
          <a:p>
            <a:pPr algn="just" eaLnBrk="1" hangingPunct="1">
              <a:lnSpc>
                <a:spcPct val="80000"/>
              </a:lnSpc>
              <a:buFont typeface="Wingdings" pitchFamily="2" charset="2"/>
              <a:buChar char="v"/>
            </a:pPr>
            <a:r>
              <a:rPr lang="it-IT" altLang="it-IT" sz="2000" dirty="0"/>
              <a:t>Quanto più simili sono le strutture della domanda di due paesi tanto più intenso è il commercio potenziale tra i paesi stessi</a:t>
            </a:r>
          </a:p>
          <a:p>
            <a:pPr algn="just" eaLnBrk="1" hangingPunct="1">
              <a:lnSpc>
                <a:spcPct val="80000"/>
              </a:lnSpc>
              <a:buFont typeface="Wingdings" pitchFamily="2" charset="2"/>
              <a:buChar char="v"/>
            </a:pPr>
            <a:endParaRPr lang="it-IT" altLang="it-IT" sz="2000" dirty="0"/>
          </a:p>
          <a:p>
            <a:pPr eaLnBrk="1" hangingPunct="1">
              <a:lnSpc>
                <a:spcPct val="80000"/>
              </a:lnSpc>
              <a:buFont typeface="Wingdings" pitchFamily="2" charset="2"/>
              <a:buChar char="v"/>
            </a:pPr>
            <a:r>
              <a:rPr lang="it-IT" altLang="it-IT" sz="2000" dirty="0"/>
              <a:t>le imprese prima producono per il mercato domestico e poi aggrediscono quei mercati più vicini alle loro abitudini di consumo</a:t>
            </a:r>
          </a:p>
        </p:txBody>
      </p:sp>
      <p:sp>
        <p:nvSpPr>
          <p:cNvPr id="58371" name="Rectangle 3">
            <a:extLst>
              <a:ext uri="{FF2B5EF4-FFF2-40B4-BE49-F238E27FC236}">
                <a16:creationId xmlns:a16="http://schemas.microsoft.com/office/drawing/2014/main" id="{C6E35E8E-4033-804C-8D30-CE24C25C9BFB}"/>
              </a:ext>
            </a:extLst>
          </p:cNvPr>
          <p:cNvSpPr>
            <a:spLocks noChangeArrowheads="1"/>
          </p:cNvSpPr>
          <p:nvPr/>
        </p:nvSpPr>
        <p:spPr bwMode="auto">
          <a:xfrm>
            <a:off x="468313" y="471487"/>
            <a:ext cx="818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it-IT" altLang="it-IT" sz="2000">
                <a:solidFill>
                  <a:schemeClr val="tx1"/>
                </a:solidFill>
              </a:rPr>
              <a:t>TEORIA DELLA DOMANDA RAPPRESENTATIVA DI LINDER (1961)</a:t>
            </a:r>
          </a:p>
        </p:txBody>
      </p:sp>
      <p:pic>
        <p:nvPicPr>
          <p:cNvPr id="2" name="Immagine 1">
            <a:extLst>
              <a:ext uri="{FF2B5EF4-FFF2-40B4-BE49-F238E27FC236}">
                <a16:creationId xmlns:a16="http://schemas.microsoft.com/office/drawing/2014/main" id="{0652551A-CED1-7846-8242-558DD2BAF6A4}"/>
              </a:ext>
            </a:extLst>
          </p:cNvPr>
          <p:cNvPicPr>
            <a:picLocks noChangeAspect="1"/>
          </p:cNvPicPr>
          <p:nvPr/>
        </p:nvPicPr>
        <p:blipFill>
          <a:blip r:embed="rId2"/>
          <a:stretch>
            <a:fillRect/>
          </a:stretch>
        </p:blipFill>
        <p:spPr>
          <a:xfrm>
            <a:off x="7540420" y="838200"/>
            <a:ext cx="1143000" cy="1436336"/>
          </a:xfrm>
          <a:prstGeom prst="rect">
            <a:avLst/>
          </a:prstGeom>
        </p:spPr>
      </p:pic>
    </p:spTree>
    <p:extLst>
      <p:ext uri="{BB962C8B-B14F-4D97-AF65-F5344CB8AC3E}">
        <p14:creationId xmlns:p14="http://schemas.microsoft.com/office/powerpoint/2010/main" val="397331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FE43ED1-386E-FF4C-B605-3D085C9250A8}"/>
              </a:ext>
            </a:extLst>
          </p:cNvPr>
          <p:cNvSpPr>
            <a:spLocks noGrp="1" noChangeArrowheads="1"/>
          </p:cNvSpPr>
          <p:nvPr>
            <p:ph type="title"/>
          </p:nvPr>
        </p:nvSpPr>
        <p:spPr>
          <a:xfrm>
            <a:off x="457200" y="304800"/>
            <a:ext cx="8229600" cy="1143000"/>
          </a:xfrm>
        </p:spPr>
        <p:txBody>
          <a:bodyPr/>
          <a:lstStyle/>
          <a:p>
            <a:pPr eaLnBrk="1" hangingPunct="1"/>
            <a:r>
              <a:rPr lang="it-IT" altLang="it-IT" sz="2000" dirty="0"/>
              <a:t>TEORIA DEL GAP TECNOLOGICO POSNER (1961)</a:t>
            </a:r>
            <a:br>
              <a:rPr lang="it-IT" altLang="it-IT" sz="2000" dirty="0"/>
            </a:br>
            <a:endParaRPr lang="it-IT" altLang="it-IT" sz="2000" dirty="0"/>
          </a:p>
        </p:txBody>
      </p:sp>
      <p:sp>
        <p:nvSpPr>
          <p:cNvPr id="59395" name="Rectangle 3">
            <a:extLst>
              <a:ext uri="{FF2B5EF4-FFF2-40B4-BE49-F238E27FC236}">
                <a16:creationId xmlns:a16="http://schemas.microsoft.com/office/drawing/2014/main" id="{2B15587E-BE07-9A4D-956F-A8902F9412F2}"/>
              </a:ext>
            </a:extLst>
          </p:cNvPr>
          <p:cNvSpPr>
            <a:spLocks noChangeArrowheads="1"/>
          </p:cNvSpPr>
          <p:nvPr/>
        </p:nvSpPr>
        <p:spPr bwMode="auto">
          <a:xfrm>
            <a:off x="755650" y="908050"/>
            <a:ext cx="7920038" cy="253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buFont typeface="Wingdings" pitchFamily="2" charset="2"/>
              <a:buChar char="v"/>
            </a:pPr>
            <a:r>
              <a:rPr lang="it-IT" altLang="it-IT" sz="2000" b="0">
                <a:solidFill>
                  <a:schemeClr val="tx1"/>
                </a:solidFill>
              </a:rPr>
              <a:t> I vantaggi economici di un’innovazione sono correlati alla durata dell’intervallo temporale durante il quale il Paese  innovatore ha una posizione di monopolio  e pertanto è in grado di esportare nuovi beni</a:t>
            </a:r>
          </a:p>
          <a:p>
            <a:pPr algn="just" eaLnBrk="1" hangingPunct="1">
              <a:buFont typeface="Wingdings" pitchFamily="2" charset="2"/>
              <a:buNone/>
            </a:pPr>
            <a:endParaRPr lang="it-IT" altLang="it-IT" sz="2000" b="0">
              <a:solidFill>
                <a:schemeClr val="tx1"/>
              </a:solidFill>
            </a:endParaRPr>
          </a:p>
          <a:p>
            <a:pPr algn="just" eaLnBrk="1" hangingPunct="1">
              <a:buFont typeface="Wingdings" pitchFamily="2" charset="2"/>
              <a:buChar char="v"/>
            </a:pPr>
            <a:r>
              <a:rPr lang="it-IT" altLang="it-IT" sz="2000" b="0">
                <a:solidFill>
                  <a:schemeClr val="tx1"/>
                </a:solidFill>
              </a:rPr>
              <a:t>La durata di tale posizione dipende dalla differenza tra </a:t>
            </a:r>
            <a:r>
              <a:rPr lang="it-IT" altLang="it-IT" sz="2000" b="0" i="1">
                <a:solidFill>
                  <a:schemeClr val="tx1"/>
                </a:solidFill>
              </a:rPr>
              <a:t>l’imitation lag (tempo necessario a sviluppare l’imitazione nel Paese importatore) </a:t>
            </a:r>
            <a:r>
              <a:rPr lang="it-IT" altLang="it-IT" sz="2000" b="0">
                <a:solidFill>
                  <a:schemeClr val="tx1"/>
                </a:solidFill>
              </a:rPr>
              <a:t> e il </a:t>
            </a:r>
            <a:r>
              <a:rPr lang="it-IT" altLang="it-IT" sz="2000" b="0" i="1">
                <a:solidFill>
                  <a:schemeClr val="tx1"/>
                </a:solidFill>
              </a:rPr>
              <a:t>foreign demand lag (tempo di sviluppo della domanda di nuovi beni in altri paesi)</a:t>
            </a:r>
          </a:p>
        </p:txBody>
      </p:sp>
      <p:pic>
        <p:nvPicPr>
          <p:cNvPr id="59396" name="Picture 4">
            <a:extLst>
              <a:ext uri="{FF2B5EF4-FFF2-40B4-BE49-F238E27FC236}">
                <a16:creationId xmlns:a16="http://schemas.microsoft.com/office/drawing/2014/main" id="{05687CF4-7D22-E442-8C4A-6F59DB507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644900"/>
            <a:ext cx="28813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a:extLst>
              <a:ext uri="{FF2B5EF4-FFF2-40B4-BE49-F238E27FC236}">
                <a16:creationId xmlns:a16="http://schemas.microsoft.com/office/drawing/2014/main" id="{D3A30701-9FCC-8A49-9CE8-23A28902B345}"/>
              </a:ext>
            </a:extLst>
          </p:cNvPr>
          <p:cNvSpPr>
            <a:spLocks noChangeArrowheads="1"/>
          </p:cNvSpPr>
          <p:nvPr/>
        </p:nvSpPr>
        <p:spPr bwMode="auto">
          <a:xfrm>
            <a:off x="539750" y="6092825"/>
            <a:ext cx="81359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30000"/>
              </a:spcBef>
            </a:pPr>
            <a:r>
              <a:rPr lang="it-IT" altLang="it-IT" sz="1800" dirty="0">
                <a:solidFill>
                  <a:schemeClr val="tx1"/>
                </a:solidFill>
              </a:rPr>
              <a:t>Minore è il  tempo necessario al Paese importatore per imitare l’innovazione minore è lo sviluppo del commercio internazionale</a:t>
            </a:r>
          </a:p>
        </p:txBody>
      </p:sp>
      <p:pic>
        <p:nvPicPr>
          <p:cNvPr id="2" name="Immagine 1">
            <a:extLst>
              <a:ext uri="{FF2B5EF4-FFF2-40B4-BE49-F238E27FC236}">
                <a16:creationId xmlns:a16="http://schemas.microsoft.com/office/drawing/2014/main" id="{3DE7547B-02E1-C64D-AFBE-312BC0AF25B5}"/>
              </a:ext>
            </a:extLst>
          </p:cNvPr>
          <p:cNvPicPr>
            <a:picLocks noChangeAspect="1"/>
          </p:cNvPicPr>
          <p:nvPr/>
        </p:nvPicPr>
        <p:blipFill>
          <a:blip r:embed="rId4"/>
          <a:stretch>
            <a:fillRect/>
          </a:stretch>
        </p:blipFill>
        <p:spPr>
          <a:xfrm>
            <a:off x="6934200" y="3584575"/>
            <a:ext cx="1346200" cy="2032000"/>
          </a:xfrm>
          <a:prstGeom prst="rect">
            <a:avLst/>
          </a:prstGeom>
        </p:spPr>
      </p:pic>
    </p:spTree>
    <p:extLst>
      <p:ext uri="{BB962C8B-B14F-4D97-AF65-F5344CB8AC3E}">
        <p14:creationId xmlns:p14="http://schemas.microsoft.com/office/powerpoint/2010/main" val="250363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E341EFB3-CE08-B84C-9122-200836FD2B1A}"/>
              </a:ext>
            </a:extLst>
          </p:cNvPr>
          <p:cNvSpPr>
            <a:spLocks noChangeArrowheads="1"/>
          </p:cNvSpPr>
          <p:nvPr/>
        </p:nvSpPr>
        <p:spPr bwMode="auto">
          <a:xfrm>
            <a:off x="447368" y="2395694"/>
            <a:ext cx="8077200" cy="43829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buFontTx/>
              <a:buChar char="•"/>
            </a:pPr>
            <a:r>
              <a:rPr lang="it-IT" altLang="it-IT" sz="1800" i="1" dirty="0">
                <a:solidFill>
                  <a:schemeClr val="tx1"/>
                </a:solidFill>
              </a:rPr>
              <a:t>Introduzione</a:t>
            </a:r>
            <a:r>
              <a:rPr lang="it-IT" altLang="it-IT" sz="1800" b="0" i="1" dirty="0">
                <a:solidFill>
                  <a:schemeClr val="tx1"/>
                </a:solidFill>
              </a:rPr>
              <a:t>: </a:t>
            </a:r>
            <a:r>
              <a:rPr lang="it-IT" altLang="it-IT" sz="1800" b="0" dirty="0">
                <a:solidFill>
                  <a:schemeClr val="tx1"/>
                </a:solidFill>
              </a:rPr>
              <a:t>produzione localizzata in prossimità del mercato finale (paesi sviluppati)</a:t>
            </a:r>
          </a:p>
          <a:p>
            <a:pPr algn="just" eaLnBrk="1" hangingPunct="1">
              <a:lnSpc>
                <a:spcPct val="120000"/>
              </a:lnSpc>
              <a:buFontTx/>
              <a:buChar char="•"/>
            </a:pPr>
            <a:r>
              <a:rPr lang="it-IT" altLang="it-IT" sz="1800" i="1" dirty="0">
                <a:solidFill>
                  <a:schemeClr val="tx1"/>
                </a:solidFill>
              </a:rPr>
              <a:t>Maturità</a:t>
            </a:r>
            <a:r>
              <a:rPr lang="it-IT" altLang="it-IT" sz="1800" b="0" i="1" dirty="0">
                <a:solidFill>
                  <a:schemeClr val="tx1"/>
                </a:solidFill>
              </a:rPr>
              <a:t>: </a:t>
            </a:r>
            <a:r>
              <a:rPr lang="it-IT" altLang="it-IT" sz="1800" b="0" dirty="0">
                <a:solidFill>
                  <a:schemeClr val="tx1"/>
                </a:solidFill>
              </a:rPr>
              <a:t>inizia l’esportazione verso paesi terzi e la produzione in parte si sposta in altri paesi avanzati; </a:t>
            </a:r>
          </a:p>
          <a:p>
            <a:pPr algn="just" eaLnBrk="1" hangingPunct="1">
              <a:lnSpc>
                <a:spcPct val="120000"/>
              </a:lnSpc>
              <a:buFontTx/>
              <a:buChar char="•"/>
            </a:pPr>
            <a:r>
              <a:rPr lang="it-IT" altLang="it-IT" sz="1800" i="1" dirty="0">
                <a:solidFill>
                  <a:schemeClr val="tx1"/>
                </a:solidFill>
              </a:rPr>
              <a:t>Standardizzazione</a:t>
            </a:r>
            <a:r>
              <a:rPr lang="it-IT" altLang="it-IT" sz="1800" b="0" i="1" dirty="0">
                <a:solidFill>
                  <a:schemeClr val="tx1"/>
                </a:solidFill>
              </a:rPr>
              <a:t>: </a:t>
            </a:r>
            <a:r>
              <a:rPr lang="it-IT" altLang="it-IT" sz="1800" b="0" dirty="0">
                <a:solidFill>
                  <a:schemeClr val="tx1"/>
                </a:solidFill>
              </a:rPr>
              <a:t>produzione spostata in PVS per ridurre i costi; le importazioni prendono il sopravvento sulle esportazioni</a:t>
            </a:r>
          </a:p>
          <a:p>
            <a:pPr algn="just" eaLnBrk="1" hangingPunct="1">
              <a:lnSpc>
                <a:spcPct val="120000"/>
              </a:lnSpc>
            </a:pPr>
            <a:r>
              <a:rPr lang="it-IT" altLang="it-IT" sz="1800" i="1" dirty="0">
                <a:solidFill>
                  <a:schemeClr val="tx1"/>
                </a:solidFill>
              </a:rPr>
              <a:t>Limiti della teoria del CVP</a:t>
            </a:r>
            <a:r>
              <a:rPr lang="it-IT" altLang="it-IT" sz="1800" b="0" dirty="0">
                <a:solidFill>
                  <a:schemeClr val="tx1"/>
                </a:solidFill>
              </a:rPr>
              <a:t>: </a:t>
            </a:r>
          </a:p>
          <a:p>
            <a:pPr algn="just" eaLnBrk="1" hangingPunct="1">
              <a:lnSpc>
                <a:spcPct val="120000"/>
              </a:lnSpc>
              <a:buFontTx/>
              <a:buChar char="•"/>
            </a:pPr>
            <a:r>
              <a:rPr lang="it-IT" altLang="it-IT" sz="1800" b="0" dirty="0">
                <a:solidFill>
                  <a:schemeClr val="tx1"/>
                </a:solidFill>
              </a:rPr>
              <a:t> si focalizza solo sul prodotto e non sull’impresa (che può essere anche </a:t>
            </a:r>
            <a:r>
              <a:rPr lang="it-IT" altLang="it-IT" sz="1800" b="0" dirty="0" err="1">
                <a:solidFill>
                  <a:schemeClr val="tx1"/>
                </a:solidFill>
              </a:rPr>
              <a:t>multiproduct</a:t>
            </a:r>
            <a:r>
              <a:rPr lang="it-IT" altLang="it-IT" sz="1800" b="0" dirty="0">
                <a:solidFill>
                  <a:schemeClr val="tx1"/>
                </a:solidFill>
              </a:rPr>
              <a:t>);</a:t>
            </a:r>
          </a:p>
          <a:p>
            <a:pPr algn="just" eaLnBrk="1" hangingPunct="1">
              <a:lnSpc>
                <a:spcPct val="120000"/>
              </a:lnSpc>
              <a:buFontTx/>
              <a:buChar char="•"/>
            </a:pPr>
            <a:r>
              <a:rPr lang="it-IT" altLang="it-IT" sz="1800" b="0" dirty="0">
                <a:solidFill>
                  <a:schemeClr val="tx1"/>
                </a:solidFill>
              </a:rPr>
              <a:t> considera solo l’innovazione tecnologica di tipo </a:t>
            </a:r>
            <a:r>
              <a:rPr lang="it-IT" altLang="it-IT" sz="1800" b="0" dirty="0" err="1">
                <a:solidFill>
                  <a:schemeClr val="tx1"/>
                </a:solidFill>
              </a:rPr>
              <a:t>demand</a:t>
            </a:r>
            <a:r>
              <a:rPr lang="it-IT" altLang="it-IT" sz="1800" b="0" dirty="0">
                <a:solidFill>
                  <a:schemeClr val="tx1"/>
                </a:solidFill>
              </a:rPr>
              <a:t>-pull e non quella </a:t>
            </a:r>
            <a:r>
              <a:rPr lang="it-IT" altLang="it-IT" sz="1800" b="0" dirty="0" err="1">
                <a:solidFill>
                  <a:schemeClr val="tx1"/>
                </a:solidFill>
              </a:rPr>
              <a:t>technology-push</a:t>
            </a:r>
            <a:r>
              <a:rPr lang="it-IT" altLang="it-IT" sz="1800" b="0" dirty="0">
                <a:solidFill>
                  <a:schemeClr val="tx1"/>
                </a:solidFill>
              </a:rPr>
              <a:t>; spiega alcune fasi storiche ma non tutte (p.e. gli investimenti europei negli USA; gli investimenti occidentali high </a:t>
            </a:r>
            <a:r>
              <a:rPr lang="it-IT" altLang="it-IT" sz="1800" b="0" dirty="0" err="1">
                <a:solidFill>
                  <a:schemeClr val="tx1"/>
                </a:solidFill>
              </a:rPr>
              <a:t>tech</a:t>
            </a:r>
            <a:r>
              <a:rPr lang="it-IT" altLang="it-IT" sz="1800" b="0" dirty="0">
                <a:solidFill>
                  <a:schemeClr val="tx1"/>
                </a:solidFill>
              </a:rPr>
              <a:t> nel Far East)</a:t>
            </a:r>
          </a:p>
        </p:txBody>
      </p:sp>
      <p:sp>
        <p:nvSpPr>
          <p:cNvPr id="60419" name="Rectangle 3">
            <a:extLst>
              <a:ext uri="{FF2B5EF4-FFF2-40B4-BE49-F238E27FC236}">
                <a16:creationId xmlns:a16="http://schemas.microsoft.com/office/drawing/2014/main" id="{25B5C6D3-D568-2343-ADD4-6ED795449F58}"/>
              </a:ext>
            </a:extLst>
          </p:cNvPr>
          <p:cNvSpPr>
            <a:spLocks noChangeArrowheads="1"/>
          </p:cNvSpPr>
          <p:nvPr/>
        </p:nvSpPr>
        <p:spPr bwMode="auto">
          <a:xfrm>
            <a:off x="-36513" y="79375"/>
            <a:ext cx="931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dirty="0">
                <a:solidFill>
                  <a:schemeClr val="tx1"/>
                </a:solidFill>
              </a:rPr>
              <a:t>TEORIE DI CAMBRIDGE: IL MODELLO DEL CICLO DI VITA DEL PRODOTTO</a:t>
            </a:r>
          </a:p>
        </p:txBody>
      </p:sp>
      <p:sp>
        <p:nvSpPr>
          <p:cNvPr id="60420" name="Rectangle 4">
            <a:extLst>
              <a:ext uri="{FF2B5EF4-FFF2-40B4-BE49-F238E27FC236}">
                <a16:creationId xmlns:a16="http://schemas.microsoft.com/office/drawing/2014/main" id="{2810CD0D-33C6-6C44-8CB8-8F188F3BD364}"/>
              </a:ext>
            </a:extLst>
          </p:cNvPr>
          <p:cNvSpPr>
            <a:spLocks noChangeArrowheads="1"/>
          </p:cNvSpPr>
          <p:nvPr/>
        </p:nvSpPr>
        <p:spPr bwMode="auto">
          <a:xfrm>
            <a:off x="228600" y="770364"/>
            <a:ext cx="6602411"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1800" dirty="0">
                <a:solidFill>
                  <a:schemeClr val="tx1"/>
                </a:solidFill>
              </a:rPr>
              <a:t>Vernon (1966)</a:t>
            </a:r>
            <a:r>
              <a:rPr lang="it-IT" altLang="it-IT" sz="1800" b="0" dirty="0">
                <a:solidFill>
                  <a:schemeClr val="tx1"/>
                </a:solidFill>
              </a:rPr>
              <a:t> afferma che le imprese localizzate nelle nazioni caratterizzate da un mercato di sbocco relativamente avanzato godono di un “vantaggio innovativo” che permette loro di anticipare la domanda di altri paesi</a:t>
            </a:r>
          </a:p>
        </p:txBody>
      </p:sp>
      <p:pic>
        <p:nvPicPr>
          <p:cNvPr id="6" name="Picture 5" descr="http://a1.att.hudong.com/66/55/01300000029584119475557013536_s.jpg">
            <a:extLst>
              <a:ext uri="{FF2B5EF4-FFF2-40B4-BE49-F238E27FC236}">
                <a16:creationId xmlns:a16="http://schemas.microsoft.com/office/drawing/2014/main" id="{06241CFC-C10E-114F-9C17-A277E61B7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746" y="685800"/>
            <a:ext cx="136965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96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0405">
            <a:extLst>
              <a:ext uri="{FF2B5EF4-FFF2-40B4-BE49-F238E27FC236}">
                <a16:creationId xmlns:a16="http://schemas.microsoft.com/office/drawing/2014/main" id="{02111E4F-58AA-7448-A2C4-203C82D97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743700" cy="637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CDCA944-A132-9A48-88EE-5DCDA8ABB4E3}"/>
              </a:ext>
            </a:extLst>
          </p:cNvPr>
          <p:cNvSpPr>
            <a:spLocks noChangeArrowheads="1"/>
          </p:cNvSpPr>
          <p:nvPr/>
        </p:nvSpPr>
        <p:spPr bwMode="auto">
          <a:xfrm>
            <a:off x="250825" y="2781300"/>
            <a:ext cx="8642350" cy="337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2000" b="0">
                <a:solidFill>
                  <a:schemeClr val="tx1"/>
                </a:solidFill>
              </a:rPr>
              <a:t>Caves (1971) evidenzia che gli IDE sono legati all’esigenza di internalizzare risorse attraverso strategie che agiscono:</a:t>
            </a:r>
          </a:p>
          <a:p>
            <a:pPr algn="just" eaLnBrk="1" hangingPunct="1">
              <a:lnSpc>
                <a:spcPct val="120000"/>
              </a:lnSpc>
            </a:pPr>
            <a:endParaRPr lang="it-IT" altLang="it-IT" sz="2000" b="0">
              <a:solidFill>
                <a:schemeClr val="tx1"/>
              </a:solidFill>
            </a:endParaRPr>
          </a:p>
          <a:p>
            <a:pPr algn="just" eaLnBrk="1" hangingPunct="1">
              <a:lnSpc>
                <a:spcPct val="120000"/>
              </a:lnSpc>
            </a:pPr>
            <a:r>
              <a:rPr lang="it-IT" altLang="it-IT" sz="2000" b="0">
                <a:solidFill>
                  <a:schemeClr val="tx1"/>
                </a:solidFill>
              </a:rPr>
              <a:t>– in senso</a:t>
            </a:r>
            <a:r>
              <a:rPr lang="it-IT" altLang="it-IT" sz="2000">
                <a:solidFill>
                  <a:schemeClr val="tx1"/>
                </a:solidFill>
              </a:rPr>
              <a:t> </a:t>
            </a:r>
            <a:r>
              <a:rPr lang="it-IT" altLang="it-IT" sz="2000" i="1">
                <a:solidFill>
                  <a:schemeClr val="tx1"/>
                </a:solidFill>
              </a:rPr>
              <a:t>orizzontale</a:t>
            </a:r>
            <a:r>
              <a:rPr lang="it-IT" altLang="it-IT" sz="2000" b="0" i="1">
                <a:solidFill>
                  <a:schemeClr val="tx1"/>
                </a:solidFill>
              </a:rPr>
              <a:t> </a:t>
            </a:r>
            <a:r>
              <a:rPr lang="it-IT" altLang="it-IT" sz="2000" b="0">
                <a:solidFill>
                  <a:schemeClr val="tx1"/>
                </a:solidFill>
              </a:rPr>
              <a:t>(produzione all’estero dello stesso bene, ma adottando una differenziazione di prodotto)</a:t>
            </a:r>
          </a:p>
          <a:p>
            <a:pPr algn="just" eaLnBrk="1" hangingPunct="1">
              <a:lnSpc>
                <a:spcPct val="120000"/>
              </a:lnSpc>
            </a:pPr>
            <a:r>
              <a:rPr lang="it-IT" altLang="it-IT" sz="2000" b="0">
                <a:solidFill>
                  <a:schemeClr val="tx1"/>
                </a:solidFill>
              </a:rPr>
              <a:t>–  in senso</a:t>
            </a:r>
            <a:r>
              <a:rPr lang="it-IT" altLang="it-IT" sz="2000">
                <a:solidFill>
                  <a:schemeClr val="tx1"/>
                </a:solidFill>
              </a:rPr>
              <a:t> </a:t>
            </a:r>
            <a:r>
              <a:rPr lang="it-IT" altLang="it-IT" sz="2000" i="1">
                <a:solidFill>
                  <a:schemeClr val="tx1"/>
                </a:solidFill>
              </a:rPr>
              <a:t>verticale</a:t>
            </a:r>
            <a:r>
              <a:rPr lang="it-IT" altLang="it-IT" sz="2000" b="0" i="1">
                <a:solidFill>
                  <a:schemeClr val="tx1"/>
                </a:solidFill>
              </a:rPr>
              <a:t> </a:t>
            </a:r>
            <a:r>
              <a:rPr lang="it-IT" altLang="it-IT" sz="2000" b="0">
                <a:solidFill>
                  <a:schemeClr val="tx1"/>
                </a:solidFill>
              </a:rPr>
              <a:t>(a monte o a valle del processo produttivo anche al fine di creare barriere all’entrata per i concorrenti)</a:t>
            </a:r>
          </a:p>
          <a:p>
            <a:pPr algn="just" eaLnBrk="1" hangingPunct="1">
              <a:lnSpc>
                <a:spcPct val="120000"/>
              </a:lnSpc>
            </a:pPr>
            <a:r>
              <a:rPr lang="it-IT" altLang="it-IT" sz="2000" b="0">
                <a:solidFill>
                  <a:schemeClr val="tx1"/>
                </a:solidFill>
              </a:rPr>
              <a:t>– in senso </a:t>
            </a:r>
            <a:r>
              <a:rPr lang="it-IT" altLang="it-IT" sz="2000" i="1">
                <a:solidFill>
                  <a:schemeClr val="tx1"/>
                </a:solidFill>
              </a:rPr>
              <a:t>conglomerale</a:t>
            </a:r>
            <a:r>
              <a:rPr lang="it-IT" altLang="it-IT" sz="2000" b="0" i="1">
                <a:solidFill>
                  <a:schemeClr val="tx1"/>
                </a:solidFill>
              </a:rPr>
              <a:t> </a:t>
            </a:r>
            <a:r>
              <a:rPr lang="it-IT" altLang="it-IT" sz="2000" b="0">
                <a:solidFill>
                  <a:schemeClr val="tx1"/>
                </a:solidFill>
              </a:rPr>
              <a:t>(strategie di tipo finanziario- fiscale per reinvestire utili e per abbattere eventuali rischi di cambio)</a:t>
            </a:r>
          </a:p>
        </p:txBody>
      </p:sp>
      <p:sp>
        <p:nvSpPr>
          <p:cNvPr id="61443" name="Rectangle 3">
            <a:extLst>
              <a:ext uri="{FF2B5EF4-FFF2-40B4-BE49-F238E27FC236}">
                <a16:creationId xmlns:a16="http://schemas.microsoft.com/office/drawing/2014/main" id="{7F9902EE-A72D-7549-93D5-EA7BD3915344}"/>
              </a:ext>
            </a:extLst>
          </p:cNvPr>
          <p:cNvSpPr>
            <a:spLocks noChangeArrowheads="1"/>
          </p:cNvSpPr>
          <p:nvPr/>
        </p:nvSpPr>
        <p:spPr bwMode="auto">
          <a:xfrm>
            <a:off x="1258888" y="260350"/>
            <a:ext cx="6697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a:solidFill>
                  <a:schemeClr val="tx1"/>
                </a:solidFill>
              </a:rPr>
              <a:t>TEORIE DI CAMBRIDGE:</a:t>
            </a:r>
            <a:r>
              <a:rPr lang="it-IT" altLang="it-IT" sz="1800" b="0">
                <a:solidFill>
                  <a:schemeClr val="tx1"/>
                </a:solidFill>
              </a:rPr>
              <a:t> </a:t>
            </a:r>
            <a:r>
              <a:rPr lang="it-IT" altLang="it-IT" sz="2000">
                <a:solidFill>
                  <a:schemeClr val="tx1"/>
                </a:solidFill>
              </a:rPr>
              <a:t>IL FILONE OLIGOPOLISTICO</a:t>
            </a:r>
          </a:p>
        </p:txBody>
      </p:sp>
      <p:sp>
        <p:nvSpPr>
          <p:cNvPr id="61444" name="Rectangle 4">
            <a:extLst>
              <a:ext uri="{FF2B5EF4-FFF2-40B4-BE49-F238E27FC236}">
                <a16:creationId xmlns:a16="http://schemas.microsoft.com/office/drawing/2014/main" id="{B491B93B-A403-4145-BD89-0039CC7D3433}"/>
              </a:ext>
            </a:extLst>
          </p:cNvPr>
          <p:cNvSpPr>
            <a:spLocks noChangeArrowheads="1"/>
          </p:cNvSpPr>
          <p:nvPr/>
        </p:nvSpPr>
        <p:spPr bwMode="auto">
          <a:xfrm>
            <a:off x="179388" y="765175"/>
            <a:ext cx="8675687"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2000" b="0">
                <a:solidFill>
                  <a:schemeClr val="tx1"/>
                </a:solidFill>
              </a:rPr>
              <a:t>L’impresa multinazionale è una grande impresa supportata da un vantaggio competitivo di origine oligopolistica o monopolistica che permette di compensare il gap di conoscenza del mercato rispetto alle imprese locali</a:t>
            </a:r>
          </a:p>
        </p:txBody>
      </p:sp>
    </p:spTree>
    <p:extLst>
      <p:ext uri="{BB962C8B-B14F-4D97-AF65-F5344CB8AC3E}">
        <p14:creationId xmlns:p14="http://schemas.microsoft.com/office/powerpoint/2010/main" val="82127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905BA07-1C52-304B-B611-FD7D1ED7400A}"/>
              </a:ext>
            </a:extLst>
          </p:cNvPr>
          <p:cNvSpPr>
            <a:spLocks noChangeArrowheads="1"/>
          </p:cNvSpPr>
          <p:nvPr/>
        </p:nvSpPr>
        <p:spPr bwMode="auto">
          <a:xfrm>
            <a:off x="971550" y="4038600"/>
            <a:ext cx="7200900"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b="0">
                <a:solidFill>
                  <a:schemeClr val="tx1"/>
                </a:solidFill>
              </a:rPr>
              <a:t>Spiegare i flussi di import export di beni</a:t>
            </a:r>
          </a:p>
          <a:p>
            <a:pPr algn="ctr" eaLnBrk="1" hangingPunct="1"/>
            <a:endParaRPr lang="it-IT" altLang="it-IT" sz="1800" b="0">
              <a:solidFill>
                <a:schemeClr val="tx1"/>
              </a:solidFill>
            </a:endParaRPr>
          </a:p>
          <a:p>
            <a:pPr algn="ctr" eaLnBrk="1" hangingPunct="1"/>
            <a:r>
              <a:rPr lang="it-IT" altLang="it-IT" sz="1800" b="0">
                <a:solidFill>
                  <a:schemeClr val="tx1"/>
                </a:solidFill>
              </a:rPr>
              <a:t>Analizzare e descrivere gli investimenti diretti all’estero (IDE)</a:t>
            </a:r>
          </a:p>
          <a:p>
            <a:pPr algn="ctr" eaLnBrk="1" hangingPunct="1"/>
            <a:endParaRPr lang="it-IT" altLang="it-IT" sz="1800" b="0">
              <a:solidFill>
                <a:schemeClr val="tx1"/>
              </a:solidFill>
            </a:endParaRPr>
          </a:p>
          <a:p>
            <a:pPr algn="ctr" eaLnBrk="1" hangingPunct="1"/>
            <a:r>
              <a:rPr lang="it-IT" altLang="it-IT" sz="1800" b="0">
                <a:solidFill>
                  <a:schemeClr val="tx1"/>
                </a:solidFill>
              </a:rPr>
              <a:t>Analizzare le  motivazioni ed i   fattori da cui dipende la dilatazione spaziale della catena del valore delle imprese</a:t>
            </a:r>
          </a:p>
        </p:txBody>
      </p:sp>
      <p:sp>
        <p:nvSpPr>
          <p:cNvPr id="45059" name="Rectangle 3">
            <a:extLst>
              <a:ext uri="{FF2B5EF4-FFF2-40B4-BE49-F238E27FC236}">
                <a16:creationId xmlns:a16="http://schemas.microsoft.com/office/drawing/2014/main" id="{4CDA9AA5-90F2-6846-AF6E-7FFEBA6D9EA8}"/>
              </a:ext>
            </a:extLst>
          </p:cNvPr>
          <p:cNvSpPr>
            <a:spLocks noChangeArrowheads="1"/>
          </p:cNvSpPr>
          <p:nvPr/>
        </p:nvSpPr>
        <p:spPr bwMode="auto">
          <a:xfrm>
            <a:off x="1692275" y="188913"/>
            <a:ext cx="5834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a:t>PRINCIPALI TEORIE DEL COMMERCIO E DEGLI INVESTIMENTI INTERNAZIONALI</a:t>
            </a:r>
          </a:p>
        </p:txBody>
      </p:sp>
      <p:sp>
        <p:nvSpPr>
          <p:cNvPr id="45060" name="Rectangle 4">
            <a:extLst>
              <a:ext uri="{FF2B5EF4-FFF2-40B4-BE49-F238E27FC236}">
                <a16:creationId xmlns:a16="http://schemas.microsoft.com/office/drawing/2014/main" id="{2309EF78-A2B3-5945-8771-2F86F64550A4}"/>
              </a:ext>
            </a:extLst>
          </p:cNvPr>
          <p:cNvSpPr>
            <a:spLocks noChangeArrowheads="1"/>
          </p:cNvSpPr>
          <p:nvPr/>
        </p:nvSpPr>
        <p:spPr bwMode="auto">
          <a:xfrm>
            <a:off x="647700" y="685800"/>
            <a:ext cx="716438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buFont typeface="Wingdings" pitchFamily="2" charset="2"/>
              <a:buChar char="v"/>
            </a:pPr>
            <a:r>
              <a:rPr lang="it-IT" altLang="it-IT" sz="1800" b="0" dirty="0">
                <a:solidFill>
                  <a:schemeClr val="tx1"/>
                </a:solidFill>
              </a:rPr>
              <a:t>  QUALI  TEORIE SPIEGANO LO SVILUPPO DEL COMMERCIO INTERNAZIONALE? </a:t>
            </a:r>
          </a:p>
        </p:txBody>
      </p:sp>
      <p:sp>
        <p:nvSpPr>
          <p:cNvPr id="45061" name="Rectangle 5">
            <a:extLst>
              <a:ext uri="{FF2B5EF4-FFF2-40B4-BE49-F238E27FC236}">
                <a16:creationId xmlns:a16="http://schemas.microsoft.com/office/drawing/2014/main" id="{5B2E6C10-8FB1-DF4B-89B9-2C3FBEB6CD20}"/>
              </a:ext>
            </a:extLst>
          </p:cNvPr>
          <p:cNvSpPr>
            <a:spLocks noChangeArrowheads="1"/>
          </p:cNvSpPr>
          <p:nvPr/>
        </p:nvSpPr>
        <p:spPr bwMode="auto">
          <a:xfrm>
            <a:off x="457200" y="2066925"/>
            <a:ext cx="31067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b="0" dirty="0">
                <a:solidFill>
                  <a:schemeClr val="tx1"/>
                </a:solidFill>
              </a:rPr>
              <a:t>teorie “classiche” basate sugli Stati nazione</a:t>
            </a:r>
          </a:p>
        </p:txBody>
      </p:sp>
      <p:sp>
        <p:nvSpPr>
          <p:cNvPr id="45062" name="Rectangle 6">
            <a:extLst>
              <a:ext uri="{FF2B5EF4-FFF2-40B4-BE49-F238E27FC236}">
                <a16:creationId xmlns:a16="http://schemas.microsoft.com/office/drawing/2014/main" id="{FA2AE7BC-EB8B-E243-BCAA-F4E0A4E5CD29}"/>
              </a:ext>
            </a:extLst>
          </p:cNvPr>
          <p:cNvSpPr>
            <a:spLocks noChangeArrowheads="1"/>
          </p:cNvSpPr>
          <p:nvPr/>
        </p:nvSpPr>
        <p:spPr bwMode="auto">
          <a:xfrm>
            <a:off x="4787900" y="2057400"/>
            <a:ext cx="39163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r>
              <a:rPr lang="it-IT" altLang="it-IT" sz="1800" b="0">
                <a:solidFill>
                  <a:schemeClr val="tx1"/>
                </a:solidFill>
              </a:rPr>
              <a:t>teorie “moderne” basate sulle strategie delle imprese</a:t>
            </a:r>
          </a:p>
        </p:txBody>
      </p:sp>
      <p:sp>
        <p:nvSpPr>
          <p:cNvPr id="45063" name="AutoShape 7">
            <a:extLst>
              <a:ext uri="{FF2B5EF4-FFF2-40B4-BE49-F238E27FC236}">
                <a16:creationId xmlns:a16="http://schemas.microsoft.com/office/drawing/2014/main" id="{969CEDBB-D689-5349-AA5B-4820D5738D1B}"/>
              </a:ext>
            </a:extLst>
          </p:cNvPr>
          <p:cNvSpPr>
            <a:spLocks noChangeArrowheads="1"/>
          </p:cNvSpPr>
          <p:nvPr/>
        </p:nvSpPr>
        <p:spPr bwMode="auto">
          <a:xfrm rot="13678888">
            <a:off x="3869531" y="1437615"/>
            <a:ext cx="719138" cy="7556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wrap="none" anchor="ct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endParaRPr lang="it-IT" altLang="it-IT"/>
          </a:p>
        </p:txBody>
      </p:sp>
      <p:sp>
        <p:nvSpPr>
          <p:cNvPr id="45064" name="AutoShape 8">
            <a:extLst>
              <a:ext uri="{FF2B5EF4-FFF2-40B4-BE49-F238E27FC236}">
                <a16:creationId xmlns:a16="http://schemas.microsoft.com/office/drawing/2014/main" id="{39C264E1-5CD8-FA43-B239-B6B39B2209DA}"/>
              </a:ext>
            </a:extLst>
          </p:cNvPr>
          <p:cNvSpPr>
            <a:spLocks noChangeArrowheads="1"/>
          </p:cNvSpPr>
          <p:nvPr/>
        </p:nvSpPr>
        <p:spPr bwMode="auto">
          <a:xfrm>
            <a:off x="2051050" y="2922588"/>
            <a:ext cx="649288" cy="57626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endParaRPr lang="it-IT" altLang="it-IT"/>
          </a:p>
        </p:txBody>
      </p:sp>
      <p:sp>
        <p:nvSpPr>
          <p:cNvPr id="45065" name="AutoShape 9">
            <a:extLst>
              <a:ext uri="{FF2B5EF4-FFF2-40B4-BE49-F238E27FC236}">
                <a16:creationId xmlns:a16="http://schemas.microsoft.com/office/drawing/2014/main" id="{F744B3FF-A27D-0D4F-9F19-ED1171211674}"/>
              </a:ext>
            </a:extLst>
          </p:cNvPr>
          <p:cNvSpPr>
            <a:spLocks noChangeArrowheads="1"/>
          </p:cNvSpPr>
          <p:nvPr/>
        </p:nvSpPr>
        <p:spPr bwMode="auto">
          <a:xfrm>
            <a:off x="6084888" y="2849563"/>
            <a:ext cx="649287" cy="57626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endParaRPr lang="it-IT" altLang="it-IT"/>
          </a:p>
        </p:txBody>
      </p:sp>
    </p:spTree>
    <p:extLst>
      <p:ext uri="{BB962C8B-B14F-4D97-AF65-F5344CB8AC3E}">
        <p14:creationId xmlns:p14="http://schemas.microsoft.com/office/powerpoint/2010/main" val="113896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9F8D038-F10F-0749-A6B2-C1081DE33DD6}"/>
              </a:ext>
            </a:extLst>
          </p:cNvPr>
          <p:cNvSpPr>
            <a:spLocks noGrp="1" noChangeArrowheads="1"/>
          </p:cNvSpPr>
          <p:nvPr>
            <p:ph type="body" idx="1"/>
          </p:nvPr>
        </p:nvSpPr>
        <p:spPr>
          <a:xfrm>
            <a:off x="539750" y="836613"/>
            <a:ext cx="8147050" cy="1252537"/>
          </a:xfrm>
          <a:solidFill>
            <a:schemeClr val="bg1"/>
          </a:solidFill>
        </p:spPr>
        <p:txBody>
          <a:bodyPr/>
          <a:lstStyle/>
          <a:p>
            <a:pPr algn="just" eaLnBrk="1" hangingPunct="1">
              <a:buFontTx/>
              <a:buNone/>
            </a:pPr>
            <a:r>
              <a:rPr lang="it-IT" altLang="it-IT" sz="2000"/>
              <a:t>	Le imprese, in presenza di imperfezioni di mercato,  sono indotte ad internazionalizzarsi tramite IDE e quindi sostituendo forme di organizzazione interna (internalizzazione) all’uso del mercato</a:t>
            </a:r>
          </a:p>
        </p:txBody>
      </p:sp>
      <p:sp>
        <p:nvSpPr>
          <p:cNvPr id="62467" name="Text Box 3">
            <a:extLst>
              <a:ext uri="{FF2B5EF4-FFF2-40B4-BE49-F238E27FC236}">
                <a16:creationId xmlns:a16="http://schemas.microsoft.com/office/drawing/2014/main" id="{6B151252-3BA8-8A49-A1D8-89F5DF130362}"/>
              </a:ext>
            </a:extLst>
          </p:cNvPr>
          <p:cNvSpPr txBox="1">
            <a:spLocks noChangeArrowheads="1"/>
          </p:cNvSpPr>
          <p:nvPr/>
        </p:nvSpPr>
        <p:spPr bwMode="auto">
          <a:xfrm>
            <a:off x="539750" y="2205038"/>
            <a:ext cx="8135938"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000" b="0" dirty="0">
                <a:solidFill>
                  <a:schemeClr val="tx1"/>
                </a:solidFill>
              </a:rPr>
              <a:t>il processo di internazionalizzazione determina dei costi:</a:t>
            </a:r>
          </a:p>
          <a:p>
            <a:pPr eaLnBrk="1" hangingPunct="1">
              <a:spcBef>
                <a:spcPct val="50000"/>
              </a:spcBef>
            </a:pPr>
            <a:r>
              <a:rPr lang="it-IT" altLang="it-IT" sz="2000" b="0" dirty="0">
                <a:solidFill>
                  <a:schemeClr val="tx1"/>
                </a:solidFill>
              </a:rPr>
              <a:t>Coordinamento e controllo</a:t>
            </a:r>
          </a:p>
          <a:p>
            <a:pPr eaLnBrk="1" hangingPunct="1">
              <a:spcBef>
                <a:spcPct val="50000"/>
              </a:spcBef>
            </a:pPr>
            <a:r>
              <a:rPr lang="it-IT" altLang="it-IT" sz="2000" b="0" dirty="0">
                <a:solidFill>
                  <a:schemeClr val="tx1"/>
                </a:solidFill>
              </a:rPr>
              <a:t>Comunicazione interna</a:t>
            </a:r>
          </a:p>
        </p:txBody>
      </p:sp>
      <p:sp>
        <p:nvSpPr>
          <p:cNvPr id="62468" name="Text Box 4">
            <a:extLst>
              <a:ext uri="{FF2B5EF4-FFF2-40B4-BE49-F238E27FC236}">
                <a16:creationId xmlns:a16="http://schemas.microsoft.com/office/drawing/2014/main" id="{4523A6A8-5213-204B-B29B-EDEE46CAA4E9}"/>
              </a:ext>
            </a:extLst>
          </p:cNvPr>
          <p:cNvSpPr txBox="1">
            <a:spLocks noChangeArrowheads="1"/>
          </p:cNvSpPr>
          <p:nvPr/>
        </p:nvSpPr>
        <p:spPr bwMode="auto">
          <a:xfrm>
            <a:off x="539750" y="3644900"/>
            <a:ext cx="8135938" cy="176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000" b="0" dirty="0">
                <a:solidFill>
                  <a:schemeClr val="tx1"/>
                </a:solidFill>
              </a:rPr>
              <a:t>L’entità di questi costi dipende da fattori</a:t>
            </a:r>
          </a:p>
          <a:p>
            <a:pPr eaLnBrk="1" hangingPunct="1">
              <a:spcBef>
                <a:spcPct val="50000"/>
              </a:spcBef>
            </a:pPr>
            <a:r>
              <a:rPr lang="it-IT" altLang="it-IT" sz="2000" b="0" dirty="0">
                <a:solidFill>
                  <a:schemeClr val="tx1"/>
                </a:solidFill>
              </a:rPr>
              <a:t>Di tipo geografico (distanza)</a:t>
            </a:r>
          </a:p>
          <a:p>
            <a:pPr eaLnBrk="1" hangingPunct="1">
              <a:spcBef>
                <a:spcPct val="50000"/>
              </a:spcBef>
            </a:pPr>
            <a:r>
              <a:rPr lang="it-IT" altLang="it-IT" sz="2000" b="0" dirty="0" err="1">
                <a:solidFill>
                  <a:schemeClr val="tx1"/>
                </a:solidFill>
              </a:rPr>
              <a:t>Nation</a:t>
            </a:r>
            <a:r>
              <a:rPr lang="it-IT" altLang="it-IT" sz="2000" b="0" dirty="0">
                <a:solidFill>
                  <a:schemeClr val="tx1"/>
                </a:solidFill>
              </a:rPr>
              <a:t> </a:t>
            </a:r>
            <a:r>
              <a:rPr lang="it-IT" altLang="it-IT" sz="2000" b="0" dirty="0" err="1">
                <a:solidFill>
                  <a:schemeClr val="tx1"/>
                </a:solidFill>
              </a:rPr>
              <a:t>specific</a:t>
            </a:r>
            <a:r>
              <a:rPr lang="it-IT" altLang="it-IT" sz="2000" b="0" dirty="0">
                <a:solidFill>
                  <a:schemeClr val="tx1"/>
                </a:solidFill>
              </a:rPr>
              <a:t> (relazioni politiche, economiche,…)</a:t>
            </a:r>
          </a:p>
          <a:p>
            <a:pPr eaLnBrk="1" hangingPunct="1">
              <a:spcBef>
                <a:spcPct val="50000"/>
              </a:spcBef>
            </a:pPr>
            <a:r>
              <a:rPr lang="it-IT" altLang="it-IT" sz="2000" b="0" dirty="0" err="1">
                <a:solidFill>
                  <a:schemeClr val="tx1"/>
                </a:solidFill>
              </a:rPr>
              <a:t>Firm</a:t>
            </a:r>
            <a:r>
              <a:rPr lang="it-IT" altLang="it-IT" sz="2000" b="0" dirty="0">
                <a:solidFill>
                  <a:schemeClr val="tx1"/>
                </a:solidFill>
              </a:rPr>
              <a:t> </a:t>
            </a:r>
            <a:r>
              <a:rPr lang="it-IT" altLang="it-IT" sz="2000" b="0" dirty="0" err="1">
                <a:solidFill>
                  <a:schemeClr val="tx1"/>
                </a:solidFill>
              </a:rPr>
              <a:t>specific</a:t>
            </a:r>
            <a:r>
              <a:rPr lang="it-IT" altLang="it-IT" sz="2000" b="0" dirty="0">
                <a:solidFill>
                  <a:schemeClr val="tx1"/>
                </a:solidFill>
              </a:rPr>
              <a:t> (risorse tecnologiche, manageriali…)</a:t>
            </a:r>
          </a:p>
        </p:txBody>
      </p:sp>
      <p:sp>
        <p:nvSpPr>
          <p:cNvPr id="62469" name="Text Box 5">
            <a:extLst>
              <a:ext uri="{FF2B5EF4-FFF2-40B4-BE49-F238E27FC236}">
                <a16:creationId xmlns:a16="http://schemas.microsoft.com/office/drawing/2014/main" id="{D3BBF02F-BA43-5449-BE12-A0683B00A342}"/>
              </a:ext>
            </a:extLst>
          </p:cNvPr>
          <p:cNvSpPr txBox="1">
            <a:spLocks noChangeArrowheads="1"/>
          </p:cNvSpPr>
          <p:nvPr/>
        </p:nvSpPr>
        <p:spPr bwMode="auto">
          <a:xfrm>
            <a:off x="539750" y="5591175"/>
            <a:ext cx="8135938"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50000"/>
              </a:spcBef>
            </a:pPr>
            <a:r>
              <a:rPr lang="it-IT" altLang="it-IT" sz="2000" b="0" dirty="0">
                <a:solidFill>
                  <a:schemeClr val="tx1"/>
                </a:solidFill>
              </a:rPr>
              <a:t>In presenza di queste condizioni l’impresa sceglie l’espansione verticale, orizzontale o conglomerare allo scopo di sostituire o supportare il mercato</a:t>
            </a:r>
          </a:p>
        </p:txBody>
      </p:sp>
      <p:sp>
        <p:nvSpPr>
          <p:cNvPr id="62470" name="Text Box 6">
            <a:extLst>
              <a:ext uri="{FF2B5EF4-FFF2-40B4-BE49-F238E27FC236}">
                <a16:creationId xmlns:a16="http://schemas.microsoft.com/office/drawing/2014/main" id="{B65E0469-946E-9148-B0F8-20E8F7219A5B}"/>
              </a:ext>
            </a:extLst>
          </p:cNvPr>
          <p:cNvSpPr txBox="1">
            <a:spLocks noChangeArrowheads="1"/>
          </p:cNvSpPr>
          <p:nvPr/>
        </p:nvSpPr>
        <p:spPr bwMode="auto">
          <a:xfrm>
            <a:off x="323850" y="4445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1800">
                <a:solidFill>
                  <a:schemeClr val="tx1"/>
                </a:solidFill>
              </a:rPr>
              <a:t>TEORIE DI READING: TEORIE DEI COSTI DI TRANSAZIONE </a:t>
            </a:r>
            <a:br>
              <a:rPr lang="it-IT" altLang="it-IT" sz="1800" b="0">
                <a:solidFill>
                  <a:schemeClr val="tx1"/>
                </a:solidFill>
              </a:rPr>
            </a:br>
            <a:r>
              <a:rPr lang="it-IT" altLang="it-IT" sz="1800" b="0">
                <a:solidFill>
                  <a:schemeClr val="tx1"/>
                </a:solidFill>
              </a:rPr>
              <a:t> Buckley e Casson (1976)</a:t>
            </a:r>
          </a:p>
        </p:txBody>
      </p:sp>
    </p:spTree>
    <p:extLst>
      <p:ext uri="{BB962C8B-B14F-4D97-AF65-F5344CB8AC3E}">
        <p14:creationId xmlns:p14="http://schemas.microsoft.com/office/powerpoint/2010/main" val="406309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81FF70F-330B-284A-9B58-1A065F677AB3}"/>
              </a:ext>
            </a:extLst>
          </p:cNvPr>
          <p:cNvSpPr>
            <a:spLocks noChangeArrowheads="1"/>
          </p:cNvSpPr>
          <p:nvPr/>
        </p:nvSpPr>
        <p:spPr bwMode="auto">
          <a:xfrm>
            <a:off x="171749" y="134580"/>
            <a:ext cx="8066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dirty="0">
                <a:solidFill>
                  <a:schemeClr val="tx1"/>
                </a:solidFill>
              </a:rPr>
              <a:t>TEORIE DI READING: IL</a:t>
            </a:r>
            <a:r>
              <a:rPr lang="it-IT" altLang="it-IT" sz="1800" b="0" dirty="0">
                <a:solidFill>
                  <a:schemeClr val="tx1"/>
                </a:solidFill>
              </a:rPr>
              <a:t> </a:t>
            </a:r>
            <a:r>
              <a:rPr lang="it-IT" altLang="it-IT" sz="2000" dirty="0">
                <a:solidFill>
                  <a:schemeClr val="tx1"/>
                </a:solidFill>
              </a:rPr>
              <a:t>PARADIGMA ECLETTICO DI DUNNING</a:t>
            </a:r>
          </a:p>
        </p:txBody>
      </p:sp>
      <p:sp>
        <p:nvSpPr>
          <p:cNvPr id="63491" name="Rectangle 3">
            <a:extLst>
              <a:ext uri="{FF2B5EF4-FFF2-40B4-BE49-F238E27FC236}">
                <a16:creationId xmlns:a16="http://schemas.microsoft.com/office/drawing/2014/main" id="{4DDEEF4A-7366-1041-83AD-A46D5291AB75}"/>
              </a:ext>
            </a:extLst>
          </p:cNvPr>
          <p:cNvSpPr>
            <a:spLocks noChangeArrowheads="1"/>
          </p:cNvSpPr>
          <p:nvPr/>
        </p:nvSpPr>
        <p:spPr bwMode="auto">
          <a:xfrm>
            <a:off x="410036" y="1455482"/>
            <a:ext cx="8567737" cy="77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25000"/>
              </a:lnSpc>
            </a:pPr>
            <a:r>
              <a:rPr lang="it-IT" altLang="it-IT" sz="1800" b="0" dirty="0">
                <a:solidFill>
                  <a:schemeClr val="tx1"/>
                </a:solidFill>
              </a:rPr>
              <a:t>Lo sviluppo internazionale è un processo strategico evolutivo e relazionale con obiettivi di redditività a lungo termine</a:t>
            </a:r>
          </a:p>
        </p:txBody>
      </p:sp>
      <p:sp>
        <p:nvSpPr>
          <p:cNvPr id="63492" name="Rectangle 4">
            <a:extLst>
              <a:ext uri="{FF2B5EF4-FFF2-40B4-BE49-F238E27FC236}">
                <a16:creationId xmlns:a16="http://schemas.microsoft.com/office/drawing/2014/main" id="{D26E8BCC-426D-D745-948E-9A339F48C4E6}"/>
              </a:ext>
            </a:extLst>
          </p:cNvPr>
          <p:cNvSpPr>
            <a:spLocks noChangeArrowheads="1"/>
          </p:cNvSpPr>
          <p:nvPr/>
        </p:nvSpPr>
        <p:spPr bwMode="auto">
          <a:xfrm>
            <a:off x="395288" y="2420938"/>
            <a:ext cx="8497887" cy="412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20000"/>
              </a:lnSpc>
            </a:pPr>
            <a:r>
              <a:rPr lang="it-IT" altLang="it-IT" sz="2000" b="0" i="1" dirty="0">
                <a:solidFill>
                  <a:schemeClr val="tx1"/>
                </a:solidFill>
              </a:rPr>
              <a:t>Classificazione delle imprese in funzione degli obiettivi degli IDE</a:t>
            </a:r>
            <a:r>
              <a:rPr lang="it-IT" altLang="it-IT" sz="2000" b="0" dirty="0">
                <a:solidFill>
                  <a:schemeClr val="tx1"/>
                </a:solidFill>
              </a:rPr>
              <a:t>:</a:t>
            </a:r>
          </a:p>
          <a:p>
            <a:pPr eaLnBrk="1" hangingPunct="1">
              <a:lnSpc>
                <a:spcPct val="120000"/>
              </a:lnSpc>
            </a:pPr>
            <a:endParaRPr lang="it-IT" altLang="it-IT" sz="2000" b="0" i="1" dirty="0">
              <a:solidFill>
                <a:schemeClr val="tx1"/>
              </a:solidFill>
            </a:endParaRPr>
          </a:p>
          <a:p>
            <a:pPr eaLnBrk="1" hangingPunct="1">
              <a:lnSpc>
                <a:spcPct val="120000"/>
              </a:lnSpc>
            </a:pPr>
            <a:r>
              <a:rPr lang="it-IT" altLang="it-IT" sz="2000" i="1" dirty="0" err="1">
                <a:solidFill>
                  <a:schemeClr val="tx1"/>
                </a:solidFill>
              </a:rPr>
              <a:t>natural</a:t>
            </a:r>
            <a:r>
              <a:rPr lang="it-IT" altLang="it-IT" sz="2000" i="1" dirty="0">
                <a:solidFill>
                  <a:schemeClr val="tx1"/>
                </a:solidFill>
              </a:rPr>
              <a:t> </a:t>
            </a:r>
            <a:r>
              <a:rPr lang="it-IT" altLang="it-IT" sz="2000" i="1" dirty="0" err="1">
                <a:solidFill>
                  <a:schemeClr val="tx1"/>
                </a:solidFill>
              </a:rPr>
              <a:t>resource</a:t>
            </a:r>
            <a:r>
              <a:rPr lang="it-IT" altLang="it-IT" sz="2000" i="1" dirty="0">
                <a:solidFill>
                  <a:schemeClr val="tx1"/>
                </a:solidFill>
              </a:rPr>
              <a:t> </a:t>
            </a:r>
            <a:r>
              <a:rPr lang="it-IT" altLang="it-IT" sz="2000" i="1" dirty="0" err="1">
                <a:solidFill>
                  <a:schemeClr val="tx1"/>
                </a:solidFill>
              </a:rPr>
              <a:t>seekers</a:t>
            </a:r>
            <a:r>
              <a:rPr lang="it-IT" altLang="it-IT" sz="2000" b="0" dirty="0">
                <a:solidFill>
                  <a:schemeClr val="tx1"/>
                </a:solidFill>
              </a:rPr>
              <a:t>: imprese rivolte ai mercati degli input ricercano risorse (fisiche, manodopera o tecnologia) a basso costo </a:t>
            </a:r>
          </a:p>
          <a:p>
            <a:pPr eaLnBrk="1" hangingPunct="1">
              <a:lnSpc>
                <a:spcPct val="120000"/>
              </a:lnSpc>
            </a:pPr>
            <a:r>
              <a:rPr lang="it-IT" altLang="it-IT" sz="2000" i="1" dirty="0">
                <a:solidFill>
                  <a:schemeClr val="tx1"/>
                </a:solidFill>
              </a:rPr>
              <a:t>market </a:t>
            </a:r>
            <a:r>
              <a:rPr lang="it-IT" altLang="it-IT" sz="2000" i="1" dirty="0" err="1">
                <a:solidFill>
                  <a:schemeClr val="tx1"/>
                </a:solidFill>
              </a:rPr>
              <a:t>seekers</a:t>
            </a:r>
            <a:r>
              <a:rPr lang="it-IT" altLang="it-IT" sz="2000" b="0" dirty="0">
                <a:solidFill>
                  <a:schemeClr val="tx1"/>
                </a:solidFill>
              </a:rPr>
              <a:t>: </a:t>
            </a:r>
            <a:r>
              <a:rPr lang="it-IT" altLang="it-IT" sz="2000" b="0" dirty="0" err="1">
                <a:solidFill>
                  <a:schemeClr val="tx1"/>
                </a:solidFill>
              </a:rPr>
              <a:t>impreser</a:t>
            </a:r>
            <a:r>
              <a:rPr lang="it-IT" altLang="it-IT" sz="2000" b="0" dirty="0">
                <a:solidFill>
                  <a:schemeClr val="tx1"/>
                </a:solidFill>
              </a:rPr>
              <a:t> rivolte ai mercati di sbocco allo scopo di:  seguire i clienti, adattare i prodotti, ridurre i costi di trasporto e di transazione, attuare politiche offensive e difensive </a:t>
            </a:r>
          </a:p>
          <a:p>
            <a:pPr eaLnBrk="1" hangingPunct="1">
              <a:lnSpc>
                <a:spcPct val="120000"/>
              </a:lnSpc>
            </a:pPr>
            <a:r>
              <a:rPr lang="it-IT" altLang="it-IT" sz="2000" i="1" dirty="0" err="1">
                <a:solidFill>
                  <a:schemeClr val="tx1"/>
                </a:solidFill>
              </a:rPr>
              <a:t>efficiency</a:t>
            </a:r>
            <a:r>
              <a:rPr lang="it-IT" altLang="it-IT" sz="2000" i="1" dirty="0">
                <a:solidFill>
                  <a:schemeClr val="tx1"/>
                </a:solidFill>
              </a:rPr>
              <a:t> </a:t>
            </a:r>
            <a:r>
              <a:rPr lang="it-IT" altLang="it-IT" sz="2000" i="1" dirty="0" err="1">
                <a:solidFill>
                  <a:schemeClr val="tx1"/>
                </a:solidFill>
              </a:rPr>
              <a:t>seekers</a:t>
            </a:r>
            <a:r>
              <a:rPr lang="it-IT" altLang="it-IT" sz="2000" b="0" i="1" dirty="0">
                <a:solidFill>
                  <a:schemeClr val="tx1"/>
                </a:solidFill>
              </a:rPr>
              <a:t>:</a:t>
            </a:r>
            <a:r>
              <a:rPr lang="it-IT" altLang="it-IT" sz="2000" b="0" dirty="0">
                <a:solidFill>
                  <a:schemeClr val="tx1"/>
                </a:solidFill>
              </a:rPr>
              <a:t> imprese rivolte all’efficienza e alla ricerca di vantaggi differenziali tra Paesi (fattori, cultura, </a:t>
            </a:r>
            <a:r>
              <a:rPr lang="it-IT" altLang="it-IT" sz="2000" b="0" dirty="0" err="1">
                <a:solidFill>
                  <a:schemeClr val="tx1"/>
                </a:solidFill>
              </a:rPr>
              <a:t>valutee</a:t>
            </a:r>
            <a:r>
              <a:rPr lang="it-IT" altLang="it-IT" sz="2000" b="0" dirty="0">
                <a:solidFill>
                  <a:schemeClr val="tx1"/>
                </a:solidFill>
              </a:rPr>
              <a:t>….)</a:t>
            </a:r>
          </a:p>
          <a:p>
            <a:pPr eaLnBrk="1" hangingPunct="1">
              <a:lnSpc>
                <a:spcPct val="120000"/>
              </a:lnSpc>
            </a:pPr>
            <a:r>
              <a:rPr lang="it-IT" altLang="it-IT" sz="2000" i="1" dirty="0" err="1">
                <a:solidFill>
                  <a:schemeClr val="tx1"/>
                </a:solidFill>
              </a:rPr>
              <a:t>strategic</a:t>
            </a:r>
            <a:r>
              <a:rPr lang="it-IT" altLang="it-IT" sz="2000" i="1" dirty="0">
                <a:solidFill>
                  <a:schemeClr val="tx1"/>
                </a:solidFill>
              </a:rPr>
              <a:t> </a:t>
            </a:r>
            <a:r>
              <a:rPr lang="it-IT" altLang="it-IT" sz="2000" i="1" dirty="0" err="1">
                <a:solidFill>
                  <a:schemeClr val="tx1"/>
                </a:solidFill>
              </a:rPr>
              <a:t>asset</a:t>
            </a:r>
            <a:r>
              <a:rPr lang="it-IT" altLang="it-IT" sz="2000" i="1" dirty="0">
                <a:solidFill>
                  <a:schemeClr val="tx1"/>
                </a:solidFill>
              </a:rPr>
              <a:t> </a:t>
            </a:r>
            <a:r>
              <a:rPr lang="it-IT" altLang="it-IT" sz="2000" i="1" dirty="0" err="1">
                <a:solidFill>
                  <a:schemeClr val="tx1"/>
                </a:solidFill>
              </a:rPr>
              <a:t>seekers</a:t>
            </a:r>
            <a:r>
              <a:rPr lang="it-IT" altLang="it-IT" sz="2000" b="0" i="1" dirty="0">
                <a:solidFill>
                  <a:schemeClr val="tx1"/>
                </a:solidFill>
              </a:rPr>
              <a:t>: imprese </a:t>
            </a:r>
            <a:r>
              <a:rPr lang="it-IT" altLang="it-IT" sz="2000" b="0" dirty="0">
                <a:solidFill>
                  <a:schemeClr val="tx1"/>
                </a:solidFill>
              </a:rPr>
              <a:t>rivolte a supportare le politiche competitive </a:t>
            </a:r>
          </a:p>
        </p:txBody>
      </p:sp>
      <p:pic>
        <p:nvPicPr>
          <p:cNvPr id="3" name="Immagine 2">
            <a:extLst>
              <a:ext uri="{FF2B5EF4-FFF2-40B4-BE49-F238E27FC236}">
                <a16:creationId xmlns:a16="http://schemas.microsoft.com/office/drawing/2014/main" id="{0640AB2B-A462-1846-8888-7680E3E6741C}"/>
              </a:ext>
            </a:extLst>
          </p:cNvPr>
          <p:cNvPicPr>
            <a:picLocks noChangeAspect="1"/>
          </p:cNvPicPr>
          <p:nvPr/>
        </p:nvPicPr>
        <p:blipFill>
          <a:blip r:embed="rId3"/>
          <a:stretch>
            <a:fillRect/>
          </a:stretch>
        </p:blipFill>
        <p:spPr>
          <a:xfrm>
            <a:off x="7827799" y="134580"/>
            <a:ext cx="1144452" cy="1250912"/>
          </a:xfrm>
          <a:prstGeom prst="rect">
            <a:avLst/>
          </a:prstGeom>
        </p:spPr>
      </p:pic>
    </p:spTree>
    <p:extLst>
      <p:ext uri="{BB962C8B-B14F-4D97-AF65-F5344CB8AC3E}">
        <p14:creationId xmlns:p14="http://schemas.microsoft.com/office/powerpoint/2010/main" val="77387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0035C08C-2183-F344-83FC-6F6EE51F94A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16013" y="1844675"/>
            <a:ext cx="6769100" cy="3614738"/>
          </a:xfrm>
          <a:noFill/>
        </p:spPr>
      </p:pic>
      <p:sp>
        <p:nvSpPr>
          <p:cNvPr id="64515" name="Text Box 3">
            <a:extLst>
              <a:ext uri="{FF2B5EF4-FFF2-40B4-BE49-F238E27FC236}">
                <a16:creationId xmlns:a16="http://schemas.microsoft.com/office/drawing/2014/main" id="{85A36606-7F63-7447-89A5-ECCF6C7819DE}"/>
              </a:ext>
            </a:extLst>
          </p:cNvPr>
          <p:cNvSpPr txBox="1">
            <a:spLocks noChangeArrowheads="1"/>
          </p:cNvSpPr>
          <p:nvPr/>
        </p:nvSpPr>
        <p:spPr bwMode="auto">
          <a:xfrm>
            <a:off x="395288" y="188913"/>
            <a:ext cx="8497887" cy="1604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50000"/>
              </a:spcBef>
            </a:pPr>
            <a:r>
              <a:rPr lang="it-IT" altLang="it-IT" sz="1800" b="0">
                <a:solidFill>
                  <a:schemeClr val="tx1"/>
                </a:solidFill>
              </a:rPr>
              <a:t>Vantaggi statici e dinamici  derivanti dall’internazionalizzazione </a:t>
            </a:r>
          </a:p>
          <a:p>
            <a:pPr algn="just" eaLnBrk="1" hangingPunct="1">
              <a:spcBef>
                <a:spcPct val="50000"/>
              </a:spcBef>
              <a:buFontTx/>
              <a:buChar char="•"/>
            </a:pPr>
            <a:r>
              <a:rPr lang="it-IT" altLang="it-IT" sz="1800" b="0">
                <a:solidFill>
                  <a:schemeClr val="tx1"/>
                </a:solidFill>
              </a:rPr>
              <a:t> Vantaggio nazionale</a:t>
            </a:r>
          </a:p>
          <a:p>
            <a:pPr algn="just" eaLnBrk="1" hangingPunct="1">
              <a:spcBef>
                <a:spcPct val="50000"/>
              </a:spcBef>
              <a:buFontTx/>
              <a:buChar char="•"/>
            </a:pPr>
            <a:r>
              <a:rPr lang="it-IT" altLang="it-IT" sz="1800" b="0">
                <a:solidFill>
                  <a:schemeClr val="tx1"/>
                </a:solidFill>
              </a:rPr>
              <a:t> Vantaggi di settore</a:t>
            </a:r>
          </a:p>
          <a:p>
            <a:pPr algn="just" eaLnBrk="1" hangingPunct="1">
              <a:spcBef>
                <a:spcPct val="50000"/>
              </a:spcBef>
              <a:buFontTx/>
              <a:buChar char="•"/>
            </a:pPr>
            <a:r>
              <a:rPr lang="it-IT" altLang="it-IT" sz="1800" b="0">
                <a:solidFill>
                  <a:schemeClr val="tx1"/>
                </a:solidFill>
              </a:rPr>
              <a:t> Vantaggio manageriale</a:t>
            </a:r>
          </a:p>
        </p:txBody>
      </p:sp>
      <p:sp>
        <p:nvSpPr>
          <p:cNvPr id="64516" name="Rectangle 4">
            <a:extLst>
              <a:ext uri="{FF2B5EF4-FFF2-40B4-BE49-F238E27FC236}">
                <a16:creationId xmlns:a16="http://schemas.microsoft.com/office/drawing/2014/main" id="{58343FE0-01E2-C642-A631-0E0E0DC37E7F}"/>
              </a:ext>
            </a:extLst>
          </p:cNvPr>
          <p:cNvSpPr>
            <a:spLocks noChangeArrowheads="1"/>
          </p:cNvSpPr>
          <p:nvPr/>
        </p:nvSpPr>
        <p:spPr bwMode="auto">
          <a:xfrm>
            <a:off x="250825" y="5589588"/>
            <a:ext cx="8713788" cy="119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50000"/>
              </a:spcBef>
            </a:pPr>
            <a:r>
              <a:rPr lang="it-IT" altLang="it-IT" sz="1800">
                <a:solidFill>
                  <a:schemeClr val="tx1"/>
                </a:solidFill>
              </a:rPr>
              <a:t>O</a:t>
            </a:r>
            <a:r>
              <a:rPr lang="it-IT" altLang="it-IT" sz="1800" b="0">
                <a:solidFill>
                  <a:schemeClr val="tx1"/>
                </a:solidFill>
              </a:rPr>
              <a:t>    disponibiltà e utilizzo efficiente dei fattori produttivi </a:t>
            </a:r>
          </a:p>
          <a:p>
            <a:pPr algn="just" eaLnBrk="1" hangingPunct="1">
              <a:spcBef>
                <a:spcPct val="50000"/>
              </a:spcBef>
            </a:pPr>
            <a:r>
              <a:rPr lang="it-IT" altLang="it-IT" sz="1800">
                <a:solidFill>
                  <a:schemeClr val="tx1"/>
                </a:solidFill>
              </a:rPr>
              <a:t>L </a:t>
            </a:r>
            <a:r>
              <a:rPr lang="it-IT" altLang="it-IT" sz="1800" b="0">
                <a:solidFill>
                  <a:schemeClr val="tx1"/>
                </a:solidFill>
              </a:rPr>
              <a:t>    grado di attrattività della nazione obiettivo </a:t>
            </a:r>
          </a:p>
          <a:p>
            <a:pPr algn="just" eaLnBrk="1" hangingPunct="1">
              <a:spcBef>
                <a:spcPct val="50000"/>
              </a:spcBef>
            </a:pPr>
            <a:r>
              <a:rPr lang="it-IT" altLang="it-IT" sz="1800">
                <a:solidFill>
                  <a:schemeClr val="tx1"/>
                </a:solidFill>
              </a:rPr>
              <a:t>I</a:t>
            </a:r>
            <a:r>
              <a:rPr lang="it-IT" altLang="it-IT" sz="1800" b="0">
                <a:solidFill>
                  <a:schemeClr val="tx1"/>
                </a:solidFill>
              </a:rPr>
              <a:t>      modalità di sostituzione del mercato (esportazione, IDE, forme ibride)</a:t>
            </a:r>
          </a:p>
        </p:txBody>
      </p:sp>
      <p:sp>
        <p:nvSpPr>
          <p:cNvPr id="64517" name="Text Box 5">
            <a:extLst>
              <a:ext uri="{FF2B5EF4-FFF2-40B4-BE49-F238E27FC236}">
                <a16:creationId xmlns:a16="http://schemas.microsoft.com/office/drawing/2014/main" id="{BA8316D4-8D3F-8146-BD4C-18954773EAAF}"/>
              </a:ext>
            </a:extLst>
          </p:cNvPr>
          <p:cNvSpPr txBox="1">
            <a:spLocks noChangeArrowheads="1"/>
          </p:cNvSpPr>
          <p:nvPr/>
        </p:nvSpPr>
        <p:spPr bwMode="auto">
          <a:xfrm>
            <a:off x="5580063" y="2708275"/>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000" b="0"/>
              <a:t>0</a:t>
            </a:r>
          </a:p>
        </p:txBody>
      </p:sp>
      <p:sp>
        <p:nvSpPr>
          <p:cNvPr id="64518" name="Text Box 6">
            <a:extLst>
              <a:ext uri="{FF2B5EF4-FFF2-40B4-BE49-F238E27FC236}">
                <a16:creationId xmlns:a16="http://schemas.microsoft.com/office/drawing/2014/main" id="{C1FE7EC2-3B8D-CA4B-9406-79ED9D61BD94}"/>
              </a:ext>
            </a:extLst>
          </p:cNvPr>
          <p:cNvSpPr txBox="1">
            <a:spLocks noChangeArrowheads="1"/>
          </p:cNvSpPr>
          <p:nvPr/>
        </p:nvSpPr>
        <p:spPr bwMode="auto">
          <a:xfrm>
            <a:off x="1763713" y="3644900"/>
            <a:ext cx="863600" cy="304800"/>
          </a:xfrm>
          <a:prstGeom prst="rect">
            <a:avLst/>
          </a:prstGeom>
          <a:solidFill>
            <a:srgbClr val="41E9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400">
                <a:solidFill>
                  <a:schemeClr val="tx1"/>
                </a:solidFill>
              </a:rPr>
              <a:t>(WHY?)</a:t>
            </a:r>
          </a:p>
        </p:txBody>
      </p:sp>
    </p:spTree>
    <p:extLst>
      <p:ext uri="{BB962C8B-B14F-4D97-AF65-F5344CB8AC3E}">
        <p14:creationId xmlns:p14="http://schemas.microsoft.com/office/powerpoint/2010/main" val="349961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6C73D56-810C-954E-8557-77BDB487B60E}"/>
              </a:ext>
            </a:extLst>
          </p:cNvPr>
          <p:cNvSpPr>
            <a:spLocks noGrp="1" noChangeArrowheads="1"/>
          </p:cNvSpPr>
          <p:nvPr>
            <p:ph type="title"/>
          </p:nvPr>
        </p:nvSpPr>
        <p:spPr>
          <a:xfrm>
            <a:off x="457200" y="115888"/>
            <a:ext cx="8229600" cy="633412"/>
          </a:xfrm>
        </p:spPr>
        <p:txBody>
          <a:bodyPr/>
          <a:lstStyle/>
          <a:p>
            <a:pPr eaLnBrk="1" hangingPunct="1"/>
            <a:r>
              <a:rPr lang="it-IT" altLang="it-IT" sz="1800" b="1" dirty="0"/>
              <a:t>TEORIE STRATEGICHE: IL MODELLO DI KOGUT </a:t>
            </a:r>
            <a:r>
              <a:rPr lang="it-IT" altLang="it-IT" sz="2000" b="1" dirty="0"/>
              <a:t>(1985)</a:t>
            </a:r>
            <a:br>
              <a:rPr lang="it-IT" altLang="it-IT" sz="2000" b="1" dirty="0"/>
            </a:br>
            <a:endParaRPr lang="it-IT" altLang="it-IT" sz="2000" b="1" dirty="0"/>
          </a:p>
        </p:txBody>
      </p:sp>
      <p:sp>
        <p:nvSpPr>
          <p:cNvPr id="65539" name="Rectangle 3">
            <a:extLst>
              <a:ext uri="{FF2B5EF4-FFF2-40B4-BE49-F238E27FC236}">
                <a16:creationId xmlns:a16="http://schemas.microsoft.com/office/drawing/2014/main" id="{18E237DB-BD8D-C54C-BF0A-46DCBF4A9EA2}"/>
              </a:ext>
            </a:extLst>
          </p:cNvPr>
          <p:cNvSpPr>
            <a:spLocks noGrp="1" noChangeArrowheads="1"/>
          </p:cNvSpPr>
          <p:nvPr>
            <p:ph type="body" idx="1"/>
          </p:nvPr>
        </p:nvSpPr>
        <p:spPr>
          <a:xfrm>
            <a:off x="179388" y="1857375"/>
            <a:ext cx="8856662" cy="2509838"/>
          </a:xfrm>
          <a:solidFill>
            <a:schemeClr val="bg1"/>
          </a:solidFill>
        </p:spPr>
        <p:txBody>
          <a:bodyPr/>
          <a:lstStyle/>
          <a:p>
            <a:pPr algn="just" eaLnBrk="1" hangingPunct="1">
              <a:lnSpc>
                <a:spcPct val="90000"/>
              </a:lnSpc>
              <a:buFontTx/>
              <a:buNone/>
            </a:pPr>
            <a:r>
              <a:rPr lang="it-IT" altLang="it-IT" sz="2000"/>
              <a:t>Per rispondere </a:t>
            </a:r>
            <a:r>
              <a:rPr lang="it-IT" altLang="it-IT" sz="2000" i="1"/>
              <a:t>combina</a:t>
            </a:r>
            <a:r>
              <a:rPr lang="it-IT" altLang="it-IT" sz="2000" b="1" i="1"/>
              <a:t> due diverse teorie</a:t>
            </a:r>
            <a:r>
              <a:rPr lang="it-IT" altLang="it-IT" sz="2000"/>
              <a:t>: </a:t>
            </a:r>
          </a:p>
          <a:p>
            <a:pPr algn="just" eaLnBrk="1" hangingPunct="1">
              <a:lnSpc>
                <a:spcPct val="90000"/>
              </a:lnSpc>
              <a:buFontTx/>
              <a:buAutoNum type="alphaLcParenR"/>
            </a:pPr>
            <a:r>
              <a:rPr lang="it-IT" altLang="it-IT" sz="2000" i="1"/>
              <a:t>Location specific  advantage</a:t>
            </a:r>
            <a:r>
              <a:rPr lang="it-IT" altLang="it-IT" sz="2000"/>
              <a:t>; la teoria del </a:t>
            </a:r>
            <a:r>
              <a:rPr lang="it-IT" altLang="it-IT" sz="2000" b="1"/>
              <a:t>vantaggio comparato </a:t>
            </a:r>
            <a:r>
              <a:rPr lang="it-IT" altLang="it-IT" sz="2000"/>
              <a:t>delle nazioni che spiega le strategie di localizzazione in funzione dei fattori lavoro e capitale </a:t>
            </a:r>
          </a:p>
          <a:p>
            <a:pPr algn="just" eaLnBrk="1" hangingPunct="1">
              <a:lnSpc>
                <a:spcPct val="90000"/>
              </a:lnSpc>
              <a:buFontTx/>
              <a:buAutoNum type="alphaLcParenR"/>
            </a:pPr>
            <a:r>
              <a:rPr lang="it-IT" altLang="it-IT" sz="2000" i="1"/>
              <a:t>Firm specific advantage</a:t>
            </a:r>
            <a:r>
              <a:rPr lang="it-IT" altLang="it-IT" sz="2000"/>
              <a:t> la teoria del </a:t>
            </a:r>
            <a:r>
              <a:rPr lang="it-IT" altLang="it-IT" sz="2000" b="1"/>
              <a:t>vantaggio competitivo </a:t>
            </a:r>
            <a:r>
              <a:rPr lang="it-IT" altLang="it-IT" sz="2000"/>
              <a:t>(Porter 1985) che spiega i criteri che le imprese seguono per  individuare le attività della catena del valore su cui concentrare i propri investimenti e le risorse manageriali disponibili</a:t>
            </a:r>
          </a:p>
        </p:txBody>
      </p:sp>
      <p:sp>
        <p:nvSpPr>
          <p:cNvPr id="65540" name="Rectangle 4">
            <a:extLst>
              <a:ext uri="{FF2B5EF4-FFF2-40B4-BE49-F238E27FC236}">
                <a16:creationId xmlns:a16="http://schemas.microsoft.com/office/drawing/2014/main" id="{39857FF1-D598-6A4A-A345-57A079398DEE}"/>
              </a:ext>
            </a:extLst>
          </p:cNvPr>
          <p:cNvSpPr>
            <a:spLocks noChangeArrowheads="1"/>
          </p:cNvSpPr>
          <p:nvPr/>
        </p:nvSpPr>
        <p:spPr bwMode="auto">
          <a:xfrm>
            <a:off x="179388" y="571500"/>
            <a:ext cx="8821737"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2000" b="0" i="1" dirty="0">
                <a:solidFill>
                  <a:schemeClr val="tx1"/>
                </a:solidFill>
              </a:rPr>
              <a:t>Per spiegare l’internazionalizzazione si pone </a:t>
            </a:r>
            <a:r>
              <a:rPr lang="it-IT" altLang="it-IT" sz="2000" i="1" dirty="0">
                <a:solidFill>
                  <a:schemeClr val="tx1"/>
                </a:solidFill>
              </a:rPr>
              <a:t>due domande</a:t>
            </a:r>
            <a:r>
              <a:rPr lang="it-IT" altLang="it-IT" sz="2000" b="0" i="1" dirty="0">
                <a:solidFill>
                  <a:schemeClr val="tx1"/>
                </a:solidFill>
              </a:rPr>
              <a:t> </a:t>
            </a:r>
            <a:r>
              <a:rPr lang="it-IT" altLang="it-IT" sz="2000" b="0" dirty="0">
                <a:solidFill>
                  <a:schemeClr val="tx1"/>
                </a:solidFill>
              </a:rPr>
              <a:t>:</a:t>
            </a:r>
          </a:p>
          <a:p>
            <a:pPr algn="just" eaLnBrk="1" hangingPunct="1">
              <a:lnSpc>
                <a:spcPct val="120000"/>
              </a:lnSpc>
            </a:pPr>
            <a:r>
              <a:rPr lang="it-IT" altLang="it-IT" sz="2000" b="0" dirty="0">
                <a:solidFill>
                  <a:schemeClr val="tx1"/>
                </a:solidFill>
              </a:rPr>
              <a:t>a) in quali attività le imprese devono concentrare le proprie risorse?</a:t>
            </a:r>
          </a:p>
          <a:p>
            <a:pPr algn="just" eaLnBrk="1" hangingPunct="1">
              <a:lnSpc>
                <a:spcPct val="120000"/>
              </a:lnSpc>
            </a:pPr>
            <a:r>
              <a:rPr lang="it-IT" altLang="it-IT" sz="2000" b="0" dirty="0">
                <a:solidFill>
                  <a:schemeClr val="tx1"/>
                </a:solidFill>
              </a:rPr>
              <a:t>b) dove estendere a livello internazionale le attività della catena del valore?</a:t>
            </a:r>
          </a:p>
        </p:txBody>
      </p:sp>
      <p:sp>
        <p:nvSpPr>
          <p:cNvPr id="65541" name="Rectangle 5">
            <a:extLst>
              <a:ext uri="{FF2B5EF4-FFF2-40B4-BE49-F238E27FC236}">
                <a16:creationId xmlns:a16="http://schemas.microsoft.com/office/drawing/2014/main" id="{C2AE38AD-7E14-4A40-98B3-D7F83BF0A705}"/>
              </a:ext>
            </a:extLst>
          </p:cNvPr>
          <p:cNvSpPr>
            <a:spLocks noChangeArrowheads="1"/>
          </p:cNvSpPr>
          <p:nvPr/>
        </p:nvSpPr>
        <p:spPr bwMode="auto">
          <a:xfrm>
            <a:off x="179388" y="4500563"/>
            <a:ext cx="8893175" cy="161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2000" i="1" dirty="0">
                <a:solidFill>
                  <a:schemeClr val="tx1"/>
                </a:solidFill>
              </a:rPr>
              <a:t>Risultat</a:t>
            </a:r>
            <a:r>
              <a:rPr lang="it-IT" altLang="it-IT" sz="2000" dirty="0">
                <a:solidFill>
                  <a:schemeClr val="tx1"/>
                </a:solidFill>
              </a:rPr>
              <a:t>o</a:t>
            </a:r>
            <a:r>
              <a:rPr lang="it-IT" altLang="it-IT" sz="2000" b="0" dirty="0">
                <a:solidFill>
                  <a:schemeClr val="tx1"/>
                </a:solidFill>
              </a:rPr>
              <a:t>:</a:t>
            </a:r>
          </a:p>
          <a:p>
            <a:pPr algn="just" eaLnBrk="1" hangingPunct="1"/>
            <a:r>
              <a:rPr lang="it-IT" altLang="it-IT" sz="2000" b="0" dirty="0">
                <a:solidFill>
                  <a:schemeClr val="tx1"/>
                </a:solidFill>
              </a:rPr>
              <a:t>Le imprese tendono a localizzare le attività a più elevata intensità di capitale e conoscenza nelle nazioni industriali più avanzate e quelle a più elevata intensità di lavoro ossia nei paesi di più recente industrializzazione o in via di sviluppo</a:t>
            </a:r>
          </a:p>
        </p:txBody>
      </p:sp>
    </p:spTree>
    <p:extLst>
      <p:ext uri="{BB962C8B-B14F-4D97-AF65-F5344CB8AC3E}">
        <p14:creationId xmlns:p14="http://schemas.microsoft.com/office/powerpoint/2010/main" val="250920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6562" name="Gruppo 36">
            <a:extLst>
              <a:ext uri="{FF2B5EF4-FFF2-40B4-BE49-F238E27FC236}">
                <a16:creationId xmlns:a16="http://schemas.microsoft.com/office/drawing/2014/main" id="{9626497A-95F4-5044-9FAF-D54F80BF9650}"/>
              </a:ext>
            </a:extLst>
          </p:cNvPr>
          <p:cNvGrpSpPr>
            <a:grpSpLocks/>
          </p:cNvGrpSpPr>
          <p:nvPr/>
        </p:nvGrpSpPr>
        <p:grpSpPr bwMode="auto">
          <a:xfrm>
            <a:off x="357188" y="71438"/>
            <a:ext cx="8501062" cy="6572250"/>
            <a:chOff x="285721" y="71414"/>
            <a:chExt cx="8501121" cy="6572296"/>
          </a:xfrm>
        </p:grpSpPr>
        <p:sp>
          <p:nvSpPr>
            <p:cNvPr id="2" name="Rectangle 4">
              <a:extLst>
                <a:ext uri="{FF2B5EF4-FFF2-40B4-BE49-F238E27FC236}">
                  <a16:creationId xmlns:a16="http://schemas.microsoft.com/office/drawing/2014/main" id="{A6799EBD-7ACB-354B-8A26-AA4B6A10E59F}"/>
                </a:ext>
              </a:extLst>
            </p:cNvPr>
            <p:cNvSpPr>
              <a:spLocks noChangeArrowheads="1"/>
            </p:cNvSpPr>
            <p:nvPr/>
          </p:nvSpPr>
          <p:spPr bwMode="auto">
            <a:xfrm>
              <a:off x="1071539" y="571480"/>
              <a:ext cx="7638804" cy="6072230"/>
            </a:xfrm>
            <a:prstGeom prst="rect">
              <a:avLst/>
            </a:prstGeom>
            <a:solidFill>
              <a:schemeClr val="accent1"/>
            </a:solidFill>
            <a:ln w="9525">
              <a:solidFill>
                <a:schemeClr val="tx1"/>
              </a:solidFill>
              <a:miter lim="800000"/>
              <a:headEnd/>
              <a:tailEnd/>
            </a:ln>
          </p:spPr>
          <p:txBody>
            <a:bodyPr wrap="none" anchor="ct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endParaRPr lang="it-IT" altLang="it-IT"/>
            </a:p>
          </p:txBody>
        </p:sp>
        <p:grpSp>
          <p:nvGrpSpPr>
            <p:cNvPr id="3" name="Gruppo 32">
              <a:extLst>
                <a:ext uri="{FF2B5EF4-FFF2-40B4-BE49-F238E27FC236}">
                  <a16:creationId xmlns:a16="http://schemas.microsoft.com/office/drawing/2014/main" id="{F211E322-A738-3F4A-9E1B-364AF2042C00}"/>
                </a:ext>
              </a:extLst>
            </p:cNvPr>
            <p:cNvGrpSpPr>
              <a:grpSpLocks/>
            </p:cNvGrpSpPr>
            <p:nvPr/>
          </p:nvGrpSpPr>
          <p:grpSpPr bwMode="auto">
            <a:xfrm>
              <a:off x="285721" y="71414"/>
              <a:ext cx="8501121" cy="6572296"/>
              <a:chOff x="357159" y="71414"/>
              <a:chExt cx="8501121" cy="6572296"/>
            </a:xfrm>
          </p:grpSpPr>
          <p:sp>
            <p:nvSpPr>
              <p:cNvPr id="66569" name="Text Box 2">
                <a:extLst>
                  <a:ext uri="{FF2B5EF4-FFF2-40B4-BE49-F238E27FC236}">
                    <a16:creationId xmlns:a16="http://schemas.microsoft.com/office/drawing/2014/main" id="{0B1D76EB-E793-154D-92B0-59D1FDA4BBFF}"/>
                  </a:ext>
                </a:extLst>
              </p:cNvPr>
              <p:cNvSpPr txBox="1">
                <a:spLocks noChangeArrowheads="1"/>
              </p:cNvSpPr>
              <p:nvPr/>
            </p:nvSpPr>
            <p:spPr bwMode="auto">
              <a:xfrm>
                <a:off x="3143240" y="71414"/>
                <a:ext cx="44656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000">
                    <a:solidFill>
                      <a:schemeClr val="tx1"/>
                    </a:solidFill>
                  </a:rPr>
                  <a:t>Vantaggio comparato delle nazioni</a:t>
                </a:r>
              </a:p>
            </p:txBody>
          </p:sp>
          <p:sp>
            <p:nvSpPr>
              <p:cNvPr id="66570" name="Line 5">
                <a:extLst>
                  <a:ext uri="{FF2B5EF4-FFF2-40B4-BE49-F238E27FC236}">
                    <a16:creationId xmlns:a16="http://schemas.microsoft.com/office/drawing/2014/main" id="{B2842900-DF8C-EB4D-98C3-45CBADCB3F18}"/>
                  </a:ext>
                </a:extLst>
              </p:cNvPr>
              <p:cNvSpPr>
                <a:spLocks noChangeShapeType="1"/>
              </p:cNvSpPr>
              <p:nvPr/>
            </p:nvSpPr>
            <p:spPr bwMode="auto">
              <a:xfrm>
                <a:off x="1740199" y="571480"/>
                <a:ext cx="45719" cy="60722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6571" name="Line 6">
                <a:extLst>
                  <a:ext uri="{FF2B5EF4-FFF2-40B4-BE49-F238E27FC236}">
                    <a16:creationId xmlns:a16="http://schemas.microsoft.com/office/drawing/2014/main" id="{21CE1E22-E9F9-084A-AD62-8C8B552316DF}"/>
                  </a:ext>
                </a:extLst>
              </p:cNvPr>
              <p:cNvSpPr>
                <a:spLocks noChangeShapeType="1"/>
              </p:cNvSpPr>
              <p:nvPr/>
            </p:nvSpPr>
            <p:spPr bwMode="auto">
              <a:xfrm>
                <a:off x="5312099" y="571480"/>
                <a:ext cx="45719" cy="60722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6572" name="Line 7">
                <a:extLst>
                  <a:ext uri="{FF2B5EF4-FFF2-40B4-BE49-F238E27FC236}">
                    <a16:creationId xmlns:a16="http://schemas.microsoft.com/office/drawing/2014/main" id="{DB901EA6-2717-3948-B710-0B2ED910E26A}"/>
                  </a:ext>
                </a:extLst>
              </p:cNvPr>
              <p:cNvSpPr>
                <a:spLocks noChangeShapeType="1"/>
              </p:cNvSpPr>
              <p:nvPr/>
            </p:nvSpPr>
            <p:spPr bwMode="auto">
              <a:xfrm flipV="1">
                <a:off x="1214414" y="3903299"/>
                <a:ext cx="7591670" cy="457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6573" name="Text Box 8">
                <a:extLst>
                  <a:ext uri="{FF2B5EF4-FFF2-40B4-BE49-F238E27FC236}">
                    <a16:creationId xmlns:a16="http://schemas.microsoft.com/office/drawing/2014/main" id="{BAB465C5-9EEB-6744-808A-F54169800A02}"/>
                  </a:ext>
                </a:extLst>
              </p:cNvPr>
              <p:cNvSpPr txBox="1">
                <a:spLocks noChangeArrowheads="1"/>
              </p:cNvSpPr>
              <p:nvPr/>
            </p:nvSpPr>
            <p:spPr bwMode="auto">
              <a:xfrm>
                <a:off x="1219476" y="2136634"/>
                <a:ext cx="998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NO</a:t>
                </a:r>
              </a:p>
            </p:txBody>
          </p:sp>
          <p:sp>
            <p:nvSpPr>
              <p:cNvPr id="66574" name="Text Box 9">
                <a:extLst>
                  <a:ext uri="{FF2B5EF4-FFF2-40B4-BE49-F238E27FC236}">
                    <a16:creationId xmlns:a16="http://schemas.microsoft.com/office/drawing/2014/main" id="{63D746D9-AFF5-AD40-BCD1-3167D0928EF7}"/>
                  </a:ext>
                </a:extLst>
              </p:cNvPr>
              <p:cNvSpPr txBox="1">
                <a:spLocks noChangeArrowheads="1"/>
              </p:cNvSpPr>
              <p:nvPr/>
            </p:nvSpPr>
            <p:spPr bwMode="auto">
              <a:xfrm>
                <a:off x="1321352" y="4694349"/>
                <a:ext cx="69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SI</a:t>
                </a:r>
              </a:p>
            </p:txBody>
          </p:sp>
          <p:sp>
            <p:nvSpPr>
              <p:cNvPr id="66575" name="Text Box 10">
                <a:extLst>
                  <a:ext uri="{FF2B5EF4-FFF2-40B4-BE49-F238E27FC236}">
                    <a16:creationId xmlns:a16="http://schemas.microsoft.com/office/drawing/2014/main" id="{70C0425D-3D1A-E848-9AAA-557BA881CC24}"/>
                  </a:ext>
                </a:extLst>
              </p:cNvPr>
              <p:cNvSpPr txBox="1">
                <a:spLocks noChangeArrowheads="1"/>
              </p:cNvSpPr>
              <p:nvPr/>
            </p:nvSpPr>
            <p:spPr bwMode="auto">
              <a:xfrm>
                <a:off x="8088327" y="1000108"/>
                <a:ext cx="69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1</a:t>
                </a:r>
              </a:p>
            </p:txBody>
          </p:sp>
          <p:sp>
            <p:nvSpPr>
              <p:cNvPr id="66576" name="Text Box 11">
                <a:extLst>
                  <a:ext uri="{FF2B5EF4-FFF2-40B4-BE49-F238E27FC236}">
                    <a16:creationId xmlns:a16="http://schemas.microsoft.com/office/drawing/2014/main" id="{4F9C942B-D9D1-2B4C-9AFC-2D2DE5122358}"/>
                  </a:ext>
                </a:extLst>
              </p:cNvPr>
              <p:cNvSpPr txBox="1">
                <a:spLocks noChangeArrowheads="1"/>
              </p:cNvSpPr>
              <p:nvPr/>
            </p:nvSpPr>
            <p:spPr bwMode="auto">
              <a:xfrm>
                <a:off x="4749565" y="3963573"/>
                <a:ext cx="597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2</a:t>
                </a:r>
              </a:p>
            </p:txBody>
          </p:sp>
          <p:sp>
            <p:nvSpPr>
              <p:cNvPr id="66577" name="Text Box 12">
                <a:extLst>
                  <a:ext uri="{FF2B5EF4-FFF2-40B4-BE49-F238E27FC236}">
                    <a16:creationId xmlns:a16="http://schemas.microsoft.com/office/drawing/2014/main" id="{B89EA830-8ABB-4F44-B434-6DC263C3BD52}"/>
                  </a:ext>
                </a:extLst>
              </p:cNvPr>
              <p:cNvSpPr txBox="1">
                <a:spLocks noChangeArrowheads="1"/>
              </p:cNvSpPr>
              <p:nvPr/>
            </p:nvSpPr>
            <p:spPr bwMode="auto">
              <a:xfrm>
                <a:off x="7974023" y="3963573"/>
                <a:ext cx="599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3</a:t>
                </a:r>
              </a:p>
            </p:txBody>
          </p:sp>
          <p:sp>
            <p:nvSpPr>
              <p:cNvPr id="66578" name="Text Box 13">
                <a:extLst>
                  <a:ext uri="{FF2B5EF4-FFF2-40B4-BE49-F238E27FC236}">
                    <a16:creationId xmlns:a16="http://schemas.microsoft.com/office/drawing/2014/main" id="{FAF4BD13-EF29-9C4B-A88B-B6991FCE3B05}"/>
                  </a:ext>
                </a:extLst>
              </p:cNvPr>
              <p:cNvSpPr txBox="1">
                <a:spLocks noChangeArrowheads="1"/>
              </p:cNvSpPr>
              <p:nvPr/>
            </p:nvSpPr>
            <p:spPr bwMode="auto">
              <a:xfrm rot="-5400000">
                <a:off x="-1264454" y="3193225"/>
                <a:ext cx="364333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2000">
                    <a:solidFill>
                      <a:schemeClr val="tx1"/>
                    </a:solidFill>
                  </a:rPr>
                  <a:t>Vantaggio  competitivo</a:t>
                </a:r>
              </a:p>
            </p:txBody>
          </p:sp>
          <p:cxnSp>
            <p:nvCxnSpPr>
              <p:cNvPr id="66579" name="Connettore 1 21">
                <a:extLst>
                  <a:ext uri="{FF2B5EF4-FFF2-40B4-BE49-F238E27FC236}">
                    <a16:creationId xmlns:a16="http://schemas.microsoft.com/office/drawing/2014/main" id="{3F8DB6FE-2278-0842-BB05-AF4B176DF7BB}"/>
                  </a:ext>
                </a:extLst>
              </p:cNvPr>
              <p:cNvCxnSpPr>
                <a:cxnSpLocks noChangeShapeType="1"/>
              </p:cNvCxnSpPr>
              <p:nvPr/>
            </p:nvCxnSpPr>
            <p:spPr bwMode="auto">
              <a:xfrm>
                <a:off x="1214414" y="1000108"/>
                <a:ext cx="7643866" cy="1588"/>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66580" name="Text Box 8">
                <a:extLst>
                  <a:ext uri="{FF2B5EF4-FFF2-40B4-BE49-F238E27FC236}">
                    <a16:creationId xmlns:a16="http://schemas.microsoft.com/office/drawing/2014/main" id="{3434D7B1-9F8E-1F4B-98A1-238C27AEFAF9}"/>
                  </a:ext>
                </a:extLst>
              </p:cNvPr>
              <p:cNvSpPr txBox="1">
                <a:spLocks noChangeArrowheads="1"/>
              </p:cNvSpPr>
              <p:nvPr/>
            </p:nvSpPr>
            <p:spPr bwMode="auto">
              <a:xfrm>
                <a:off x="3073827" y="630776"/>
                <a:ext cx="998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NO</a:t>
                </a:r>
              </a:p>
            </p:txBody>
          </p:sp>
          <p:sp>
            <p:nvSpPr>
              <p:cNvPr id="66581" name="Text Box 9">
                <a:extLst>
                  <a:ext uri="{FF2B5EF4-FFF2-40B4-BE49-F238E27FC236}">
                    <a16:creationId xmlns:a16="http://schemas.microsoft.com/office/drawing/2014/main" id="{CBB27A9D-9A5D-8D45-9DFE-E341C9325D52}"/>
                  </a:ext>
                </a:extLst>
              </p:cNvPr>
              <p:cNvSpPr txBox="1">
                <a:spLocks noChangeArrowheads="1"/>
              </p:cNvSpPr>
              <p:nvPr/>
            </p:nvSpPr>
            <p:spPr bwMode="auto">
              <a:xfrm>
                <a:off x="6572264" y="571480"/>
                <a:ext cx="69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SI</a:t>
                </a:r>
              </a:p>
            </p:txBody>
          </p:sp>
        </p:grpSp>
      </p:grpSp>
      <p:sp>
        <p:nvSpPr>
          <p:cNvPr id="66565" name="Text Box 14">
            <a:extLst>
              <a:ext uri="{FF2B5EF4-FFF2-40B4-BE49-F238E27FC236}">
                <a16:creationId xmlns:a16="http://schemas.microsoft.com/office/drawing/2014/main" id="{4337EAE8-8601-0445-B170-B029530C11F9}"/>
              </a:ext>
            </a:extLst>
          </p:cNvPr>
          <p:cNvSpPr txBox="1">
            <a:spLocks noChangeArrowheads="1"/>
          </p:cNvSpPr>
          <p:nvPr/>
        </p:nvSpPr>
        <p:spPr bwMode="auto">
          <a:xfrm>
            <a:off x="5548313" y="1477963"/>
            <a:ext cx="3024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1800">
                <a:solidFill>
                  <a:schemeClr val="tx1"/>
                </a:solidFill>
              </a:rPr>
              <a:t>alto vantaggio nazionale: </a:t>
            </a:r>
            <a:r>
              <a:rPr lang="it-IT" altLang="it-IT" sz="1800" b="0">
                <a:solidFill>
                  <a:schemeClr val="tx1"/>
                </a:solidFill>
              </a:rPr>
              <a:t>flussi di commercio unidirezionali (dalle nazioni forti a quelle deboli) e IDE delle imprese volti ad   acquisire fonti di approvvigionamento in loco (integrazione verticale)</a:t>
            </a:r>
          </a:p>
        </p:txBody>
      </p:sp>
      <p:sp>
        <p:nvSpPr>
          <p:cNvPr id="66566" name="Text Box 15">
            <a:extLst>
              <a:ext uri="{FF2B5EF4-FFF2-40B4-BE49-F238E27FC236}">
                <a16:creationId xmlns:a16="http://schemas.microsoft.com/office/drawing/2014/main" id="{FF49F7C8-C687-7D42-ABD6-866701154559}"/>
              </a:ext>
            </a:extLst>
          </p:cNvPr>
          <p:cNvSpPr txBox="1">
            <a:spLocks noChangeArrowheads="1"/>
          </p:cNvSpPr>
          <p:nvPr/>
        </p:nvSpPr>
        <p:spPr bwMode="auto">
          <a:xfrm>
            <a:off x="2143125" y="4325938"/>
            <a:ext cx="30241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1800">
                <a:solidFill>
                  <a:schemeClr val="tx1"/>
                </a:solidFill>
              </a:rPr>
              <a:t>alto vantaggio competitivo:</a:t>
            </a:r>
            <a:r>
              <a:rPr lang="it-IT" altLang="it-IT" sz="1800" b="0">
                <a:solidFill>
                  <a:schemeClr val="tx1"/>
                </a:solidFill>
              </a:rPr>
              <a:t> flussi di commercio incrociati</a:t>
            </a:r>
          </a:p>
          <a:p>
            <a:pPr algn="just" eaLnBrk="1" hangingPunct="1"/>
            <a:r>
              <a:rPr lang="it-IT" altLang="it-IT" sz="1800" b="0">
                <a:solidFill>
                  <a:schemeClr val="tx1"/>
                </a:solidFill>
              </a:rPr>
              <a:t>(intrasettoriali) e IDE collegati ad attività di penetrazione sui mercati (integrazione orizzontale)</a:t>
            </a:r>
          </a:p>
        </p:txBody>
      </p:sp>
      <p:sp>
        <p:nvSpPr>
          <p:cNvPr id="66567" name="Text Box 16">
            <a:extLst>
              <a:ext uri="{FF2B5EF4-FFF2-40B4-BE49-F238E27FC236}">
                <a16:creationId xmlns:a16="http://schemas.microsoft.com/office/drawing/2014/main" id="{43D9F8D4-7759-0045-8021-BF7335D3461A}"/>
              </a:ext>
            </a:extLst>
          </p:cNvPr>
          <p:cNvSpPr txBox="1">
            <a:spLocks noChangeArrowheads="1"/>
          </p:cNvSpPr>
          <p:nvPr/>
        </p:nvSpPr>
        <p:spPr bwMode="auto">
          <a:xfrm>
            <a:off x="5548313" y="4260850"/>
            <a:ext cx="3024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a:solidFill>
                  <a:schemeClr val="tx1"/>
                </a:solidFill>
              </a:rPr>
              <a:t>Interazione:</a:t>
            </a:r>
            <a:r>
              <a:rPr lang="it-IT" altLang="it-IT" sz="1800" b="0">
                <a:solidFill>
                  <a:schemeClr val="tx1"/>
                </a:solidFill>
              </a:rPr>
              <a:t> complessa dispersione e integrazione verticale orizzontale delle attività</a:t>
            </a:r>
          </a:p>
          <a:p>
            <a:pPr eaLnBrk="1" hangingPunct="1"/>
            <a:endParaRPr lang="it-IT" altLang="it-IT" sz="1800" b="0">
              <a:solidFill>
                <a:schemeClr val="tx1"/>
              </a:solidFill>
            </a:endParaRPr>
          </a:p>
          <a:p>
            <a:pPr eaLnBrk="1" hangingPunct="1"/>
            <a:r>
              <a:rPr lang="it-IT" altLang="it-IT" sz="1800" i="1">
                <a:solidFill>
                  <a:schemeClr val="tx1"/>
                </a:solidFill>
              </a:rPr>
              <a:t>opportunità di arbitraggio</a:t>
            </a:r>
          </a:p>
          <a:p>
            <a:pPr eaLnBrk="1" hangingPunct="1"/>
            <a:endParaRPr lang="it-IT" altLang="it-IT" sz="1800" i="1">
              <a:solidFill>
                <a:schemeClr val="tx1"/>
              </a:solidFill>
            </a:endParaRPr>
          </a:p>
          <a:p>
            <a:pPr eaLnBrk="1" hangingPunct="1"/>
            <a:r>
              <a:rPr lang="it-IT" altLang="it-IT" sz="1800" i="1">
                <a:solidFill>
                  <a:schemeClr val="tx1"/>
                </a:solidFill>
              </a:rPr>
              <a:t>opportunità di leva</a:t>
            </a:r>
          </a:p>
        </p:txBody>
      </p:sp>
      <p:sp>
        <p:nvSpPr>
          <p:cNvPr id="66568" name="Text Box 17">
            <a:extLst>
              <a:ext uri="{FF2B5EF4-FFF2-40B4-BE49-F238E27FC236}">
                <a16:creationId xmlns:a16="http://schemas.microsoft.com/office/drawing/2014/main" id="{C06BBCBC-77A4-704A-A317-C16BB5A5B1BF}"/>
              </a:ext>
            </a:extLst>
          </p:cNvPr>
          <p:cNvSpPr txBox="1">
            <a:spLocks noChangeArrowheads="1"/>
          </p:cNvSpPr>
          <p:nvPr/>
        </p:nvSpPr>
        <p:spPr bwMode="auto">
          <a:xfrm>
            <a:off x="2551113" y="1619250"/>
            <a:ext cx="2592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a:solidFill>
                  <a:schemeClr val="tx1"/>
                </a:solidFill>
              </a:rPr>
              <a:t>Mercati nazionali</a:t>
            </a:r>
          </a:p>
        </p:txBody>
      </p:sp>
    </p:spTree>
    <p:extLst>
      <p:ext uri="{BB962C8B-B14F-4D97-AF65-F5344CB8AC3E}">
        <p14:creationId xmlns:p14="http://schemas.microsoft.com/office/powerpoint/2010/main" val="2426216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fade">
                                      <p:cBhvr>
                                        <p:cTn id="7" dur="2000"/>
                                        <p:tgtEl>
                                          <p:spTgt spid="66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fade">
                                      <p:cBhvr>
                                        <p:cTn id="12" dur="2000"/>
                                        <p:tgtEl>
                                          <p:spTgt spid="66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6"/>
                                        </p:tgtEl>
                                        <p:attrNameLst>
                                          <p:attrName>style.visibility</p:attrName>
                                        </p:attrNameLst>
                                      </p:cBhvr>
                                      <p:to>
                                        <p:strVal val="visible"/>
                                      </p:to>
                                    </p:set>
                                    <p:animEffect transition="in" filter="fade">
                                      <p:cBhvr>
                                        <p:cTn id="17" dur="2000"/>
                                        <p:tgtEl>
                                          <p:spTgt spid="66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fade">
                                      <p:cBhvr>
                                        <p:cTn id="22" dur="20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6" grpId="0"/>
      <p:bldP spid="66567" grpId="0"/>
      <p:bldP spid="6656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490" name="AutoShape 2">
            <a:extLst>
              <a:ext uri="{FF2B5EF4-FFF2-40B4-BE49-F238E27FC236}">
                <a16:creationId xmlns:a16="http://schemas.microsoft.com/office/drawing/2014/main" id="{E4C2B4F0-FCEC-BA40-988F-162093D32C00}"/>
              </a:ext>
            </a:extLst>
          </p:cNvPr>
          <p:cNvSpPr>
            <a:spLocks noChangeArrowheads="1"/>
          </p:cNvSpPr>
          <p:nvPr/>
        </p:nvSpPr>
        <p:spPr bwMode="auto">
          <a:xfrm>
            <a:off x="6105525" y="1219200"/>
            <a:ext cx="2743200" cy="950913"/>
          </a:xfrm>
          <a:prstGeom prst="wedgeRectCallout">
            <a:avLst>
              <a:gd name="adj1" fmla="val -33042"/>
              <a:gd name="adj2" fmla="val 11394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Propensione degli acquirenti alla sostituzione</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Prezzi dei prodotti sostitutivi</a:t>
            </a:r>
          </a:p>
        </p:txBody>
      </p:sp>
      <p:sp>
        <p:nvSpPr>
          <p:cNvPr id="191491" name="AutoShape 3">
            <a:extLst>
              <a:ext uri="{FF2B5EF4-FFF2-40B4-BE49-F238E27FC236}">
                <a16:creationId xmlns:a16="http://schemas.microsoft.com/office/drawing/2014/main" id="{3A70FB99-84E5-9845-AC1D-B5346B155A00}"/>
              </a:ext>
            </a:extLst>
          </p:cNvPr>
          <p:cNvSpPr>
            <a:spLocks noChangeArrowheads="1"/>
          </p:cNvSpPr>
          <p:nvPr/>
        </p:nvSpPr>
        <p:spPr bwMode="auto">
          <a:xfrm>
            <a:off x="552450" y="4191000"/>
            <a:ext cx="3048000" cy="2667000"/>
          </a:xfrm>
          <a:prstGeom prst="wedgeRectCallout">
            <a:avLst>
              <a:gd name="adj1" fmla="val 17606"/>
              <a:gd name="adj2" fmla="val -6047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Economie di scala</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Vantaggi assoluti di costo</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Fabbisogno di capitale</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Differenziazione del prodotto</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Accesso ai canali di distribuzione</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Barriere istituzionali e legali</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Reazione da parte delle imprese esistenti</a:t>
            </a:r>
          </a:p>
        </p:txBody>
      </p:sp>
      <p:sp>
        <p:nvSpPr>
          <p:cNvPr id="191492" name="AutoShape 4">
            <a:extLst>
              <a:ext uri="{FF2B5EF4-FFF2-40B4-BE49-F238E27FC236}">
                <a16:creationId xmlns:a16="http://schemas.microsoft.com/office/drawing/2014/main" id="{3F07DECB-A8AD-D044-9608-EECB8D892BBD}"/>
              </a:ext>
            </a:extLst>
          </p:cNvPr>
          <p:cNvSpPr>
            <a:spLocks noChangeArrowheads="1"/>
          </p:cNvSpPr>
          <p:nvPr/>
        </p:nvSpPr>
        <p:spPr bwMode="auto">
          <a:xfrm>
            <a:off x="5502275" y="2960688"/>
            <a:ext cx="1878013" cy="917575"/>
          </a:xfrm>
          <a:prstGeom prst="leftArrowCallout">
            <a:avLst>
              <a:gd name="adj1" fmla="val 13148"/>
              <a:gd name="adj2" fmla="val 19032"/>
              <a:gd name="adj3" fmla="val 35581"/>
              <a:gd name="adj4" fmla="val 6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1800" b="0">
                <a:solidFill>
                  <a:schemeClr val="tx1"/>
                </a:solidFill>
                <a:latin typeface="Times New Roman" panose="02020603050405020304" pitchFamily="18" charset="0"/>
              </a:rPr>
              <a:t>minaccia di prodotti o sevizi sostitutivi</a:t>
            </a:r>
          </a:p>
        </p:txBody>
      </p:sp>
      <p:sp>
        <p:nvSpPr>
          <p:cNvPr id="191493" name="AutoShape 5">
            <a:extLst>
              <a:ext uri="{FF2B5EF4-FFF2-40B4-BE49-F238E27FC236}">
                <a16:creationId xmlns:a16="http://schemas.microsoft.com/office/drawing/2014/main" id="{FC1D0E7E-978D-3F42-8BDE-98BCDFB36673}"/>
              </a:ext>
            </a:extLst>
          </p:cNvPr>
          <p:cNvSpPr>
            <a:spLocks noChangeArrowheads="1"/>
          </p:cNvSpPr>
          <p:nvPr/>
        </p:nvSpPr>
        <p:spPr bwMode="auto">
          <a:xfrm>
            <a:off x="1828800" y="3113088"/>
            <a:ext cx="1676400" cy="711200"/>
          </a:xfrm>
          <a:prstGeom prst="rightArrowCallout">
            <a:avLst>
              <a:gd name="adj1" fmla="val 17407"/>
              <a:gd name="adj2" fmla="val 23213"/>
              <a:gd name="adj3" fmla="val 51453"/>
              <a:gd name="adj4" fmla="val 61519"/>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1800" b="0">
                <a:solidFill>
                  <a:schemeClr val="tx1"/>
                </a:solidFill>
                <a:latin typeface="Times New Roman" panose="02020603050405020304" pitchFamily="18" charset="0"/>
              </a:rPr>
              <a:t>minaccia di nuove entrate</a:t>
            </a:r>
          </a:p>
        </p:txBody>
      </p:sp>
      <p:sp>
        <p:nvSpPr>
          <p:cNvPr id="67590" name="Text Box 6">
            <a:extLst>
              <a:ext uri="{FF2B5EF4-FFF2-40B4-BE49-F238E27FC236}">
                <a16:creationId xmlns:a16="http://schemas.microsoft.com/office/drawing/2014/main" id="{58748E3A-50C9-3B4E-879E-4147C4E90172}"/>
              </a:ext>
            </a:extLst>
          </p:cNvPr>
          <p:cNvSpPr txBox="1">
            <a:spLocks noChangeArrowheads="1"/>
          </p:cNvSpPr>
          <p:nvPr/>
        </p:nvSpPr>
        <p:spPr bwMode="auto">
          <a:xfrm>
            <a:off x="1258888" y="26035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400" b="0">
                <a:latin typeface="Comic Sans MS" panose="030F0902030302020204" pitchFamily="66" charset="0"/>
              </a:rPr>
              <a:t>le cinque forze competitive di Porter</a:t>
            </a:r>
          </a:p>
        </p:txBody>
      </p:sp>
      <p:grpSp>
        <p:nvGrpSpPr>
          <p:cNvPr id="2" name="Group 7">
            <a:extLst>
              <a:ext uri="{FF2B5EF4-FFF2-40B4-BE49-F238E27FC236}">
                <a16:creationId xmlns:a16="http://schemas.microsoft.com/office/drawing/2014/main" id="{42221CC9-6D9E-614B-8A84-EA9334BEF4AF}"/>
              </a:ext>
            </a:extLst>
          </p:cNvPr>
          <p:cNvGrpSpPr>
            <a:grpSpLocks/>
          </p:cNvGrpSpPr>
          <p:nvPr/>
        </p:nvGrpSpPr>
        <p:grpSpPr bwMode="auto">
          <a:xfrm>
            <a:off x="155575" y="981075"/>
            <a:ext cx="8861425" cy="5597525"/>
            <a:chOff x="98" y="618"/>
            <a:chExt cx="5582" cy="3526"/>
          </a:xfrm>
        </p:grpSpPr>
        <p:sp>
          <p:nvSpPr>
            <p:cNvPr id="67617" name="AutoShape 8">
              <a:extLst>
                <a:ext uri="{FF2B5EF4-FFF2-40B4-BE49-F238E27FC236}">
                  <a16:creationId xmlns:a16="http://schemas.microsoft.com/office/drawing/2014/main" id="{C5349277-09A2-0242-9AC9-74A7D7ABC533}"/>
                </a:ext>
              </a:extLst>
            </p:cNvPr>
            <p:cNvSpPr>
              <a:spLocks noChangeArrowheads="1"/>
            </p:cNvSpPr>
            <p:nvPr/>
          </p:nvSpPr>
          <p:spPr bwMode="auto">
            <a:xfrm>
              <a:off x="2208" y="618"/>
              <a:ext cx="1296" cy="262"/>
            </a:xfrm>
            <a:prstGeom prst="roundRect">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000" b="0">
                  <a:solidFill>
                    <a:schemeClr val="tx1"/>
                  </a:solidFill>
                  <a:latin typeface="Comic Sans MS" panose="030F0902030302020204" pitchFamily="66" charset="0"/>
                </a:rPr>
                <a:t>Fornitori</a:t>
              </a:r>
            </a:p>
          </p:txBody>
        </p:sp>
        <p:sp>
          <p:nvSpPr>
            <p:cNvPr id="67618" name="AutoShape 9">
              <a:extLst>
                <a:ext uri="{FF2B5EF4-FFF2-40B4-BE49-F238E27FC236}">
                  <a16:creationId xmlns:a16="http://schemas.microsoft.com/office/drawing/2014/main" id="{39A7714F-1C27-834C-BD0C-9DA90848CA6D}"/>
                </a:ext>
              </a:extLst>
            </p:cNvPr>
            <p:cNvSpPr>
              <a:spLocks noChangeArrowheads="1"/>
            </p:cNvSpPr>
            <p:nvPr/>
          </p:nvSpPr>
          <p:spPr bwMode="auto">
            <a:xfrm>
              <a:off x="98" y="2016"/>
              <a:ext cx="988" cy="404"/>
            </a:xfrm>
            <a:prstGeom prst="roundRect">
              <a:avLst>
                <a:gd name="adj" fmla="val 28042"/>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000" b="0">
                  <a:solidFill>
                    <a:schemeClr val="tx1"/>
                  </a:solidFill>
                  <a:latin typeface="Comic Sans MS" panose="030F0902030302020204" pitchFamily="66" charset="0"/>
                </a:rPr>
                <a:t>Potenziali entranti</a:t>
              </a:r>
            </a:p>
          </p:txBody>
        </p:sp>
        <p:sp>
          <p:nvSpPr>
            <p:cNvPr id="67619" name="AutoShape 10">
              <a:extLst>
                <a:ext uri="{FF2B5EF4-FFF2-40B4-BE49-F238E27FC236}">
                  <a16:creationId xmlns:a16="http://schemas.microsoft.com/office/drawing/2014/main" id="{75917011-893A-B849-8065-0E652620489B}"/>
                </a:ext>
              </a:extLst>
            </p:cNvPr>
            <p:cNvSpPr>
              <a:spLocks noChangeArrowheads="1"/>
            </p:cNvSpPr>
            <p:nvPr/>
          </p:nvSpPr>
          <p:spPr bwMode="auto">
            <a:xfrm>
              <a:off x="4704" y="1920"/>
              <a:ext cx="976" cy="410"/>
            </a:xfrm>
            <a:prstGeom prst="roundRect">
              <a:avLst>
                <a:gd name="adj" fmla="val 30421"/>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000" b="0">
                  <a:solidFill>
                    <a:schemeClr val="tx1"/>
                  </a:solidFill>
                  <a:latin typeface="Comic Sans MS" panose="030F0902030302020204" pitchFamily="66" charset="0"/>
                </a:rPr>
                <a:t>Prodotti sostitutivi</a:t>
              </a:r>
            </a:p>
          </p:txBody>
        </p:sp>
        <p:sp>
          <p:nvSpPr>
            <p:cNvPr id="67620" name="AutoShape 11">
              <a:extLst>
                <a:ext uri="{FF2B5EF4-FFF2-40B4-BE49-F238E27FC236}">
                  <a16:creationId xmlns:a16="http://schemas.microsoft.com/office/drawing/2014/main" id="{3113E7B1-A1F4-8C49-B8F3-FBEE5C1C49B7}"/>
                </a:ext>
              </a:extLst>
            </p:cNvPr>
            <p:cNvSpPr>
              <a:spLocks noChangeArrowheads="1"/>
            </p:cNvSpPr>
            <p:nvPr/>
          </p:nvSpPr>
          <p:spPr bwMode="auto">
            <a:xfrm>
              <a:off x="2284" y="3882"/>
              <a:ext cx="1172" cy="262"/>
            </a:xfrm>
            <a:prstGeom prst="roundRect">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000" b="0">
                  <a:solidFill>
                    <a:schemeClr val="tx1"/>
                  </a:solidFill>
                  <a:latin typeface="Comic Sans MS" panose="030F0902030302020204" pitchFamily="66" charset="0"/>
                </a:rPr>
                <a:t>Acquirenti</a:t>
              </a:r>
            </a:p>
          </p:txBody>
        </p:sp>
        <p:grpSp>
          <p:nvGrpSpPr>
            <p:cNvPr id="67621" name="Group 12">
              <a:extLst>
                <a:ext uri="{FF2B5EF4-FFF2-40B4-BE49-F238E27FC236}">
                  <a16:creationId xmlns:a16="http://schemas.microsoft.com/office/drawing/2014/main" id="{0CAAD731-BF9A-FD4B-9A05-AAD141F812C7}"/>
                </a:ext>
              </a:extLst>
            </p:cNvPr>
            <p:cNvGrpSpPr>
              <a:grpSpLocks/>
            </p:cNvGrpSpPr>
            <p:nvPr/>
          </p:nvGrpSpPr>
          <p:grpSpPr bwMode="auto">
            <a:xfrm>
              <a:off x="2304" y="1728"/>
              <a:ext cx="1056" cy="1399"/>
              <a:chOff x="2304" y="1728"/>
              <a:chExt cx="1056" cy="1399"/>
            </a:xfrm>
          </p:grpSpPr>
          <p:sp>
            <p:nvSpPr>
              <p:cNvPr id="67622" name="Text Box 13">
                <a:extLst>
                  <a:ext uri="{FF2B5EF4-FFF2-40B4-BE49-F238E27FC236}">
                    <a16:creationId xmlns:a16="http://schemas.microsoft.com/office/drawing/2014/main" id="{4B7E09BD-E56B-BA47-AFEA-57E1E88E5ABF}"/>
                  </a:ext>
                </a:extLst>
              </p:cNvPr>
              <p:cNvSpPr txBox="1">
                <a:spLocks noChangeArrowheads="1"/>
              </p:cNvSpPr>
              <p:nvPr/>
            </p:nvSpPr>
            <p:spPr bwMode="auto">
              <a:xfrm>
                <a:off x="2304" y="1728"/>
                <a:ext cx="1056" cy="139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2000" b="0">
                    <a:solidFill>
                      <a:schemeClr val="tx1"/>
                    </a:solidFill>
                    <a:latin typeface="Comic Sans MS" panose="030F0902030302020204" pitchFamily="66" charset="0"/>
                  </a:rPr>
                  <a:t>concorrenti del settore</a:t>
                </a:r>
              </a:p>
              <a:p>
                <a:pPr algn="ctr" eaLnBrk="1" hangingPunct="1">
                  <a:lnSpc>
                    <a:spcPct val="75000"/>
                  </a:lnSpc>
                  <a:spcBef>
                    <a:spcPct val="50000"/>
                  </a:spcBef>
                </a:pPr>
                <a:endParaRPr lang="it-IT" altLang="it-IT" sz="2400" b="0">
                  <a:solidFill>
                    <a:schemeClr val="tx1"/>
                  </a:solidFill>
                  <a:latin typeface="Times New Roman" panose="02020603050405020304" pitchFamily="18" charset="0"/>
                </a:endParaRPr>
              </a:p>
              <a:p>
                <a:pPr algn="ctr" eaLnBrk="1" hangingPunct="1">
                  <a:lnSpc>
                    <a:spcPct val="75000"/>
                  </a:lnSpc>
                  <a:spcBef>
                    <a:spcPct val="50000"/>
                  </a:spcBef>
                </a:pPr>
                <a:endParaRPr lang="it-IT" altLang="it-IT" sz="2400" b="0">
                  <a:solidFill>
                    <a:schemeClr val="tx1"/>
                  </a:solidFill>
                  <a:latin typeface="Times New Roman" panose="02020603050405020304" pitchFamily="18" charset="0"/>
                </a:endParaRPr>
              </a:p>
              <a:p>
                <a:pPr algn="ctr" eaLnBrk="1" hangingPunct="1">
                  <a:lnSpc>
                    <a:spcPct val="75000"/>
                  </a:lnSpc>
                  <a:spcBef>
                    <a:spcPct val="50000"/>
                  </a:spcBef>
                </a:pPr>
                <a:r>
                  <a:rPr lang="it-IT" altLang="it-IT" sz="1800" b="0">
                    <a:solidFill>
                      <a:schemeClr val="tx1"/>
                    </a:solidFill>
                    <a:latin typeface="Times New Roman" panose="02020603050405020304" pitchFamily="18" charset="0"/>
                  </a:rPr>
                  <a:t>rivalità tra le imprese esistenti</a:t>
                </a:r>
              </a:p>
            </p:txBody>
          </p:sp>
          <p:sp>
            <p:nvSpPr>
              <p:cNvPr id="67623" name="AutoShape 14">
                <a:extLst>
                  <a:ext uri="{FF2B5EF4-FFF2-40B4-BE49-F238E27FC236}">
                    <a16:creationId xmlns:a16="http://schemas.microsoft.com/office/drawing/2014/main" id="{7EF7615C-8EC0-5A41-B0E8-6930B81311C6}"/>
                  </a:ext>
                </a:extLst>
              </p:cNvPr>
              <p:cNvSpPr>
                <a:spLocks noChangeArrowheads="1"/>
              </p:cNvSpPr>
              <p:nvPr/>
            </p:nvSpPr>
            <p:spPr bwMode="auto">
              <a:xfrm>
                <a:off x="2640" y="2304"/>
                <a:ext cx="384" cy="288"/>
              </a:xfrm>
              <a:prstGeom prst="curvedUpArrow">
                <a:avLst>
                  <a:gd name="adj1" fmla="val 26111"/>
                  <a:gd name="adj2" fmla="val 64309"/>
                  <a:gd name="adj3" fmla="val 33333"/>
                </a:avLst>
              </a:prstGeom>
              <a:solidFill>
                <a:schemeClr val="accent1"/>
              </a:solidFill>
              <a:ln w="9525">
                <a:solidFill>
                  <a:schemeClr val="tx1"/>
                </a:solidFill>
                <a:miter lim="800000"/>
                <a:headEnd/>
                <a:tailEnd/>
              </a:ln>
            </p:spPr>
            <p:txBody>
              <a:bodyPr wrap="none" anchor="ct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endParaRPr lang="it-IT" altLang="it-IT"/>
              </a:p>
            </p:txBody>
          </p:sp>
        </p:grpSp>
      </p:grpSp>
      <p:sp>
        <p:nvSpPr>
          <p:cNvPr id="191503" name="AutoShape 15">
            <a:extLst>
              <a:ext uri="{FF2B5EF4-FFF2-40B4-BE49-F238E27FC236}">
                <a16:creationId xmlns:a16="http://schemas.microsoft.com/office/drawing/2014/main" id="{D0307ADC-D678-5A49-93C4-F780BABD3BBB}"/>
              </a:ext>
            </a:extLst>
          </p:cNvPr>
          <p:cNvSpPr>
            <a:spLocks noChangeArrowheads="1"/>
          </p:cNvSpPr>
          <p:nvPr/>
        </p:nvSpPr>
        <p:spPr bwMode="auto">
          <a:xfrm>
            <a:off x="6553200" y="4343400"/>
            <a:ext cx="2590800" cy="1563688"/>
          </a:xfrm>
          <a:prstGeom prst="wedgeRectCallout">
            <a:avLst>
              <a:gd name="adj1" fmla="val -79597"/>
              <a:gd name="adj2" fmla="val -2949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Concentrazione</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Differenziazione del prodotto</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Capacità in eccesso e barriere all’uscita </a:t>
            </a:r>
          </a:p>
          <a:p>
            <a:pPr eaLnBrk="1" hangingPunct="1">
              <a:lnSpc>
                <a:spcPct val="75000"/>
              </a:lnSpc>
              <a:spcBef>
                <a:spcPct val="50000"/>
              </a:spcBef>
              <a:buFont typeface="Wingdings" pitchFamily="2" charset="2"/>
              <a:buChar char="ü"/>
            </a:pPr>
            <a:r>
              <a:rPr lang="it-IT" altLang="it-IT" b="0">
                <a:latin typeface="Comic Sans MS" panose="030F0902030302020204" pitchFamily="66" charset="0"/>
              </a:rPr>
              <a:t>Condizioni di costo</a:t>
            </a:r>
          </a:p>
        </p:txBody>
      </p:sp>
      <p:grpSp>
        <p:nvGrpSpPr>
          <p:cNvPr id="4" name="Group 16">
            <a:extLst>
              <a:ext uri="{FF2B5EF4-FFF2-40B4-BE49-F238E27FC236}">
                <a16:creationId xmlns:a16="http://schemas.microsoft.com/office/drawing/2014/main" id="{CE8F61BB-05FC-A747-8F88-8DE5B2294234}"/>
              </a:ext>
            </a:extLst>
          </p:cNvPr>
          <p:cNvGrpSpPr>
            <a:grpSpLocks/>
          </p:cNvGrpSpPr>
          <p:nvPr/>
        </p:nvGrpSpPr>
        <p:grpSpPr bwMode="auto">
          <a:xfrm>
            <a:off x="3563938" y="1557338"/>
            <a:ext cx="1944687" cy="4343400"/>
            <a:chOff x="2256" y="1008"/>
            <a:chExt cx="1225" cy="2736"/>
          </a:xfrm>
        </p:grpSpPr>
        <p:sp>
          <p:nvSpPr>
            <p:cNvPr id="67615" name="AutoShape 17">
              <a:extLst>
                <a:ext uri="{FF2B5EF4-FFF2-40B4-BE49-F238E27FC236}">
                  <a16:creationId xmlns:a16="http://schemas.microsoft.com/office/drawing/2014/main" id="{96328C35-C8E4-E143-ACB8-39E1B8FF975D}"/>
                </a:ext>
              </a:extLst>
            </p:cNvPr>
            <p:cNvSpPr>
              <a:spLocks noChangeArrowheads="1"/>
            </p:cNvSpPr>
            <p:nvPr/>
          </p:nvSpPr>
          <p:spPr bwMode="auto">
            <a:xfrm>
              <a:off x="2256" y="1008"/>
              <a:ext cx="1200" cy="459"/>
            </a:xfrm>
            <a:prstGeom prst="downArrowCallout">
              <a:avLst>
                <a:gd name="adj1" fmla="val 24401"/>
                <a:gd name="adj2" fmla="val 35512"/>
                <a:gd name="adj3" fmla="val 16963"/>
                <a:gd name="adj4" fmla="val 64954"/>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1800" b="0">
                  <a:solidFill>
                    <a:schemeClr val="tx1"/>
                  </a:solidFill>
                  <a:latin typeface="Times New Roman" panose="02020603050405020304" pitchFamily="18" charset="0"/>
                </a:rPr>
                <a:t>potere contrattuale dei fornitori</a:t>
              </a:r>
            </a:p>
          </p:txBody>
        </p:sp>
        <p:sp>
          <p:nvSpPr>
            <p:cNvPr id="67616" name="AutoShape 18">
              <a:extLst>
                <a:ext uri="{FF2B5EF4-FFF2-40B4-BE49-F238E27FC236}">
                  <a16:creationId xmlns:a16="http://schemas.microsoft.com/office/drawing/2014/main" id="{4E20ABFC-E481-B348-BAC3-37CAF7ABC2D9}"/>
                </a:ext>
              </a:extLst>
            </p:cNvPr>
            <p:cNvSpPr>
              <a:spLocks noChangeArrowheads="1"/>
            </p:cNvSpPr>
            <p:nvPr/>
          </p:nvSpPr>
          <p:spPr bwMode="auto">
            <a:xfrm>
              <a:off x="2265" y="3296"/>
              <a:ext cx="1216" cy="448"/>
            </a:xfrm>
            <a:prstGeom prst="upArrowCallout">
              <a:avLst>
                <a:gd name="adj1" fmla="val 25434"/>
                <a:gd name="adj2" fmla="val 40853"/>
                <a:gd name="adj3" fmla="val 16741"/>
                <a:gd name="adj4" fmla="val 6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75000"/>
                </a:lnSpc>
                <a:spcBef>
                  <a:spcPct val="50000"/>
                </a:spcBef>
              </a:pPr>
              <a:r>
                <a:rPr lang="it-IT" altLang="it-IT" sz="1800" b="0">
                  <a:solidFill>
                    <a:schemeClr val="tx1"/>
                  </a:solidFill>
                  <a:latin typeface="Times New Roman" panose="02020603050405020304" pitchFamily="18" charset="0"/>
                </a:rPr>
                <a:t>potere contrattuale degli acquirenti</a:t>
              </a:r>
            </a:p>
          </p:txBody>
        </p:sp>
      </p:grpSp>
      <p:grpSp>
        <p:nvGrpSpPr>
          <p:cNvPr id="5" name="Group 19">
            <a:extLst>
              <a:ext uri="{FF2B5EF4-FFF2-40B4-BE49-F238E27FC236}">
                <a16:creationId xmlns:a16="http://schemas.microsoft.com/office/drawing/2014/main" id="{7A04A8C2-1694-8842-B4FD-3F9C03B5AF17}"/>
              </a:ext>
            </a:extLst>
          </p:cNvPr>
          <p:cNvGrpSpPr>
            <a:grpSpLocks/>
          </p:cNvGrpSpPr>
          <p:nvPr/>
        </p:nvGrpSpPr>
        <p:grpSpPr bwMode="auto">
          <a:xfrm>
            <a:off x="1619250" y="2349500"/>
            <a:ext cx="6019800" cy="2752725"/>
            <a:chOff x="1008" y="1533"/>
            <a:chExt cx="3792" cy="1734"/>
          </a:xfrm>
        </p:grpSpPr>
        <p:sp>
          <p:nvSpPr>
            <p:cNvPr id="67595" name="Line 20">
              <a:extLst>
                <a:ext uri="{FF2B5EF4-FFF2-40B4-BE49-F238E27FC236}">
                  <a16:creationId xmlns:a16="http://schemas.microsoft.com/office/drawing/2014/main" id="{FA5AB588-0F8E-0E45-A6FB-29927F44C658}"/>
                </a:ext>
              </a:extLst>
            </p:cNvPr>
            <p:cNvSpPr>
              <a:spLocks noChangeShapeType="1"/>
            </p:cNvSpPr>
            <p:nvPr/>
          </p:nvSpPr>
          <p:spPr bwMode="auto">
            <a:xfrm>
              <a:off x="1008" y="1533"/>
              <a:ext cx="189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it-IT"/>
            </a:p>
          </p:txBody>
        </p:sp>
        <p:sp>
          <p:nvSpPr>
            <p:cNvPr id="67596" name="Line 21">
              <a:extLst>
                <a:ext uri="{FF2B5EF4-FFF2-40B4-BE49-F238E27FC236}">
                  <a16:creationId xmlns:a16="http://schemas.microsoft.com/office/drawing/2014/main" id="{A5B28052-F7BC-1E40-9FC2-0B34F2F552BD}"/>
                </a:ext>
              </a:extLst>
            </p:cNvPr>
            <p:cNvSpPr>
              <a:spLocks noChangeShapeType="1"/>
            </p:cNvSpPr>
            <p:nvPr/>
          </p:nvSpPr>
          <p:spPr bwMode="auto">
            <a:xfrm>
              <a:off x="4800" y="1533"/>
              <a:ext cx="0" cy="2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it-IT"/>
            </a:p>
          </p:txBody>
        </p:sp>
        <p:grpSp>
          <p:nvGrpSpPr>
            <p:cNvPr id="67597" name="Group 22">
              <a:extLst>
                <a:ext uri="{FF2B5EF4-FFF2-40B4-BE49-F238E27FC236}">
                  <a16:creationId xmlns:a16="http://schemas.microsoft.com/office/drawing/2014/main" id="{CBDFE123-F0FE-1B46-8009-735AAC55B368}"/>
                </a:ext>
              </a:extLst>
            </p:cNvPr>
            <p:cNvGrpSpPr>
              <a:grpSpLocks/>
            </p:cNvGrpSpPr>
            <p:nvPr/>
          </p:nvGrpSpPr>
          <p:grpSpPr bwMode="auto">
            <a:xfrm>
              <a:off x="1008" y="1536"/>
              <a:ext cx="3792" cy="1731"/>
              <a:chOff x="1008" y="1536"/>
              <a:chExt cx="3792" cy="1731"/>
            </a:xfrm>
          </p:grpSpPr>
          <p:grpSp>
            <p:nvGrpSpPr>
              <p:cNvPr id="67598" name="Group 23">
                <a:extLst>
                  <a:ext uri="{FF2B5EF4-FFF2-40B4-BE49-F238E27FC236}">
                    <a16:creationId xmlns:a16="http://schemas.microsoft.com/office/drawing/2014/main" id="{7660D6D5-700F-9A4E-B033-707080891DC6}"/>
                  </a:ext>
                </a:extLst>
              </p:cNvPr>
              <p:cNvGrpSpPr>
                <a:grpSpLocks/>
              </p:cNvGrpSpPr>
              <p:nvPr/>
            </p:nvGrpSpPr>
            <p:grpSpPr bwMode="auto">
              <a:xfrm>
                <a:off x="1008" y="1536"/>
                <a:ext cx="3792" cy="1731"/>
                <a:chOff x="1008" y="1533"/>
                <a:chExt cx="3792" cy="1731"/>
              </a:xfrm>
            </p:grpSpPr>
            <p:sp>
              <p:nvSpPr>
                <p:cNvPr id="67605" name="Rectangle 24">
                  <a:extLst>
                    <a:ext uri="{FF2B5EF4-FFF2-40B4-BE49-F238E27FC236}">
                      <a16:creationId xmlns:a16="http://schemas.microsoft.com/office/drawing/2014/main" id="{AD2192F2-0C33-984D-9F4D-68408FF4859F}"/>
                    </a:ext>
                  </a:extLst>
                </p:cNvPr>
                <p:cNvSpPr>
                  <a:spLocks noChangeArrowheads="1"/>
                </p:cNvSpPr>
                <p:nvPr/>
              </p:nvSpPr>
              <p:spPr bwMode="auto">
                <a:xfrm>
                  <a:off x="2904" y="2899"/>
                  <a:ext cx="1896" cy="3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20000"/>
                    </a:spcBef>
                  </a:pPr>
                  <a:r>
                    <a:rPr lang="it-IT" altLang="it-IT" sz="1800" b="0">
                      <a:solidFill>
                        <a:schemeClr val="tx1"/>
                      </a:solidFill>
                      <a:latin typeface="Comic Sans MS" panose="030F0902030302020204" pitchFamily="66" charset="0"/>
                    </a:rPr>
                    <a:t>Capacità di integrazione a monte degli acquirenti</a:t>
                  </a:r>
                </a:p>
              </p:txBody>
            </p:sp>
            <p:sp>
              <p:nvSpPr>
                <p:cNvPr id="67606" name="Rectangle 25">
                  <a:extLst>
                    <a:ext uri="{FF2B5EF4-FFF2-40B4-BE49-F238E27FC236}">
                      <a16:creationId xmlns:a16="http://schemas.microsoft.com/office/drawing/2014/main" id="{806B2819-AC57-1D48-B769-8D3D71202E61}"/>
                    </a:ext>
                  </a:extLst>
                </p:cNvPr>
                <p:cNvSpPr>
                  <a:spLocks noChangeArrowheads="1"/>
                </p:cNvSpPr>
                <p:nvPr/>
              </p:nvSpPr>
              <p:spPr bwMode="auto">
                <a:xfrm>
                  <a:off x="1008" y="2899"/>
                  <a:ext cx="1896" cy="3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20000"/>
                    </a:spcBef>
                  </a:pPr>
                  <a:endParaRPr lang="it-IT" altLang="it-IT" sz="1800" b="0">
                    <a:solidFill>
                      <a:schemeClr val="tx1"/>
                    </a:solidFill>
                    <a:latin typeface="Comic Sans MS" panose="030F0902030302020204" pitchFamily="66" charset="0"/>
                  </a:endParaRPr>
                </a:p>
              </p:txBody>
            </p:sp>
            <p:sp>
              <p:nvSpPr>
                <p:cNvPr id="67607" name="Rectangle 26">
                  <a:extLst>
                    <a:ext uri="{FF2B5EF4-FFF2-40B4-BE49-F238E27FC236}">
                      <a16:creationId xmlns:a16="http://schemas.microsoft.com/office/drawing/2014/main" id="{C7736949-4352-9A4B-8D2A-333BF0DB9707}"/>
                    </a:ext>
                  </a:extLst>
                </p:cNvPr>
                <p:cNvSpPr>
                  <a:spLocks noChangeArrowheads="1"/>
                </p:cNvSpPr>
                <p:nvPr/>
              </p:nvSpPr>
              <p:spPr bwMode="auto">
                <a:xfrm>
                  <a:off x="2904" y="2650"/>
                  <a:ext cx="1896" cy="2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20000"/>
                    </a:spcBef>
                  </a:pPr>
                  <a:r>
                    <a:rPr lang="it-IT" altLang="it-IT" sz="1800" b="0">
                      <a:solidFill>
                        <a:schemeClr val="tx1"/>
                      </a:solidFill>
                      <a:latin typeface="Comic Sans MS" panose="030F0902030302020204" pitchFamily="66" charset="0"/>
                    </a:rPr>
                    <a:t>Informazione degli acquirenti</a:t>
                  </a:r>
                </a:p>
              </p:txBody>
            </p:sp>
            <p:sp>
              <p:nvSpPr>
                <p:cNvPr id="67608" name="Rectangle 27">
                  <a:extLst>
                    <a:ext uri="{FF2B5EF4-FFF2-40B4-BE49-F238E27FC236}">
                      <a16:creationId xmlns:a16="http://schemas.microsoft.com/office/drawing/2014/main" id="{B0361AAB-83AA-2A42-BE5E-1B6C4EC4D3E7}"/>
                    </a:ext>
                  </a:extLst>
                </p:cNvPr>
                <p:cNvSpPr>
                  <a:spLocks noChangeArrowheads="1"/>
                </p:cNvSpPr>
                <p:nvPr/>
              </p:nvSpPr>
              <p:spPr bwMode="auto">
                <a:xfrm>
                  <a:off x="1008" y="2650"/>
                  <a:ext cx="1896" cy="2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20000"/>
                    </a:spcBef>
                  </a:pPr>
                  <a:r>
                    <a:rPr lang="it-IT" altLang="it-IT" sz="1800" b="0">
                      <a:solidFill>
                        <a:schemeClr val="tx1"/>
                      </a:solidFill>
                      <a:latin typeface="Comic Sans MS" panose="030F0902030302020204" pitchFamily="66" charset="0"/>
                    </a:rPr>
                    <a:t>Concorrenza tra gli acquirenti</a:t>
                  </a:r>
                </a:p>
              </p:txBody>
            </p:sp>
            <p:sp>
              <p:nvSpPr>
                <p:cNvPr id="67609" name="Rectangle 28">
                  <a:extLst>
                    <a:ext uri="{FF2B5EF4-FFF2-40B4-BE49-F238E27FC236}">
                      <a16:creationId xmlns:a16="http://schemas.microsoft.com/office/drawing/2014/main" id="{68F80B8B-710F-E047-B1C4-42B49F50BCFA}"/>
                    </a:ext>
                  </a:extLst>
                </p:cNvPr>
                <p:cNvSpPr>
                  <a:spLocks noChangeArrowheads="1"/>
                </p:cNvSpPr>
                <p:nvPr/>
              </p:nvSpPr>
              <p:spPr bwMode="auto">
                <a:xfrm>
                  <a:off x="2904" y="2285"/>
                  <a:ext cx="1896" cy="3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20000"/>
                    </a:spcBef>
                  </a:pPr>
                  <a:r>
                    <a:rPr lang="it-IT" altLang="it-IT" sz="1800" b="0">
                      <a:solidFill>
                        <a:schemeClr val="tx1"/>
                      </a:solidFill>
                      <a:latin typeface="Comic Sans MS" panose="030F0902030302020204" pitchFamily="66" charset="0"/>
                    </a:rPr>
                    <a:t>Costi di sostituzione per gli acquirenti</a:t>
                  </a:r>
                </a:p>
              </p:txBody>
            </p:sp>
            <p:sp>
              <p:nvSpPr>
                <p:cNvPr id="67610" name="Rectangle 29">
                  <a:extLst>
                    <a:ext uri="{FF2B5EF4-FFF2-40B4-BE49-F238E27FC236}">
                      <a16:creationId xmlns:a16="http://schemas.microsoft.com/office/drawing/2014/main" id="{C99CA9E7-D54C-9940-BAEE-6CEDE968B695}"/>
                    </a:ext>
                  </a:extLst>
                </p:cNvPr>
                <p:cNvSpPr>
                  <a:spLocks noChangeArrowheads="1"/>
                </p:cNvSpPr>
                <p:nvPr/>
              </p:nvSpPr>
              <p:spPr bwMode="auto">
                <a:xfrm>
                  <a:off x="1008" y="2285"/>
                  <a:ext cx="1896" cy="3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20000"/>
                    </a:spcBef>
                  </a:pPr>
                  <a:r>
                    <a:rPr lang="it-IT" altLang="it-IT" sz="1800" b="0">
                      <a:solidFill>
                        <a:schemeClr val="tx1"/>
                      </a:solidFill>
                      <a:latin typeface="Comic Sans MS" panose="030F0902030302020204" pitchFamily="66" charset="0"/>
                    </a:rPr>
                    <a:t>Differenziazione del prodotto</a:t>
                  </a:r>
                </a:p>
              </p:txBody>
            </p:sp>
            <p:sp>
              <p:nvSpPr>
                <p:cNvPr id="67611" name="Rectangle 30">
                  <a:extLst>
                    <a:ext uri="{FF2B5EF4-FFF2-40B4-BE49-F238E27FC236}">
                      <a16:creationId xmlns:a16="http://schemas.microsoft.com/office/drawing/2014/main" id="{8C955A7D-A7CC-F74C-B2C9-C2ACF5F8830E}"/>
                    </a:ext>
                  </a:extLst>
                </p:cNvPr>
                <p:cNvSpPr>
                  <a:spLocks noChangeArrowheads="1"/>
                </p:cNvSpPr>
                <p:nvPr/>
              </p:nvSpPr>
              <p:spPr bwMode="auto">
                <a:xfrm>
                  <a:off x="2904" y="1766"/>
                  <a:ext cx="1896" cy="5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20000"/>
                    </a:spcBef>
                  </a:pPr>
                  <a:r>
                    <a:rPr lang="it-IT" altLang="it-IT" sz="1800" b="0">
                      <a:solidFill>
                        <a:schemeClr val="tx1"/>
                      </a:solidFill>
                      <a:latin typeface="Comic Sans MS" panose="030F0902030302020204" pitchFamily="66" charset="0"/>
                    </a:rPr>
                    <a:t>Dimensione e concentrazione degli acquirenti rispetto ai fornitori</a:t>
                  </a:r>
                </a:p>
              </p:txBody>
            </p:sp>
            <p:sp>
              <p:nvSpPr>
                <p:cNvPr id="67612" name="Rectangle 31">
                  <a:extLst>
                    <a:ext uri="{FF2B5EF4-FFF2-40B4-BE49-F238E27FC236}">
                      <a16:creationId xmlns:a16="http://schemas.microsoft.com/office/drawing/2014/main" id="{E13F347A-2B1E-8144-B318-33437BDAE2A6}"/>
                    </a:ext>
                  </a:extLst>
                </p:cNvPr>
                <p:cNvSpPr>
                  <a:spLocks noChangeArrowheads="1"/>
                </p:cNvSpPr>
                <p:nvPr/>
              </p:nvSpPr>
              <p:spPr bwMode="auto">
                <a:xfrm>
                  <a:off x="1008" y="1766"/>
                  <a:ext cx="1896" cy="5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20000"/>
                    </a:spcBef>
                  </a:pPr>
                  <a:r>
                    <a:rPr lang="it-IT" altLang="it-IT" sz="1800" b="0">
                      <a:solidFill>
                        <a:schemeClr val="tx1"/>
                      </a:solidFill>
                      <a:latin typeface="Comic Sans MS" panose="030F0902030302020204" pitchFamily="66" charset="0"/>
                    </a:rPr>
                    <a:t>Costo del prodotto rispetto al costo totale</a:t>
                  </a:r>
                </a:p>
              </p:txBody>
            </p:sp>
            <p:sp>
              <p:nvSpPr>
                <p:cNvPr id="67613" name="Rectangle 32">
                  <a:extLst>
                    <a:ext uri="{FF2B5EF4-FFF2-40B4-BE49-F238E27FC236}">
                      <a16:creationId xmlns:a16="http://schemas.microsoft.com/office/drawing/2014/main" id="{721DBA48-6E11-C044-B87F-09ACF879351D}"/>
                    </a:ext>
                  </a:extLst>
                </p:cNvPr>
                <p:cNvSpPr>
                  <a:spLocks noChangeArrowheads="1"/>
                </p:cNvSpPr>
                <p:nvPr/>
              </p:nvSpPr>
              <p:spPr bwMode="auto">
                <a:xfrm>
                  <a:off x="2904" y="1533"/>
                  <a:ext cx="1896" cy="23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20000"/>
                    </a:spcBef>
                  </a:pPr>
                  <a:r>
                    <a:rPr lang="it-IT" altLang="it-IT" sz="1800" b="0" i="1">
                      <a:solidFill>
                        <a:schemeClr val="tx1"/>
                      </a:solidFill>
                      <a:latin typeface="Comic Sans MS" panose="030F0902030302020204" pitchFamily="66" charset="0"/>
                    </a:rPr>
                    <a:t>Potere contrattuale</a:t>
                  </a:r>
                </a:p>
              </p:txBody>
            </p:sp>
            <p:sp>
              <p:nvSpPr>
                <p:cNvPr id="67614" name="Rectangle 33">
                  <a:extLst>
                    <a:ext uri="{FF2B5EF4-FFF2-40B4-BE49-F238E27FC236}">
                      <a16:creationId xmlns:a16="http://schemas.microsoft.com/office/drawing/2014/main" id="{FB0D91D4-AEC2-964C-94C5-FED4810942CA}"/>
                    </a:ext>
                  </a:extLst>
                </p:cNvPr>
                <p:cNvSpPr>
                  <a:spLocks noChangeArrowheads="1"/>
                </p:cNvSpPr>
                <p:nvPr/>
              </p:nvSpPr>
              <p:spPr bwMode="auto">
                <a:xfrm>
                  <a:off x="1008" y="1533"/>
                  <a:ext cx="1896" cy="23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20000"/>
                    </a:spcBef>
                  </a:pPr>
                  <a:r>
                    <a:rPr lang="it-IT" altLang="it-IT" sz="1800" b="0" i="1">
                      <a:solidFill>
                        <a:schemeClr val="tx1"/>
                      </a:solidFill>
                      <a:latin typeface="Comic Sans MS" panose="030F0902030302020204" pitchFamily="66" charset="0"/>
                    </a:rPr>
                    <a:t>Sensibilità al prezzo</a:t>
                  </a:r>
                </a:p>
              </p:txBody>
            </p:sp>
          </p:grpSp>
          <p:sp>
            <p:nvSpPr>
              <p:cNvPr id="67599" name="Line 34">
                <a:extLst>
                  <a:ext uri="{FF2B5EF4-FFF2-40B4-BE49-F238E27FC236}">
                    <a16:creationId xmlns:a16="http://schemas.microsoft.com/office/drawing/2014/main" id="{84EF2895-F8A4-E04C-A1C7-949D40E9A24F}"/>
                  </a:ext>
                </a:extLst>
              </p:cNvPr>
              <p:cNvSpPr>
                <a:spLocks noChangeShapeType="1"/>
              </p:cNvSpPr>
              <p:nvPr/>
            </p:nvSpPr>
            <p:spPr bwMode="auto">
              <a:xfrm>
                <a:off x="1008" y="176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600" name="Line 35">
                <a:extLst>
                  <a:ext uri="{FF2B5EF4-FFF2-40B4-BE49-F238E27FC236}">
                    <a16:creationId xmlns:a16="http://schemas.microsoft.com/office/drawing/2014/main" id="{A1950454-8E3C-2947-8B82-604B307084E7}"/>
                  </a:ext>
                </a:extLst>
              </p:cNvPr>
              <p:cNvSpPr>
                <a:spLocks noChangeShapeType="1"/>
              </p:cNvSpPr>
              <p:nvPr/>
            </p:nvSpPr>
            <p:spPr bwMode="auto">
              <a:xfrm>
                <a:off x="1008" y="2288"/>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601" name="Line 36">
                <a:extLst>
                  <a:ext uri="{FF2B5EF4-FFF2-40B4-BE49-F238E27FC236}">
                    <a16:creationId xmlns:a16="http://schemas.microsoft.com/office/drawing/2014/main" id="{F51C22FF-A890-3849-B17C-72AF9DA49D7F}"/>
                  </a:ext>
                </a:extLst>
              </p:cNvPr>
              <p:cNvSpPr>
                <a:spLocks noChangeShapeType="1"/>
              </p:cNvSpPr>
              <p:nvPr/>
            </p:nvSpPr>
            <p:spPr bwMode="auto">
              <a:xfrm>
                <a:off x="1008" y="2653"/>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602" name="Line 37">
                <a:extLst>
                  <a:ext uri="{FF2B5EF4-FFF2-40B4-BE49-F238E27FC236}">
                    <a16:creationId xmlns:a16="http://schemas.microsoft.com/office/drawing/2014/main" id="{B7B1BAE8-F6A3-F54F-AD63-EAFB0540033B}"/>
                  </a:ext>
                </a:extLst>
              </p:cNvPr>
              <p:cNvSpPr>
                <a:spLocks noChangeShapeType="1"/>
              </p:cNvSpPr>
              <p:nvPr/>
            </p:nvSpPr>
            <p:spPr bwMode="auto">
              <a:xfrm>
                <a:off x="1008" y="3267"/>
                <a:ext cx="189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it-IT"/>
              </a:p>
            </p:txBody>
          </p:sp>
          <p:sp>
            <p:nvSpPr>
              <p:cNvPr id="67603" name="Line 38">
                <a:extLst>
                  <a:ext uri="{FF2B5EF4-FFF2-40B4-BE49-F238E27FC236}">
                    <a16:creationId xmlns:a16="http://schemas.microsoft.com/office/drawing/2014/main" id="{9EB4D163-C5CC-E642-AE9D-4DF14F0058A6}"/>
                  </a:ext>
                </a:extLst>
              </p:cNvPr>
              <p:cNvSpPr>
                <a:spLocks noChangeShapeType="1"/>
              </p:cNvSpPr>
              <p:nvPr/>
            </p:nvSpPr>
            <p:spPr bwMode="auto">
              <a:xfrm>
                <a:off x="2904" y="1536"/>
                <a:ext cx="0" cy="17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604" name="Line 39">
                <a:extLst>
                  <a:ext uri="{FF2B5EF4-FFF2-40B4-BE49-F238E27FC236}">
                    <a16:creationId xmlns:a16="http://schemas.microsoft.com/office/drawing/2014/main" id="{20E98F05-E67A-6740-A731-37CEEC4AFDF1}"/>
                  </a:ext>
                </a:extLst>
              </p:cNvPr>
              <p:cNvSpPr>
                <a:spLocks noChangeShapeType="1"/>
              </p:cNvSpPr>
              <p:nvPr/>
            </p:nvSpPr>
            <p:spPr bwMode="auto">
              <a:xfrm>
                <a:off x="1008" y="2902"/>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Tree>
    <p:extLst>
      <p:ext uri="{BB962C8B-B14F-4D97-AF65-F5344CB8AC3E}">
        <p14:creationId xmlns:p14="http://schemas.microsoft.com/office/powerpoint/2010/main" val="1454630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1503"/>
                                        </p:tgtEl>
                                        <p:attrNameLst>
                                          <p:attrName>style.visibility</p:attrName>
                                        </p:attrNameLst>
                                      </p:cBhvr>
                                      <p:to>
                                        <p:strVal val="visible"/>
                                      </p:to>
                                    </p:set>
                                    <p:animEffect transition="in" filter="dissolve">
                                      <p:cBhvr>
                                        <p:cTn id="13" dur="500"/>
                                        <p:tgtEl>
                                          <p:spTgt spid="191503"/>
                                        </p:tgtEl>
                                      </p:cBhvr>
                                    </p:animEffect>
                                  </p:childTnLst>
                                  <p:subTnLst>
                                    <p:set>
                                      <p:cBhvr override="childStyle">
                                        <p:cTn dur="1" fill="hold" display="0" masterRel="nextClick" afterEffect="1"/>
                                        <p:tgtEl>
                                          <p:spTgt spid="191503"/>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1492"/>
                                        </p:tgtEl>
                                        <p:attrNameLst>
                                          <p:attrName>style.visibility</p:attrName>
                                        </p:attrNameLst>
                                      </p:cBhvr>
                                      <p:to>
                                        <p:strVal val="visible"/>
                                      </p:to>
                                    </p:set>
                                    <p:animEffect transition="in" filter="dissolve">
                                      <p:cBhvr>
                                        <p:cTn id="18" dur="500"/>
                                        <p:tgtEl>
                                          <p:spTgt spid="19149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1490"/>
                                        </p:tgtEl>
                                        <p:attrNameLst>
                                          <p:attrName>style.visibility</p:attrName>
                                        </p:attrNameLst>
                                      </p:cBhvr>
                                      <p:to>
                                        <p:strVal val="visible"/>
                                      </p:to>
                                    </p:set>
                                    <p:animEffect transition="in" filter="dissolve">
                                      <p:cBhvr>
                                        <p:cTn id="23" dur="500"/>
                                        <p:tgtEl>
                                          <p:spTgt spid="191490"/>
                                        </p:tgtEl>
                                      </p:cBhvr>
                                    </p:animEffect>
                                  </p:childTnLst>
                                  <p:subTnLst>
                                    <p:set>
                                      <p:cBhvr override="childStyle">
                                        <p:cTn dur="1" fill="hold" display="0" masterRel="nextClick" afterEffect="1"/>
                                        <p:tgtEl>
                                          <p:spTgt spid="191490"/>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1493"/>
                                        </p:tgtEl>
                                        <p:attrNameLst>
                                          <p:attrName>style.visibility</p:attrName>
                                        </p:attrNameLst>
                                      </p:cBhvr>
                                      <p:to>
                                        <p:strVal val="visible"/>
                                      </p:to>
                                    </p:set>
                                    <p:animEffect transition="in" filter="dissolve">
                                      <p:cBhvr>
                                        <p:cTn id="28" dur="500"/>
                                        <p:tgtEl>
                                          <p:spTgt spid="1914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1491"/>
                                        </p:tgtEl>
                                        <p:attrNameLst>
                                          <p:attrName>style.visibility</p:attrName>
                                        </p:attrNameLst>
                                      </p:cBhvr>
                                      <p:to>
                                        <p:strVal val="visible"/>
                                      </p:to>
                                    </p:set>
                                    <p:animEffect transition="in" filter="dissolve">
                                      <p:cBhvr>
                                        <p:cTn id="33" dur="500"/>
                                        <p:tgtEl>
                                          <p:spTgt spid="191491"/>
                                        </p:tgtEl>
                                      </p:cBhvr>
                                    </p:animEffect>
                                  </p:childTnLst>
                                  <p:subTnLst>
                                    <p:set>
                                      <p:cBhvr override="childStyle">
                                        <p:cTn dur="1" fill="hold" display="0" masterRel="nextClick" afterEffect="1"/>
                                        <p:tgtEl>
                                          <p:spTgt spid="191491"/>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2000"/>
                                        <p:tgtEl>
                                          <p:spTgt spid="5"/>
                                        </p:tgtEl>
                                      </p:cBhvr>
                                    </p:animEffect>
                                    <p:set>
                                      <p:cBhvr>
                                        <p:cTn id="4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autoUpdateAnimBg="0"/>
      <p:bldP spid="191491" grpId="0" animBg="1" autoUpdateAnimBg="0"/>
      <p:bldP spid="191492" grpId="0" animBg="1" autoUpdateAnimBg="0"/>
      <p:bldP spid="191493" grpId="0" animBg="1" autoUpdateAnimBg="0"/>
      <p:bldP spid="19150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8660AA91-6BAA-DF48-ABEE-5946F719BE39}"/>
              </a:ext>
            </a:extLst>
          </p:cNvPr>
          <p:cNvSpPr txBox="1">
            <a:spLocks noChangeArrowheads="1"/>
          </p:cNvSpPr>
          <p:nvPr/>
        </p:nvSpPr>
        <p:spPr bwMode="auto">
          <a:xfrm>
            <a:off x="755650" y="188913"/>
            <a:ext cx="7920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2000">
                <a:latin typeface="Tahoma" panose="020B0604030504040204" pitchFamily="34" charset="0"/>
              </a:rPr>
              <a:t>FORZE CHE DETERMINANO I VANTAGGI DELLA COMPETIZIONE INTERNAZIONALE (Porter)</a:t>
            </a:r>
          </a:p>
        </p:txBody>
      </p:sp>
      <p:sp>
        <p:nvSpPr>
          <p:cNvPr id="367619" name="Text Box 3">
            <a:extLst>
              <a:ext uri="{FF2B5EF4-FFF2-40B4-BE49-F238E27FC236}">
                <a16:creationId xmlns:a16="http://schemas.microsoft.com/office/drawing/2014/main" id="{C005D391-2688-0B45-AF4F-EE9194719F5F}"/>
              </a:ext>
            </a:extLst>
          </p:cNvPr>
          <p:cNvSpPr txBox="1">
            <a:spLocks noChangeArrowheads="1"/>
          </p:cNvSpPr>
          <p:nvPr/>
        </p:nvSpPr>
        <p:spPr bwMode="auto">
          <a:xfrm>
            <a:off x="395288" y="1196975"/>
            <a:ext cx="583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t>1)  TRAINATA DAI FATTORI DI PRODUZIONE</a:t>
            </a:r>
          </a:p>
        </p:txBody>
      </p:sp>
      <p:sp>
        <p:nvSpPr>
          <p:cNvPr id="367620" name="Text Box 4">
            <a:extLst>
              <a:ext uri="{FF2B5EF4-FFF2-40B4-BE49-F238E27FC236}">
                <a16:creationId xmlns:a16="http://schemas.microsoft.com/office/drawing/2014/main" id="{09632355-8E9C-D44B-A795-EA3E253C033F}"/>
              </a:ext>
            </a:extLst>
          </p:cNvPr>
          <p:cNvSpPr txBox="1">
            <a:spLocks noChangeArrowheads="1"/>
          </p:cNvSpPr>
          <p:nvPr/>
        </p:nvSpPr>
        <p:spPr bwMode="auto">
          <a:xfrm>
            <a:off x="396875" y="1773238"/>
            <a:ext cx="4967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t>2)  TRAINATA DAGLI INVESTIMENTI</a:t>
            </a:r>
          </a:p>
        </p:txBody>
      </p:sp>
      <p:sp>
        <p:nvSpPr>
          <p:cNvPr id="367621" name="Text Box 5">
            <a:extLst>
              <a:ext uri="{FF2B5EF4-FFF2-40B4-BE49-F238E27FC236}">
                <a16:creationId xmlns:a16="http://schemas.microsoft.com/office/drawing/2014/main" id="{1B4FC453-EC47-BB4E-AB80-BB75D9CE3188}"/>
              </a:ext>
            </a:extLst>
          </p:cNvPr>
          <p:cNvSpPr txBox="1">
            <a:spLocks noChangeArrowheads="1"/>
          </p:cNvSpPr>
          <p:nvPr/>
        </p:nvSpPr>
        <p:spPr bwMode="auto">
          <a:xfrm>
            <a:off x="395288" y="2492375"/>
            <a:ext cx="561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t>3)  TRAINATA DALL’INOVAZIONE </a:t>
            </a:r>
          </a:p>
        </p:txBody>
      </p:sp>
      <p:sp>
        <p:nvSpPr>
          <p:cNvPr id="367622" name="Text Box 6">
            <a:extLst>
              <a:ext uri="{FF2B5EF4-FFF2-40B4-BE49-F238E27FC236}">
                <a16:creationId xmlns:a16="http://schemas.microsoft.com/office/drawing/2014/main" id="{7D840558-B168-4B49-B0F3-8A0B8DBDFDE5}"/>
              </a:ext>
            </a:extLst>
          </p:cNvPr>
          <p:cNvSpPr txBox="1">
            <a:spLocks noChangeArrowheads="1"/>
          </p:cNvSpPr>
          <p:nvPr/>
        </p:nvSpPr>
        <p:spPr bwMode="auto">
          <a:xfrm>
            <a:off x="466725" y="3141663"/>
            <a:ext cx="8208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t>4)  TRAINATA DALLO SVILUPPO ECONOMICO ACCUMULATO</a:t>
            </a:r>
          </a:p>
        </p:txBody>
      </p:sp>
      <p:sp>
        <p:nvSpPr>
          <p:cNvPr id="367623" name="Text Box 7">
            <a:extLst>
              <a:ext uri="{FF2B5EF4-FFF2-40B4-BE49-F238E27FC236}">
                <a16:creationId xmlns:a16="http://schemas.microsoft.com/office/drawing/2014/main" id="{B929A9DF-D391-694A-BC47-1CD5AEFAACAF}"/>
              </a:ext>
            </a:extLst>
          </p:cNvPr>
          <p:cNvSpPr txBox="1">
            <a:spLocks noChangeArrowheads="1"/>
          </p:cNvSpPr>
          <p:nvPr/>
        </p:nvSpPr>
        <p:spPr bwMode="auto">
          <a:xfrm>
            <a:off x="395288" y="3789363"/>
            <a:ext cx="8353425" cy="1192212"/>
          </a:xfrm>
          <a:prstGeom prst="rect">
            <a:avLst/>
          </a:prstGeom>
          <a:solidFill>
            <a:srgbClr val="FDB55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800">
                <a:solidFill>
                  <a:schemeClr val="tx1"/>
                </a:solidFill>
              </a:rPr>
              <a:t>QUALI CONCORRENTI?</a:t>
            </a:r>
          </a:p>
          <a:p>
            <a:pPr eaLnBrk="1" hangingPunct="1">
              <a:spcBef>
                <a:spcPct val="50000"/>
              </a:spcBef>
            </a:pPr>
            <a:r>
              <a:rPr lang="it-IT" altLang="it-IT" sz="1800">
                <a:solidFill>
                  <a:schemeClr val="tx1"/>
                </a:solidFill>
              </a:rPr>
              <a:t>			COMPETITORS LOCALI (Paese Estero)</a:t>
            </a:r>
          </a:p>
          <a:p>
            <a:pPr lvl="1" eaLnBrk="1" hangingPunct="1">
              <a:spcBef>
                <a:spcPct val="50000"/>
              </a:spcBef>
            </a:pPr>
            <a:r>
              <a:rPr lang="it-IT" altLang="it-IT" sz="1800">
                <a:solidFill>
                  <a:schemeClr val="tx1"/>
                </a:solidFill>
              </a:rPr>
              <a:t>			COMPETITORS MULTINAZIONALI E GLOBALI</a:t>
            </a:r>
          </a:p>
        </p:txBody>
      </p:sp>
      <p:sp>
        <p:nvSpPr>
          <p:cNvPr id="367624" name="Text Box 8">
            <a:extLst>
              <a:ext uri="{FF2B5EF4-FFF2-40B4-BE49-F238E27FC236}">
                <a16:creationId xmlns:a16="http://schemas.microsoft.com/office/drawing/2014/main" id="{5B53F725-3B2D-394B-AF71-21D20DAC24E5}"/>
              </a:ext>
            </a:extLst>
          </p:cNvPr>
          <p:cNvSpPr txBox="1">
            <a:spLocks noChangeArrowheads="1"/>
          </p:cNvSpPr>
          <p:nvPr/>
        </p:nvSpPr>
        <p:spPr bwMode="auto">
          <a:xfrm>
            <a:off x="395288" y="5229225"/>
            <a:ext cx="8353425" cy="1190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spcBef>
                <a:spcPct val="50000"/>
              </a:spcBef>
            </a:pPr>
            <a:r>
              <a:rPr lang="it-IT" altLang="it-IT" sz="1800">
                <a:solidFill>
                  <a:schemeClr val="tx1"/>
                </a:solidFill>
              </a:rPr>
              <a:t>ANALISI PRELIMINARE DEL CONTESTO COMPETITIVO ATTRAVERSO LA VALUTAZIONE DELLE POLITICHE E DEL MARKETING MIX. DECISIONI IN MERITO A QUALI BUSINESS MANTENERE, POTENZIARE O ABBANDONARE</a:t>
            </a:r>
          </a:p>
        </p:txBody>
      </p:sp>
    </p:spTree>
    <p:extLst>
      <p:ext uri="{BB962C8B-B14F-4D97-AF65-F5344CB8AC3E}">
        <p14:creationId xmlns:p14="http://schemas.microsoft.com/office/powerpoint/2010/main" val="822678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67619"/>
                                        </p:tgtEl>
                                        <p:attrNameLst>
                                          <p:attrName>style.visibility</p:attrName>
                                        </p:attrNameLst>
                                      </p:cBhvr>
                                      <p:to>
                                        <p:strVal val="visible"/>
                                      </p:to>
                                    </p:set>
                                    <p:animEffect transition="in" filter="fade">
                                      <p:cBhvr>
                                        <p:cTn id="7" dur="800" decel="100000"/>
                                        <p:tgtEl>
                                          <p:spTgt spid="367619"/>
                                        </p:tgtEl>
                                      </p:cBhvr>
                                    </p:animEffect>
                                    <p:anim calcmode="lin" valueType="num">
                                      <p:cBhvr>
                                        <p:cTn id="8" dur="800" decel="100000" fill="hold"/>
                                        <p:tgtEl>
                                          <p:spTgt spid="367619"/>
                                        </p:tgtEl>
                                        <p:attrNameLst>
                                          <p:attrName>style.rotation</p:attrName>
                                        </p:attrNameLst>
                                      </p:cBhvr>
                                      <p:tavLst>
                                        <p:tav tm="0">
                                          <p:val>
                                            <p:fltVal val="-90"/>
                                          </p:val>
                                        </p:tav>
                                        <p:tav tm="100000">
                                          <p:val>
                                            <p:fltVal val="0"/>
                                          </p:val>
                                        </p:tav>
                                      </p:tavLst>
                                    </p:anim>
                                    <p:anim calcmode="lin" valueType="num">
                                      <p:cBhvr>
                                        <p:cTn id="9" dur="800" decel="100000" fill="hold"/>
                                        <p:tgtEl>
                                          <p:spTgt spid="367619"/>
                                        </p:tgtEl>
                                        <p:attrNameLst>
                                          <p:attrName>ppt_x</p:attrName>
                                        </p:attrNameLst>
                                      </p:cBhvr>
                                      <p:tavLst>
                                        <p:tav tm="0">
                                          <p:val>
                                            <p:strVal val="#ppt_x+0.4"/>
                                          </p:val>
                                        </p:tav>
                                        <p:tav tm="100000">
                                          <p:val>
                                            <p:strVal val="#ppt_x-0.05"/>
                                          </p:val>
                                        </p:tav>
                                      </p:tavLst>
                                    </p:anim>
                                    <p:anim calcmode="lin" valueType="num">
                                      <p:cBhvr>
                                        <p:cTn id="10" dur="800" decel="100000" fill="hold"/>
                                        <p:tgtEl>
                                          <p:spTgt spid="3676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76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761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67620"/>
                                        </p:tgtEl>
                                        <p:attrNameLst>
                                          <p:attrName>style.visibility</p:attrName>
                                        </p:attrNameLst>
                                      </p:cBhvr>
                                      <p:to>
                                        <p:strVal val="visible"/>
                                      </p:to>
                                    </p:set>
                                    <p:animEffect transition="in" filter="fade">
                                      <p:cBhvr>
                                        <p:cTn id="17" dur="800" decel="100000"/>
                                        <p:tgtEl>
                                          <p:spTgt spid="367620"/>
                                        </p:tgtEl>
                                      </p:cBhvr>
                                    </p:animEffect>
                                    <p:anim calcmode="lin" valueType="num">
                                      <p:cBhvr>
                                        <p:cTn id="18" dur="800" decel="100000" fill="hold"/>
                                        <p:tgtEl>
                                          <p:spTgt spid="367620"/>
                                        </p:tgtEl>
                                        <p:attrNameLst>
                                          <p:attrName>style.rotation</p:attrName>
                                        </p:attrNameLst>
                                      </p:cBhvr>
                                      <p:tavLst>
                                        <p:tav tm="0">
                                          <p:val>
                                            <p:fltVal val="-90"/>
                                          </p:val>
                                        </p:tav>
                                        <p:tav tm="100000">
                                          <p:val>
                                            <p:fltVal val="0"/>
                                          </p:val>
                                        </p:tav>
                                      </p:tavLst>
                                    </p:anim>
                                    <p:anim calcmode="lin" valueType="num">
                                      <p:cBhvr>
                                        <p:cTn id="19" dur="800" decel="100000" fill="hold"/>
                                        <p:tgtEl>
                                          <p:spTgt spid="367620"/>
                                        </p:tgtEl>
                                        <p:attrNameLst>
                                          <p:attrName>ppt_x</p:attrName>
                                        </p:attrNameLst>
                                      </p:cBhvr>
                                      <p:tavLst>
                                        <p:tav tm="0">
                                          <p:val>
                                            <p:strVal val="#ppt_x+0.4"/>
                                          </p:val>
                                        </p:tav>
                                        <p:tav tm="100000">
                                          <p:val>
                                            <p:strVal val="#ppt_x-0.05"/>
                                          </p:val>
                                        </p:tav>
                                      </p:tavLst>
                                    </p:anim>
                                    <p:anim calcmode="lin" valueType="num">
                                      <p:cBhvr>
                                        <p:cTn id="20" dur="800" decel="100000" fill="hold"/>
                                        <p:tgtEl>
                                          <p:spTgt spid="36762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6762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67620"/>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67621"/>
                                        </p:tgtEl>
                                        <p:attrNameLst>
                                          <p:attrName>style.visibility</p:attrName>
                                        </p:attrNameLst>
                                      </p:cBhvr>
                                      <p:to>
                                        <p:strVal val="visible"/>
                                      </p:to>
                                    </p:set>
                                    <p:animEffect transition="in" filter="fade">
                                      <p:cBhvr>
                                        <p:cTn id="27" dur="800" decel="100000"/>
                                        <p:tgtEl>
                                          <p:spTgt spid="367621"/>
                                        </p:tgtEl>
                                      </p:cBhvr>
                                    </p:animEffect>
                                    <p:anim calcmode="lin" valueType="num">
                                      <p:cBhvr>
                                        <p:cTn id="28" dur="800" decel="100000" fill="hold"/>
                                        <p:tgtEl>
                                          <p:spTgt spid="367621"/>
                                        </p:tgtEl>
                                        <p:attrNameLst>
                                          <p:attrName>style.rotation</p:attrName>
                                        </p:attrNameLst>
                                      </p:cBhvr>
                                      <p:tavLst>
                                        <p:tav tm="0">
                                          <p:val>
                                            <p:fltVal val="-90"/>
                                          </p:val>
                                        </p:tav>
                                        <p:tav tm="100000">
                                          <p:val>
                                            <p:fltVal val="0"/>
                                          </p:val>
                                        </p:tav>
                                      </p:tavLst>
                                    </p:anim>
                                    <p:anim calcmode="lin" valueType="num">
                                      <p:cBhvr>
                                        <p:cTn id="29" dur="800" decel="100000" fill="hold"/>
                                        <p:tgtEl>
                                          <p:spTgt spid="367621"/>
                                        </p:tgtEl>
                                        <p:attrNameLst>
                                          <p:attrName>ppt_x</p:attrName>
                                        </p:attrNameLst>
                                      </p:cBhvr>
                                      <p:tavLst>
                                        <p:tav tm="0">
                                          <p:val>
                                            <p:strVal val="#ppt_x+0.4"/>
                                          </p:val>
                                        </p:tav>
                                        <p:tav tm="100000">
                                          <p:val>
                                            <p:strVal val="#ppt_x-0.05"/>
                                          </p:val>
                                        </p:tav>
                                      </p:tavLst>
                                    </p:anim>
                                    <p:anim calcmode="lin" valueType="num">
                                      <p:cBhvr>
                                        <p:cTn id="30" dur="800" decel="100000" fill="hold"/>
                                        <p:tgtEl>
                                          <p:spTgt spid="36762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6762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67621"/>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67622"/>
                                        </p:tgtEl>
                                        <p:attrNameLst>
                                          <p:attrName>style.visibility</p:attrName>
                                        </p:attrNameLst>
                                      </p:cBhvr>
                                      <p:to>
                                        <p:strVal val="visible"/>
                                      </p:to>
                                    </p:set>
                                    <p:animEffect transition="in" filter="fade">
                                      <p:cBhvr>
                                        <p:cTn id="37" dur="800" decel="100000"/>
                                        <p:tgtEl>
                                          <p:spTgt spid="367622"/>
                                        </p:tgtEl>
                                      </p:cBhvr>
                                    </p:animEffect>
                                    <p:anim calcmode="lin" valueType="num">
                                      <p:cBhvr>
                                        <p:cTn id="38" dur="800" decel="100000" fill="hold"/>
                                        <p:tgtEl>
                                          <p:spTgt spid="367622"/>
                                        </p:tgtEl>
                                        <p:attrNameLst>
                                          <p:attrName>style.rotation</p:attrName>
                                        </p:attrNameLst>
                                      </p:cBhvr>
                                      <p:tavLst>
                                        <p:tav tm="0">
                                          <p:val>
                                            <p:fltVal val="-90"/>
                                          </p:val>
                                        </p:tav>
                                        <p:tav tm="100000">
                                          <p:val>
                                            <p:fltVal val="0"/>
                                          </p:val>
                                        </p:tav>
                                      </p:tavLst>
                                    </p:anim>
                                    <p:anim calcmode="lin" valueType="num">
                                      <p:cBhvr>
                                        <p:cTn id="39" dur="800" decel="100000" fill="hold"/>
                                        <p:tgtEl>
                                          <p:spTgt spid="367622"/>
                                        </p:tgtEl>
                                        <p:attrNameLst>
                                          <p:attrName>ppt_x</p:attrName>
                                        </p:attrNameLst>
                                      </p:cBhvr>
                                      <p:tavLst>
                                        <p:tav tm="0">
                                          <p:val>
                                            <p:strVal val="#ppt_x+0.4"/>
                                          </p:val>
                                        </p:tav>
                                        <p:tav tm="100000">
                                          <p:val>
                                            <p:strVal val="#ppt_x-0.05"/>
                                          </p:val>
                                        </p:tav>
                                      </p:tavLst>
                                    </p:anim>
                                    <p:anim calcmode="lin" valueType="num">
                                      <p:cBhvr>
                                        <p:cTn id="40" dur="800" decel="100000" fill="hold"/>
                                        <p:tgtEl>
                                          <p:spTgt spid="36762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6762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67622"/>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7623"/>
                                        </p:tgtEl>
                                        <p:attrNameLst>
                                          <p:attrName>style.visibility</p:attrName>
                                        </p:attrNameLst>
                                      </p:cBhvr>
                                      <p:to>
                                        <p:strVal val="visible"/>
                                      </p:to>
                                    </p:set>
                                    <p:animEffect transition="in" filter="dissolve">
                                      <p:cBhvr>
                                        <p:cTn id="47" dur="500"/>
                                        <p:tgtEl>
                                          <p:spTgt spid="3676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7624"/>
                                        </p:tgtEl>
                                        <p:attrNameLst>
                                          <p:attrName>style.visibility</p:attrName>
                                        </p:attrNameLst>
                                      </p:cBhvr>
                                      <p:to>
                                        <p:strVal val="visible"/>
                                      </p:to>
                                    </p:set>
                                    <p:animEffect transition="in" filter="dissolve">
                                      <p:cBhvr>
                                        <p:cTn id="52" dur="500"/>
                                        <p:tgtEl>
                                          <p:spTgt spid="367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p:bldP spid="367620" grpId="0"/>
      <p:bldP spid="367621" grpId="0"/>
      <p:bldP spid="367622" grpId="0"/>
      <p:bldP spid="367623" grpId="0" animBg="1"/>
      <p:bldP spid="3676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373D1E9-FE16-3748-B1E0-5DA17466983C}"/>
              </a:ext>
            </a:extLst>
          </p:cNvPr>
          <p:cNvSpPr>
            <a:spLocks noGrp="1" noChangeArrowheads="1"/>
          </p:cNvSpPr>
          <p:nvPr>
            <p:ph type="body" idx="1"/>
          </p:nvPr>
        </p:nvSpPr>
        <p:spPr>
          <a:xfrm>
            <a:off x="108631" y="1133475"/>
            <a:ext cx="8462963" cy="2447925"/>
          </a:xfrm>
          <a:solidFill>
            <a:schemeClr val="bg1"/>
          </a:solidFill>
        </p:spPr>
        <p:txBody>
          <a:bodyPr/>
          <a:lstStyle/>
          <a:p>
            <a:pPr algn="just" eaLnBrk="1" hangingPunct="1">
              <a:lnSpc>
                <a:spcPct val="120000"/>
              </a:lnSpc>
            </a:pPr>
            <a:r>
              <a:rPr lang="it-IT" altLang="it-IT" sz="2000" dirty="0"/>
              <a:t>“riscoperta” della differenza tra paesi nel determinare le caratteristiche delle strategie di internazionalizzazione.</a:t>
            </a:r>
          </a:p>
          <a:p>
            <a:pPr eaLnBrk="1" hangingPunct="1">
              <a:lnSpc>
                <a:spcPct val="120000"/>
              </a:lnSpc>
            </a:pPr>
            <a:r>
              <a:rPr lang="it-IT" altLang="it-IT" sz="2000" dirty="0"/>
              <a:t>il sistema paese fornisce risorse e competenze per creare e sostenere il </a:t>
            </a:r>
            <a:r>
              <a:rPr lang="it-IT" altLang="it-IT" sz="2000" i="1" dirty="0"/>
              <a:t>vantaggio competitivo dell’impresa   	</a:t>
            </a:r>
            <a:r>
              <a:rPr lang="it-IT" altLang="it-IT" sz="2000" b="1" i="1" dirty="0"/>
              <a:t>Come?</a:t>
            </a:r>
          </a:p>
          <a:p>
            <a:pPr eaLnBrk="1" hangingPunct="1">
              <a:lnSpc>
                <a:spcPct val="120000"/>
              </a:lnSpc>
            </a:pPr>
            <a:r>
              <a:rPr lang="it-IT" altLang="it-IT" sz="2000" dirty="0"/>
              <a:t>Porter sviluppa il “</a:t>
            </a:r>
            <a:r>
              <a:rPr lang="it-IT" altLang="it-IT" sz="2000" i="1" dirty="0"/>
              <a:t>diamante del vantaggio competitivo di una nazione</a:t>
            </a:r>
            <a:r>
              <a:rPr lang="it-IT" altLang="it-IT" sz="2000" dirty="0"/>
              <a:t>”, ovvero l’insieme degli attributi del contesto competitivo di una nazione</a:t>
            </a:r>
          </a:p>
        </p:txBody>
      </p:sp>
      <p:sp>
        <p:nvSpPr>
          <p:cNvPr id="69635" name="Rectangle 3">
            <a:extLst>
              <a:ext uri="{FF2B5EF4-FFF2-40B4-BE49-F238E27FC236}">
                <a16:creationId xmlns:a16="http://schemas.microsoft.com/office/drawing/2014/main" id="{0246EF05-DE5F-DE41-9E74-E559B3BD1922}"/>
              </a:ext>
            </a:extLst>
          </p:cNvPr>
          <p:cNvSpPr>
            <a:spLocks noChangeArrowheads="1"/>
          </p:cNvSpPr>
          <p:nvPr/>
        </p:nvSpPr>
        <p:spPr bwMode="auto">
          <a:xfrm>
            <a:off x="250825" y="60325"/>
            <a:ext cx="729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dirty="0">
                <a:solidFill>
                  <a:schemeClr val="tx1"/>
                </a:solidFill>
              </a:rPr>
              <a:t>TEORIE STRATEGICHE IL VANTAGGIO COMPETITIVO DELLE NAZIONI (PORTER 1990)</a:t>
            </a:r>
          </a:p>
        </p:txBody>
      </p:sp>
      <p:pic>
        <p:nvPicPr>
          <p:cNvPr id="68612" name="Picture 4">
            <a:extLst>
              <a:ext uri="{FF2B5EF4-FFF2-40B4-BE49-F238E27FC236}">
                <a16:creationId xmlns:a16="http://schemas.microsoft.com/office/drawing/2014/main" id="{F7AABE54-5B82-D749-AD57-7C4F85E75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 y="3581400"/>
            <a:ext cx="84629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paw.princeton.edu/issues/2009/04/01/pages/6772/Working.Moment_Porter.jpg">
            <a:extLst>
              <a:ext uri="{FF2B5EF4-FFF2-40B4-BE49-F238E27FC236}">
                <a16:creationId xmlns:a16="http://schemas.microsoft.com/office/drawing/2014/main" id="{CD6B58AB-FAAD-E748-8D15-DDC0217AA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07" y="83574"/>
            <a:ext cx="1028538" cy="109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76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0">
                                            <p:bg/>
                                          </p:spTgt>
                                        </p:tgtEl>
                                        <p:attrNameLst>
                                          <p:attrName>style.visibility</p:attrName>
                                        </p:attrNameLst>
                                      </p:cBhvr>
                                      <p:to>
                                        <p:strVal val="visible"/>
                                      </p:to>
                                    </p:set>
                                    <p:animEffect transition="in" filter="fade">
                                      <p:cBhvr>
                                        <p:cTn id="7" dur="2000"/>
                                        <p:tgtEl>
                                          <p:spTgt spid="686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0">
                                            <p:txEl>
                                              <p:pRg st="0" end="0"/>
                                            </p:txEl>
                                          </p:spTgt>
                                        </p:tgtEl>
                                        <p:attrNameLst>
                                          <p:attrName>style.visibility</p:attrName>
                                        </p:attrNameLst>
                                      </p:cBhvr>
                                      <p:to>
                                        <p:strVal val="visible"/>
                                      </p:to>
                                    </p:set>
                                    <p:animEffect transition="in" filter="fade">
                                      <p:cBhvr>
                                        <p:cTn id="12" dur="2000"/>
                                        <p:tgtEl>
                                          <p:spTgt spid="686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0">
                                            <p:txEl>
                                              <p:pRg st="1" end="1"/>
                                            </p:txEl>
                                          </p:spTgt>
                                        </p:tgtEl>
                                        <p:attrNameLst>
                                          <p:attrName>style.visibility</p:attrName>
                                        </p:attrNameLst>
                                      </p:cBhvr>
                                      <p:to>
                                        <p:strVal val="visible"/>
                                      </p:to>
                                    </p:set>
                                    <p:animEffect transition="in" filter="fade">
                                      <p:cBhvr>
                                        <p:cTn id="17" dur="2000"/>
                                        <p:tgtEl>
                                          <p:spTgt spid="686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0">
                                            <p:txEl>
                                              <p:pRg st="2" end="2"/>
                                            </p:txEl>
                                          </p:spTgt>
                                        </p:tgtEl>
                                        <p:attrNameLst>
                                          <p:attrName>style.visibility</p:attrName>
                                        </p:attrNameLst>
                                      </p:cBhvr>
                                      <p:to>
                                        <p:strVal val="visible"/>
                                      </p:to>
                                    </p:set>
                                    <p:animEffect transition="in" filter="fade">
                                      <p:cBhvr>
                                        <p:cTn id="22" dur="2000"/>
                                        <p:tgtEl>
                                          <p:spTgt spid="6861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8612"/>
                                        </p:tgtEl>
                                        <p:attrNameLst>
                                          <p:attrName>style.visibility</p:attrName>
                                        </p:attrNameLst>
                                      </p:cBhvr>
                                      <p:to>
                                        <p:strVal val="visible"/>
                                      </p:to>
                                    </p:set>
                                    <p:animEffect transition="in" filter="fade">
                                      <p:cBhvr>
                                        <p:cTn id="2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A864421-A220-5D4E-B8C1-6C6549B3A995}"/>
              </a:ext>
            </a:extLst>
          </p:cNvPr>
          <p:cNvSpPr>
            <a:spLocks noGrp="1" noChangeArrowheads="1"/>
          </p:cNvSpPr>
          <p:nvPr>
            <p:ph type="title"/>
          </p:nvPr>
        </p:nvSpPr>
        <p:spPr>
          <a:xfrm>
            <a:off x="539750" y="274638"/>
            <a:ext cx="8147050" cy="777875"/>
          </a:xfrm>
        </p:spPr>
        <p:txBody>
          <a:bodyPr/>
          <a:lstStyle/>
          <a:p>
            <a:pPr algn="just" eaLnBrk="1" hangingPunct="1"/>
            <a:r>
              <a:rPr lang="it-IT" altLang="it-IT" sz="2000" b="1" i="1" dirty="0"/>
              <a:t>IL “DIAMANTE” DEL VANTAGGIO COMPETITIVO NAZIONALE (Porter, 1990)</a:t>
            </a:r>
          </a:p>
        </p:txBody>
      </p:sp>
      <p:sp>
        <p:nvSpPr>
          <p:cNvPr id="69635" name="Rectangle 3">
            <a:extLst>
              <a:ext uri="{FF2B5EF4-FFF2-40B4-BE49-F238E27FC236}">
                <a16:creationId xmlns:a16="http://schemas.microsoft.com/office/drawing/2014/main" id="{D6072156-762D-E842-8A7B-B00728428DC0}"/>
              </a:ext>
            </a:extLst>
          </p:cNvPr>
          <p:cNvSpPr>
            <a:spLocks noGrp="1" noChangeArrowheads="1"/>
          </p:cNvSpPr>
          <p:nvPr>
            <p:ph type="body" idx="1"/>
          </p:nvPr>
        </p:nvSpPr>
        <p:spPr>
          <a:xfrm>
            <a:off x="242888" y="3286125"/>
            <a:ext cx="8686800" cy="3357563"/>
          </a:xfrm>
          <a:solidFill>
            <a:schemeClr val="bg1"/>
          </a:solidFill>
        </p:spPr>
        <p:txBody>
          <a:bodyPr/>
          <a:lstStyle/>
          <a:p>
            <a:pPr algn="just" eaLnBrk="1" hangingPunct="1">
              <a:lnSpc>
                <a:spcPct val="90000"/>
              </a:lnSpc>
              <a:buFontTx/>
              <a:buNone/>
            </a:pPr>
            <a:r>
              <a:rPr lang="it-IT" altLang="it-IT" sz="1800" b="1" i="1" dirty="0"/>
              <a:t>Le condizioni della domanda:</a:t>
            </a:r>
            <a:r>
              <a:rPr lang="it-IT" altLang="it-IT" sz="1800" i="1" dirty="0"/>
              <a:t> </a:t>
            </a:r>
            <a:r>
              <a:rPr lang="it-IT" altLang="it-IT" sz="1800" dirty="0"/>
              <a:t>natura della domanda interna di beni dell’industria in questione. </a:t>
            </a:r>
          </a:p>
          <a:p>
            <a:pPr algn="just" eaLnBrk="1" hangingPunct="1">
              <a:lnSpc>
                <a:spcPct val="90000"/>
              </a:lnSpc>
              <a:buFontTx/>
              <a:buNone/>
            </a:pPr>
            <a:r>
              <a:rPr lang="it-IT" altLang="it-IT" sz="1800" dirty="0"/>
              <a:t>	Un’ampia e sofisticata domanda interna al settore influenza la qualità e l’innovazione.                            </a:t>
            </a:r>
            <a:r>
              <a:rPr lang="it-IT" altLang="it-IT" sz="1800" b="1" dirty="0"/>
              <a:t>Caratteristiche</a:t>
            </a:r>
            <a:r>
              <a:rPr lang="it-IT" altLang="it-IT" sz="1800" dirty="0"/>
              <a:t>:</a:t>
            </a:r>
          </a:p>
          <a:p>
            <a:pPr algn="just" eaLnBrk="1" hangingPunct="1">
              <a:lnSpc>
                <a:spcPct val="90000"/>
              </a:lnSpc>
              <a:buFontTx/>
              <a:buNone/>
            </a:pPr>
            <a:r>
              <a:rPr lang="it-IT" altLang="it-IT" sz="1800" dirty="0"/>
              <a:t>a)  </a:t>
            </a:r>
            <a:r>
              <a:rPr lang="it-IT" altLang="it-IT" sz="1800" i="1" dirty="0"/>
              <a:t>Composizione della domanda domestica</a:t>
            </a:r>
            <a:r>
              <a:rPr lang="it-IT" altLang="it-IT" sz="1800" dirty="0"/>
              <a:t>: struttura per  segmenti di domanda; acquirenti sofisticati ed esigenti; fabbisogni anticipanti degli acquirenti</a:t>
            </a:r>
          </a:p>
          <a:p>
            <a:pPr algn="just" eaLnBrk="1" hangingPunct="1">
              <a:buFontTx/>
              <a:buAutoNum type="alphaLcParenR" startAt="2"/>
            </a:pPr>
            <a:r>
              <a:rPr lang="it-IT" altLang="it-IT" sz="1800" dirty="0"/>
              <a:t>Dimensione, crescita, dinamismo, domanda interna precoce,  saturazione precoce</a:t>
            </a:r>
          </a:p>
          <a:p>
            <a:pPr algn="just" eaLnBrk="1" hangingPunct="1">
              <a:lnSpc>
                <a:spcPct val="90000"/>
              </a:lnSpc>
              <a:buFontTx/>
              <a:buNone/>
            </a:pPr>
            <a:r>
              <a:rPr lang="it-IT" altLang="it-IT" sz="1800" dirty="0"/>
              <a:t>c) 	</a:t>
            </a:r>
            <a:r>
              <a:rPr lang="it-IT" altLang="it-IT" sz="1800" i="1" dirty="0"/>
              <a:t>Internazionalizzazione della domanda domestica</a:t>
            </a:r>
            <a:r>
              <a:rPr lang="it-IT" altLang="it-IT" sz="1800" dirty="0"/>
              <a:t>: acquirenti locali mobili o multinazionali (sviluppo imprese domestiche); influenza sui fabbisogni stranieri (imitazione dei consumi)</a:t>
            </a:r>
          </a:p>
        </p:txBody>
      </p:sp>
      <p:sp>
        <p:nvSpPr>
          <p:cNvPr id="69636" name="Rectangle 4">
            <a:extLst>
              <a:ext uri="{FF2B5EF4-FFF2-40B4-BE49-F238E27FC236}">
                <a16:creationId xmlns:a16="http://schemas.microsoft.com/office/drawing/2014/main" id="{B40CC05C-9F05-094C-B752-3FC4D17D3D70}"/>
              </a:ext>
            </a:extLst>
          </p:cNvPr>
          <p:cNvSpPr>
            <a:spLocks noChangeArrowheads="1"/>
          </p:cNvSpPr>
          <p:nvPr/>
        </p:nvSpPr>
        <p:spPr bwMode="auto">
          <a:xfrm>
            <a:off x="250825" y="1341438"/>
            <a:ext cx="8678863"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1800" b="0" dirty="0">
                <a:solidFill>
                  <a:schemeClr val="tx1"/>
                </a:solidFill>
              </a:rPr>
              <a:t> </a:t>
            </a:r>
            <a:r>
              <a:rPr lang="it-IT" altLang="it-IT" sz="1800" i="1" dirty="0">
                <a:solidFill>
                  <a:schemeClr val="tx1"/>
                </a:solidFill>
              </a:rPr>
              <a:t>Le condizioni dei fattori: </a:t>
            </a:r>
            <a:r>
              <a:rPr lang="it-IT" altLang="it-IT" sz="1800" b="0" dirty="0">
                <a:solidFill>
                  <a:schemeClr val="tx1"/>
                </a:solidFill>
              </a:rPr>
              <a:t>disponibilità in un Paese di fattori produttivi necessari per competere nel settore (risorse umane, fisiche, di capitale, di conoscenza, infrastrutture) </a:t>
            </a:r>
          </a:p>
          <a:p>
            <a:pPr algn="just" eaLnBrk="1" hangingPunct="1"/>
            <a:r>
              <a:rPr lang="it-IT" altLang="it-IT" sz="1800" b="0" dirty="0">
                <a:solidFill>
                  <a:schemeClr val="tx1"/>
                </a:solidFill>
              </a:rPr>
              <a:t>a)  Fattori di base e fattori </a:t>
            </a:r>
            <a:r>
              <a:rPr lang="it-IT" altLang="it-IT" sz="1800" b="0" i="1" dirty="0">
                <a:solidFill>
                  <a:schemeClr val="tx1"/>
                </a:solidFill>
              </a:rPr>
              <a:t>avanzati</a:t>
            </a:r>
            <a:r>
              <a:rPr lang="it-IT" altLang="it-IT" sz="1800" b="0" dirty="0">
                <a:solidFill>
                  <a:schemeClr val="tx1"/>
                </a:solidFill>
              </a:rPr>
              <a:t>;</a:t>
            </a:r>
          </a:p>
          <a:p>
            <a:pPr algn="just" eaLnBrk="1" hangingPunct="1"/>
            <a:r>
              <a:rPr lang="it-IT" altLang="it-IT" sz="1800" b="0" dirty="0">
                <a:solidFill>
                  <a:schemeClr val="tx1"/>
                </a:solidFill>
              </a:rPr>
              <a:t>b)  Fattori generalizzati e fattori </a:t>
            </a:r>
            <a:r>
              <a:rPr lang="it-IT" altLang="it-IT" sz="1800" b="0" i="1" dirty="0">
                <a:solidFill>
                  <a:schemeClr val="tx1"/>
                </a:solidFill>
              </a:rPr>
              <a:t>specializzati</a:t>
            </a:r>
            <a:r>
              <a:rPr lang="it-IT" altLang="it-IT" sz="1800" b="0" dirty="0">
                <a:solidFill>
                  <a:schemeClr val="tx1"/>
                </a:solidFill>
              </a:rPr>
              <a:t>; </a:t>
            </a:r>
          </a:p>
          <a:p>
            <a:pPr algn="just" eaLnBrk="1" hangingPunct="1"/>
            <a:r>
              <a:rPr lang="it-IT" altLang="it-IT" sz="1800" b="0" dirty="0">
                <a:solidFill>
                  <a:schemeClr val="tx1"/>
                </a:solidFill>
              </a:rPr>
              <a:t>c)  Fattori ereditati e fattori </a:t>
            </a:r>
            <a:r>
              <a:rPr lang="it-IT" altLang="it-IT" sz="1800" b="0" i="1" dirty="0">
                <a:solidFill>
                  <a:schemeClr val="tx1"/>
                </a:solidFill>
              </a:rPr>
              <a:t>creati</a:t>
            </a:r>
          </a:p>
        </p:txBody>
      </p:sp>
    </p:spTree>
    <p:extLst>
      <p:ext uri="{BB962C8B-B14F-4D97-AF65-F5344CB8AC3E}">
        <p14:creationId xmlns:p14="http://schemas.microsoft.com/office/powerpoint/2010/main" val="3359572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20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bg/>
                                          </p:spTgt>
                                        </p:tgtEl>
                                        <p:attrNameLst>
                                          <p:attrName>style.visibility</p:attrName>
                                        </p:attrNameLst>
                                      </p:cBhvr>
                                      <p:to>
                                        <p:strVal val="visible"/>
                                      </p:to>
                                    </p:set>
                                    <p:animEffect transition="in" filter="fade">
                                      <p:cBhvr>
                                        <p:cTn id="12" dur="2000"/>
                                        <p:tgtEl>
                                          <p:spTgt spid="6963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0" end="0"/>
                                            </p:txEl>
                                          </p:spTgt>
                                        </p:tgtEl>
                                        <p:attrNameLst>
                                          <p:attrName>style.visibility</p:attrName>
                                        </p:attrNameLst>
                                      </p:cBhvr>
                                      <p:to>
                                        <p:strVal val="visible"/>
                                      </p:to>
                                    </p:set>
                                    <p:animEffect transition="in" filter="fade">
                                      <p:cBhvr>
                                        <p:cTn id="17" dur="2000"/>
                                        <p:tgtEl>
                                          <p:spTgt spid="696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5">
                                            <p:txEl>
                                              <p:pRg st="1" end="1"/>
                                            </p:txEl>
                                          </p:spTgt>
                                        </p:tgtEl>
                                        <p:attrNameLst>
                                          <p:attrName>style.visibility</p:attrName>
                                        </p:attrNameLst>
                                      </p:cBhvr>
                                      <p:to>
                                        <p:strVal val="visible"/>
                                      </p:to>
                                    </p:set>
                                    <p:animEffect transition="in" filter="fade">
                                      <p:cBhvr>
                                        <p:cTn id="22" dur="2000"/>
                                        <p:tgtEl>
                                          <p:spTgt spid="696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5">
                                            <p:txEl>
                                              <p:pRg st="2" end="2"/>
                                            </p:txEl>
                                          </p:spTgt>
                                        </p:tgtEl>
                                        <p:attrNameLst>
                                          <p:attrName>style.visibility</p:attrName>
                                        </p:attrNameLst>
                                      </p:cBhvr>
                                      <p:to>
                                        <p:strVal val="visible"/>
                                      </p:to>
                                    </p:set>
                                    <p:animEffect transition="in" filter="fade">
                                      <p:cBhvr>
                                        <p:cTn id="27" dur="2000"/>
                                        <p:tgtEl>
                                          <p:spTgt spid="6963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635">
                                            <p:txEl>
                                              <p:pRg st="3" end="3"/>
                                            </p:txEl>
                                          </p:spTgt>
                                        </p:tgtEl>
                                        <p:attrNameLst>
                                          <p:attrName>style.visibility</p:attrName>
                                        </p:attrNameLst>
                                      </p:cBhvr>
                                      <p:to>
                                        <p:strVal val="visible"/>
                                      </p:to>
                                    </p:set>
                                    <p:animEffect transition="in" filter="fade">
                                      <p:cBhvr>
                                        <p:cTn id="32" dur="2000"/>
                                        <p:tgtEl>
                                          <p:spTgt spid="6963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635">
                                            <p:txEl>
                                              <p:pRg st="4" end="4"/>
                                            </p:txEl>
                                          </p:spTgt>
                                        </p:tgtEl>
                                        <p:attrNameLst>
                                          <p:attrName>style.visibility</p:attrName>
                                        </p:attrNameLst>
                                      </p:cBhvr>
                                      <p:to>
                                        <p:strVal val="visible"/>
                                      </p:to>
                                    </p:set>
                                    <p:animEffect transition="in" filter="fade">
                                      <p:cBhvr>
                                        <p:cTn id="37" dur="2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P spid="696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0E38753-70DA-1E40-96D1-A813FB7B4EAB}"/>
              </a:ext>
            </a:extLst>
          </p:cNvPr>
          <p:cNvSpPr>
            <a:spLocks noGrp="1" noChangeArrowheads="1"/>
          </p:cNvSpPr>
          <p:nvPr>
            <p:ph type="title"/>
          </p:nvPr>
        </p:nvSpPr>
        <p:spPr>
          <a:xfrm>
            <a:off x="250825" y="198438"/>
            <a:ext cx="8642350" cy="1143000"/>
          </a:xfrm>
          <a:solidFill>
            <a:schemeClr val="bg1"/>
          </a:solidFill>
        </p:spPr>
        <p:txBody>
          <a:bodyPr/>
          <a:lstStyle/>
          <a:p>
            <a:pPr algn="just" eaLnBrk="1" hangingPunct="1"/>
            <a:r>
              <a:rPr lang="it-IT" altLang="it-IT" sz="1800" b="0" dirty="0">
                <a:solidFill>
                  <a:schemeClr val="tx1"/>
                </a:solidFill>
                <a:latin typeface="Arial" panose="020B0604020202020204" pitchFamily="34" charset="0"/>
                <a:cs typeface="Arial" panose="020B0604020202020204" pitchFamily="34" charset="0"/>
              </a:rPr>
              <a:t>• </a:t>
            </a:r>
            <a:r>
              <a:rPr lang="it-IT" altLang="it-IT" sz="1800" i="1" dirty="0">
                <a:solidFill>
                  <a:schemeClr val="tx1"/>
                </a:solidFill>
                <a:latin typeface="Arial" panose="020B0604020202020204" pitchFamily="34" charset="0"/>
                <a:cs typeface="Arial" panose="020B0604020202020204" pitchFamily="34" charset="0"/>
              </a:rPr>
              <a:t>Industrie collegate e di supporto</a:t>
            </a:r>
            <a:r>
              <a:rPr lang="it-IT" altLang="it-IT" sz="1800" b="0" i="1" dirty="0">
                <a:solidFill>
                  <a:schemeClr val="tx1"/>
                </a:solidFill>
                <a:latin typeface="Arial" panose="020B0604020202020204" pitchFamily="34" charset="0"/>
                <a:cs typeface="Arial" panose="020B0604020202020204" pitchFamily="34" charset="0"/>
              </a:rPr>
              <a:t>: L</a:t>
            </a:r>
            <a:r>
              <a:rPr lang="it-IT" altLang="it-IT" sz="1800" b="0" dirty="0">
                <a:solidFill>
                  <a:schemeClr val="tx1"/>
                </a:solidFill>
                <a:latin typeface="Arial" panose="020B0604020202020204" pitchFamily="34" charset="0"/>
                <a:cs typeface="Arial" panose="020B0604020202020204" pitchFamily="34" charset="0"/>
              </a:rPr>
              <a:t>e industrie correlate a monte e a valle e i produttori di beni complementari  possono condividere e sviluppare l’innovazione, l’informazione le competenze </a:t>
            </a:r>
            <a:r>
              <a:rPr lang="it-IT" altLang="it-IT" sz="1800" b="0" i="1" dirty="0">
                <a:solidFill>
                  <a:schemeClr val="tx1"/>
                </a:solidFill>
                <a:latin typeface="Arial" panose="020B0604020202020204" pitchFamily="34" charset="0"/>
                <a:cs typeface="Arial" panose="020B0604020202020204" pitchFamily="34" charset="0"/>
              </a:rPr>
              <a:t>(cross </a:t>
            </a:r>
            <a:r>
              <a:rPr lang="it-IT" altLang="it-IT" sz="1800" b="0" i="1" dirty="0" err="1">
                <a:solidFill>
                  <a:schemeClr val="tx1"/>
                </a:solidFill>
                <a:latin typeface="Arial" panose="020B0604020202020204" pitchFamily="34" charset="0"/>
                <a:cs typeface="Arial" panose="020B0604020202020204" pitchFamily="34" charset="0"/>
              </a:rPr>
              <a:t>fertilization</a:t>
            </a:r>
            <a:r>
              <a:rPr lang="it-IT" altLang="it-IT" sz="1800" b="0" dirty="0">
                <a:solidFill>
                  <a:schemeClr val="tx1"/>
                </a:solidFill>
                <a:latin typeface="Arial" panose="020B0604020202020204" pitchFamily="34" charset="0"/>
                <a:cs typeface="Arial" panose="020B0604020202020204" pitchFamily="34" charset="0"/>
              </a:rPr>
              <a:t>)</a:t>
            </a:r>
          </a:p>
        </p:txBody>
      </p:sp>
      <p:sp>
        <p:nvSpPr>
          <p:cNvPr id="70659" name="Rectangle 3">
            <a:extLst>
              <a:ext uri="{FF2B5EF4-FFF2-40B4-BE49-F238E27FC236}">
                <a16:creationId xmlns:a16="http://schemas.microsoft.com/office/drawing/2014/main" id="{20FD337B-AE44-764C-9EC1-E1D569159E14}"/>
              </a:ext>
            </a:extLst>
          </p:cNvPr>
          <p:cNvSpPr>
            <a:spLocks noGrp="1" noChangeArrowheads="1"/>
          </p:cNvSpPr>
          <p:nvPr>
            <p:ph type="body" idx="1"/>
          </p:nvPr>
        </p:nvSpPr>
        <p:spPr>
          <a:xfrm>
            <a:off x="250825" y="4005263"/>
            <a:ext cx="8642350" cy="1079500"/>
          </a:xfrm>
          <a:solidFill>
            <a:schemeClr val="bg1"/>
          </a:solidFill>
        </p:spPr>
        <p:txBody>
          <a:bodyPr/>
          <a:lstStyle/>
          <a:p>
            <a:pPr algn="just" eaLnBrk="1" hangingPunct="1">
              <a:buFontTx/>
              <a:buNone/>
              <a:defRPr/>
            </a:pPr>
            <a:r>
              <a:rPr lang="it-IT" sz="1800" dirty="0">
                <a:latin typeface="Arial" panose="020B0604020202020204" pitchFamily="34" charset="0"/>
                <a:cs typeface="Arial" panose="020B0604020202020204" pitchFamily="34" charset="0"/>
              </a:rPr>
              <a:t> </a:t>
            </a:r>
            <a:r>
              <a:rPr lang="it-IT" sz="1800" b="1" i="1" dirty="0">
                <a:latin typeface="Arial" panose="020B0604020202020204" pitchFamily="34" charset="0"/>
                <a:cs typeface="Arial" panose="020B0604020202020204" pitchFamily="34" charset="0"/>
              </a:rPr>
              <a:t>Il ruolo del caso:</a:t>
            </a:r>
            <a:r>
              <a:rPr lang="it-IT" sz="1800" dirty="0">
                <a:latin typeface="Arial" panose="020B0604020202020204" pitchFamily="34" charset="0"/>
                <a:cs typeface="Arial" panose="020B0604020202020204" pitchFamily="34" charset="0"/>
              </a:rPr>
              <a:t> fattori imprevisti sul fronte della ricerca (invenzioni, discontinuità tecnologiche),  della produzione (shock petroliferi, dinamiche di cambio, picchi di domanda), della politica (guerre, decisioni altri governi) </a:t>
            </a:r>
            <a:r>
              <a:rPr lang="it-I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rischio paese </a:t>
            </a:r>
          </a:p>
        </p:txBody>
      </p:sp>
      <p:sp>
        <p:nvSpPr>
          <p:cNvPr id="70660" name="Rectangle 4">
            <a:extLst>
              <a:ext uri="{FF2B5EF4-FFF2-40B4-BE49-F238E27FC236}">
                <a16:creationId xmlns:a16="http://schemas.microsoft.com/office/drawing/2014/main" id="{C213BB59-429D-F047-A91B-B05B4020A7A9}"/>
              </a:ext>
            </a:extLst>
          </p:cNvPr>
          <p:cNvSpPr>
            <a:spLocks noChangeArrowheads="1"/>
          </p:cNvSpPr>
          <p:nvPr/>
        </p:nvSpPr>
        <p:spPr bwMode="auto">
          <a:xfrm>
            <a:off x="212725" y="1341438"/>
            <a:ext cx="8680450" cy="2308324"/>
          </a:xfrm>
          <a:prstGeom prst="rect">
            <a:avLst/>
          </a:prstGeom>
          <a:solidFill>
            <a:schemeClr val="bg1"/>
          </a:solidFill>
          <a:ln w="9525">
            <a:noFill/>
            <a:miter lim="800000"/>
            <a:headEnd/>
            <a:tailEnd/>
          </a:ln>
        </p:spPr>
        <p:txBody>
          <a:bodyPr>
            <a:spAutoFit/>
          </a:bodyPr>
          <a:lstStyle/>
          <a:p>
            <a:pPr algn="just">
              <a:buFontTx/>
              <a:buChar char="•"/>
              <a:defRPr/>
            </a:pPr>
            <a:r>
              <a:rPr lang="it-IT" sz="1800" b="0" i="1" dirty="0">
                <a:solidFill>
                  <a:schemeClr val="tx1"/>
                </a:solidFill>
                <a:latin typeface="Arial" charset="0"/>
                <a:cs typeface="Arial" charset="0"/>
              </a:rPr>
              <a:t> </a:t>
            </a:r>
            <a:r>
              <a:rPr lang="it-IT" sz="1800" b="1" i="1" dirty="0">
                <a:solidFill>
                  <a:schemeClr val="tx1"/>
                </a:solidFill>
                <a:latin typeface="Arial" charset="0"/>
                <a:cs typeface="Arial" charset="0"/>
              </a:rPr>
              <a:t> Strategia, struttura e rivalità delle imprese</a:t>
            </a:r>
            <a:r>
              <a:rPr lang="it-IT" sz="1800" i="1" dirty="0">
                <a:solidFill>
                  <a:schemeClr val="tx1"/>
                </a:solidFill>
                <a:latin typeface="Arial" charset="0"/>
                <a:cs typeface="Arial" charset="0"/>
              </a:rPr>
              <a:t>:</a:t>
            </a:r>
            <a:r>
              <a:rPr lang="it-IT" sz="1800" b="0" dirty="0">
                <a:solidFill>
                  <a:schemeClr val="tx1"/>
                </a:solidFill>
                <a:latin typeface="Arial" charset="0"/>
                <a:cs typeface="Arial" charset="0"/>
              </a:rPr>
              <a:t> condizioni interne che regolano</a:t>
            </a:r>
          </a:p>
          <a:p>
            <a:pPr algn="just">
              <a:defRPr/>
            </a:pPr>
            <a:r>
              <a:rPr lang="it-IT" sz="1800" b="0" dirty="0">
                <a:solidFill>
                  <a:schemeClr val="tx1"/>
                </a:solidFill>
                <a:latin typeface="Arial" charset="0"/>
                <a:cs typeface="Arial" charset="0"/>
              </a:rPr>
              <a:t>il modo in cui vengono </a:t>
            </a:r>
            <a:r>
              <a:rPr lang="it-IT" sz="1800" b="0" i="1" dirty="0">
                <a:solidFill>
                  <a:schemeClr val="tx1"/>
                </a:solidFill>
                <a:latin typeface="Arial" charset="0"/>
                <a:cs typeface="Arial" charset="0"/>
              </a:rPr>
              <a:t>create, organizzate e gestite </a:t>
            </a:r>
            <a:r>
              <a:rPr lang="it-IT" sz="1800" b="0" dirty="0">
                <a:solidFill>
                  <a:schemeClr val="tx1"/>
                </a:solidFill>
                <a:latin typeface="Arial" charset="0"/>
                <a:cs typeface="Arial" charset="0"/>
              </a:rPr>
              <a:t>le imprese, nonché la natura della </a:t>
            </a:r>
            <a:r>
              <a:rPr lang="it-IT" sz="1800" b="0" i="1" dirty="0">
                <a:solidFill>
                  <a:schemeClr val="tx1"/>
                </a:solidFill>
                <a:latin typeface="Arial" charset="0"/>
                <a:cs typeface="Arial" charset="0"/>
              </a:rPr>
              <a:t>rivalità</a:t>
            </a:r>
            <a:r>
              <a:rPr lang="it-IT" sz="1800" b="0" dirty="0">
                <a:solidFill>
                  <a:schemeClr val="tx1"/>
                </a:solidFill>
                <a:latin typeface="Arial" charset="0"/>
                <a:cs typeface="Arial" charset="0"/>
              </a:rPr>
              <a:t> interna al paese. </a:t>
            </a:r>
          </a:p>
          <a:p>
            <a:pPr algn="just">
              <a:defRPr/>
            </a:pPr>
            <a:r>
              <a:rPr lang="it-IT" sz="1800" b="0" dirty="0">
                <a:solidFill>
                  <a:schemeClr val="tx1"/>
                </a:solidFill>
                <a:latin typeface="Arial" charset="0"/>
                <a:cs typeface="Arial" charset="0"/>
              </a:rPr>
              <a:t>Tre caratteristiche: </a:t>
            </a:r>
          </a:p>
          <a:p>
            <a:pPr algn="just">
              <a:defRPr/>
            </a:pPr>
            <a:r>
              <a:rPr lang="it-IT" sz="1800" b="0" dirty="0">
                <a:solidFill>
                  <a:schemeClr val="tx1"/>
                </a:solidFill>
                <a:latin typeface="Arial" charset="0"/>
                <a:cs typeface="Arial" charset="0"/>
              </a:rPr>
              <a:t> a) strategia e struttura delle imprese domestiche (differenze nel management e nelle competenze organizzative);</a:t>
            </a:r>
          </a:p>
          <a:p>
            <a:pPr algn="just">
              <a:defRPr/>
            </a:pPr>
            <a:r>
              <a:rPr lang="it-IT" sz="1800" b="0" dirty="0">
                <a:solidFill>
                  <a:schemeClr val="tx1"/>
                </a:solidFill>
                <a:latin typeface="Arial" charset="0"/>
                <a:cs typeface="Arial" charset="0"/>
              </a:rPr>
              <a:t>b) specifici obiettivi delle aziende e degli individui (</a:t>
            </a:r>
            <a:r>
              <a:rPr lang="it-IT" sz="1800" b="0" dirty="0" err="1">
                <a:solidFill>
                  <a:schemeClr val="tx1"/>
                </a:solidFill>
                <a:latin typeface="Arial" charset="0"/>
                <a:cs typeface="Arial" charset="0"/>
              </a:rPr>
              <a:t>governance</a:t>
            </a:r>
            <a:r>
              <a:rPr lang="it-IT" sz="1800" b="0" dirty="0">
                <a:solidFill>
                  <a:schemeClr val="tx1"/>
                </a:solidFill>
                <a:latin typeface="Arial" charset="0"/>
                <a:cs typeface="Arial" charset="0"/>
              </a:rPr>
              <a:t>, retribuzione..); </a:t>
            </a:r>
          </a:p>
          <a:p>
            <a:pPr algn="just">
              <a:defRPr/>
            </a:pPr>
            <a:r>
              <a:rPr lang="it-IT" sz="1800" b="0" dirty="0">
                <a:solidFill>
                  <a:schemeClr val="tx1"/>
                </a:solidFill>
                <a:latin typeface="Arial" charset="0"/>
                <a:cs typeface="Arial" charset="0"/>
              </a:rPr>
              <a:t>c) rivalità delle imprese (più è alta maggiori sono i benefici) 	</a:t>
            </a:r>
            <a:r>
              <a:rPr lang="it-IT" sz="1800" b="0" i="1" dirty="0" err="1">
                <a:solidFill>
                  <a:schemeClr val="tx1"/>
                </a:solidFill>
                <a:effectLst>
                  <a:outerShdw blurRad="38100" dist="38100" dir="2700000" algn="tl">
                    <a:srgbClr val="000000">
                      <a:alpha val="43137"/>
                    </a:srgbClr>
                  </a:outerShdw>
                </a:effectLst>
                <a:latin typeface="Arial" charset="0"/>
                <a:cs typeface="Arial" charset="0"/>
              </a:rPr>
              <a:t>coevoluzione</a:t>
            </a:r>
            <a:endParaRPr lang="it-IT" sz="1800" b="0" i="1"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70661" name="Rectangle 5">
            <a:extLst>
              <a:ext uri="{FF2B5EF4-FFF2-40B4-BE49-F238E27FC236}">
                <a16:creationId xmlns:a16="http://schemas.microsoft.com/office/drawing/2014/main" id="{4F1F7212-77A0-234B-A7E2-2BC8CC52941A}"/>
              </a:ext>
            </a:extLst>
          </p:cNvPr>
          <p:cNvSpPr>
            <a:spLocks noChangeArrowheads="1"/>
          </p:cNvSpPr>
          <p:nvPr/>
        </p:nvSpPr>
        <p:spPr bwMode="auto">
          <a:xfrm>
            <a:off x="250825" y="5334000"/>
            <a:ext cx="864235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r>
              <a:rPr lang="it-IT" altLang="it-IT" sz="1800" i="1">
                <a:solidFill>
                  <a:schemeClr val="tx1"/>
                </a:solidFill>
              </a:rPr>
              <a:t>Il ruolo del governo:</a:t>
            </a:r>
            <a:r>
              <a:rPr lang="it-IT" altLang="it-IT" sz="1800" b="0">
                <a:solidFill>
                  <a:schemeClr val="tx1"/>
                </a:solidFill>
              </a:rPr>
              <a:t> politiche nazionali che influenzano la dotazione dei fattori, le imprese (sussidi, leggi anti-trust), la domanda (politiche fiscali e di spesa pubblica), i settori correlati (imposizione di standard o regole: es. le auto tedesche favorite da assenza limiti di velocità)</a:t>
            </a:r>
          </a:p>
        </p:txBody>
      </p:sp>
    </p:spTree>
    <p:extLst>
      <p:ext uri="{BB962C8B-B14F-4D97-AF65-F5344CB8AC3E}">
        <p14:creationId xmlns:p14="http://schemas.microsoft.com/office/powerpoint/2010/main" val="2440397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fade">
                                      <p:cBhvr>
                                        <p:cTn id="12" dur="2000"/>
                                        <p:tgtEl>
                                          <p:spTgt spid="70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bg/>
                                          </p:spTgt>
                                        </p:tgtEl>
                                        <p:attrNameLst>
                                          <p:attrName>style.visibility</p:attrName>
                                        </p:attrNameLst>
                                      </p:cBhvr>
                                      <p:to>
                                        <p:strVal val="visible"/>
                                      </p:to>
                                    </p:set>
                                    <p:animEffect transition="in" filter="fade">
                                      <p:cBhvr>
                                        <p:cTn id="17" dur="2000"/>
                                        <p:tgtEl>
                                          <p:spTgt spid="70659">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0" end="0"/>
                                            </p:txEl>
                                          </p:spTgt>
                                        </p:tgtEl>
                                        <p:attrNameLst>
                                          <p:attrName>style.visibility</p:attrName>
                                        </p:attrNameLst>
                                      </p:cBhvr>
                                      <p:to>
                                        <p:strVal val="visible"/>
                                      </p:to>
                                    </p:set>
                                    <p:animEffect transition="in" filter="fade">
                                      <p:cBhvr>
                                        <p:cTn id="22" dur="2000"/>
                                        <p:tgtEl>
                                          <p:spTgt spid="7065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61"/>
                                        </p:tgtEl>
                                        <p:attrNameLst>
                                          <p:attrName>style.visibility</p:attrName>
                                        </p:attrNameLst>
                                      </p:cBhvr>
                                      <p:to>
                                        <p:strVal val="visible"/>
                                      </p:to>
                                    </p:set>
                                    <p:animEffect transition="in" filter="fade">
                                      <p:cBhvr>
                                        <p:cTn id="27" dur="2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build="p" animBg="1"/>
      <p:bldP spid="70660" grpId="0" animBg="1"/>
      <p:bldP spid="706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3340822-84EA-B94F-ADAE-1211F5EDD263}"/>
              </a:ext>
            </a:extLst>
          </p:cNvPr>
          <p:cNvSpPr>
            <a:spLocks noChangeArrowheads="1"/>
          </p:cNvSpPr>
          <p:nvPr/>
        </p:nvSpPr>
        <p:spPr bwMode="auto">
          <a:xfrm>
            <a:off x="2160588" y="398463"/>
            <a:ext cx="5148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a:t>TEORIE DELL’INTERNAZIONALIZZAZIONE</a:t>
            </a:r>
          </a:p>
        </p:txBody>
      </p:sp>
      <p:sp>
        <p:nvSpPr>
          <p:cNvPr id="46083" name="Rectangle 3">
            <a:extLst>
              <a:ext uri="{FF2B5EF4-FFF2-40B4-BE49-F238E27FC236}">
                <a16:creationId xmlns:a16="http://schemas.microsoft.com/office/drawing/2014/main" id="{874BCBF5-EDFE-CA45-B240-DB87DD9D7598}"/>
              </a:ext>
            </a:extLst>
          </p:cNvPr>
          <p:cNvSpPr>
            <a:spLocks noChangeArrowheads="1"/>
          </p:cNvSpPr>
          <p:nvPr/>
        </p:nvSpPr>
        <p:spPr bwMode="auto">
          <a:xfrm>
            <a:off x="395288" y="1125538"/>
            <a:ext cx="4032250" cy="4735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130000"/>
              </a:lnSpc>
              <a:buFont typeface="Wingdings" pitchFamily="2" charset="2"/>
              <a:buNone/>
            </a:pPr>
            <a:r>
              <a:rPr lang="it-IT" altLang="it-IT" sz="1800" i="1">
                <a:solidFill>
                  <a:schemeClr val="tx1"/>
                </a:solidFill>
              </a:rPr>
              <a:t>CLASSICHE</a:t>
            </a:r>
          </a:p>
          <a:p>
            <a:pPr algn="ctr" eaLnBrk="1" hangingPunct="1">
              <a:lnSpc>
                <a:spcPct val="130000"/>
              </a:lnSpc>
              <a:buFont typeface="Wingdings" pitchFamily="2" charset="2"/>
              <a:buNone/>
            </a:pPr>
            <a:r>
              <a:rPr lang="it-IT" altLang="it-IT" sz="1800" b="0" i="1">
                <a:solidFill>
                  <a:schemeClr val="tx1"/>
                </a:solidFill>
              </a:rPr>
              <a:t>(PRE  HIMER)</a:t>
            </a:r>
          </a:p>
          <a:p>
            <a:pPr algn="just" eaLnBrk="1" hangingPunct="1">
              <a:lnSpc>
                <a:spcPct val="130000"/>
              </a:lnSpc>
              <a:buFont typeface="Wingdings" pitchFamily="2" charset="2"/>
              <a:buChar char="v"/>
            </a:pPr>
            <a:r>
              <a:rPr lang="it-IT" altLang="it-IT" sz="1800" b="0">
                <a:solidFill>
                  <a:schemeClr val="tx1"/>
                </a:solidFill>
              </a:rPr>
              <a:t> si sviluppano nel XVI° sec. in Europa con l’avvento dei primi “Stati-nazione” </a:t>
            </a:r>
          </a:p>
          <a:p>
            <a:pPr algn="just" eaLnBrk="1" hangingPunct="1">
              <a:lnSpc>
                <a:spcPct val="130000"/>
              </a:lnSpc>
              <a:buFont typeface="Wingdings" pitchFamily="2" charset="2"/>
              <a:buChar char="v"/>
            </a:pPr>
            <a:r>
              <a:rPr lang="it-IT" altLang="it-IT" sz="1800" b="0">
                <a:solidFill>
                  <a:schemeClr val="tx1"/>
                </a:solidFill>
              </a:rPr>
              <a:t>  Enfasi sui singoli Paesi</a:t>
            </a:r>
          </a:p>
          <a:p>
            <a:pPr algn="just" eaLnBrk="1" hangingPunct="1">
              <a:lnSpc>
                <a:spcPct val="130000"/>
              </a:lnSpc>
              <a:buFont typeface="Wingdings" pitchFamily="2" charset="2"/>
              <a:buChar char="v"/>
            </a:pPr>
            <a:r>
              <a:rPr lang="it-IT" altLang="it-IT" sz="1800" b="0">
                <a:solidFill>
                  <a:schemeClr val="tx1"/>
                </a:solidFill>
              </a:rPr>
              <a:t> Concepite per descrivere i flussi internazionali di beni e di capitali </a:t>
            </a:r>
          </a:p>
          <a:p>
            <a:pPr algn="just" eaLnBrk="1" hangingPunct="1">
              <a:lnSpc>
                <a:spcPct val="130000"/>
              </a:lnSpc>
              <a:buFont typeface="Wingdings" pitchFamily="2" charset="2"/>
              <a:buChar char="v"/>
            </a:pPr>
            <a:r>
              <a:rPr lang="it-IT" altLang="it-IT" sz="1800" b="0">
                <a:solidFill>
                  <a:schemeClr val="tx1"/>
                </a:solidFill>
              </a:rPr>
              <a:t> destinate a descrivere il commercio di </a:t>
            </a:r>
            <a:r>
              <a:rPr lang="it-IT" altLang="it-IT" sz="1800" b="0" i="1">
                <a:solidFill>
                  <a:schemeClr val="tx1"/>
                </a:solidFill>
              </a:rPr>
              <a:t>commodities </a:t>
            </a:r>
            <a:r>
              <a:rPr lang="it-IT" altLang="it-IT" sz="1800" b="0">
                <a:solidFill>
                  <a:schemeClr val="tx1"/>
                </a:solidFill>
              </a:rPr>
              <a:t>acquisiti sulla base di differenze nei prezzi più che per il marchio</a:t>
            </a:r>
          </a:p>
          <a:p>
            <a:pPr algn="just" eaLnBrk="1" hangingPunct="1">
              <a:lnSpc>
                <a:spcPct val="130000"/>
              </a:lnSpc>
              <a:buFont typeface="Wingdings" pitchFamily="2" charset="2"/>
              <a:buNone/>
            </a:pPr>
            <a:endParaRPr lang="it-IT" altLang="it-IT" sz="1800" b="0">
              <a:solidFill>
                <a:schemeClr val="tx1"/>
              </a:solidFill>
            </a:endParaRPr>
          </a:p>
        </p:txBody>
      </p:sp>
      <p:sp>
        <p:nvSpPr>
          <p:cNvPr id="46084" name="Rectangle 4">
            <a:extLst>
              <a:ext uri="{FF2B5EF4-FFF2-40B4-BE49-F238E27FC236}">
                <a16:creationId xmlns:a16="http://schemas.microsoft.com/office/drawing/2014/main" id="{964C42C7-86D7-404E-A848-7A240528511E}"/>
              </a:ext>
            </a:extLst>
          </p:cNvPr>
          <p:cNvSpPr>
            <a:spLocks noChangeArrowheads="1"/>
          </p:cNvSpPr>
          <p:nvPr/>
        </p:nvSpPr>
        <p:spPr bwMode="auto">
          <a:xfrm>
            <a:off x="4860925" y="1125538"/>
            <a:ext cx="3959225" cy="4735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ctr" eaLnBrk="1" hangingPunct="1">
              <a:lnSpc>
                <a:spcPct val="130000"/>
              </a:lnSpc>
              <a:buFont typeface="Wingdings" pitchFamily="2" charset="2"/>
              <a:buNone/>
            </a:pPr>
            <a:r>
              <a:rPr lang="it-IT" altLang="it-IT" sz="1800" i="1">
                <a:solidFill>
                  <a:schemeClr val="tx1"/>
                </a:solidFill>
              </a:rPr>
              <a:t>MODERNE</a:t>
            </a:r>
          </a:p>
          <a:p>
            <a:pPr algn="ctr" eaLnBrk="1" hangingPunct="1">
              <a:lnSpc>
                <a:spcPct val="130000"/>
              </a:lnSpc>
              <a:buFont typeface="Wingdings" pitchFamily="2" charset="2"/>
              <a:buNone/>
            </a:pPr>
            <a:r>
              <a:rPr lang="it-IT" altLang="it-IT" sz="1800" b="0" i="1">
                <a:solidFill>
                  <a:schemeClr val="tx1"/>
                </a:solidFill>
              </a:rPr>
              <a:t>(POST HYMER)</a:t>
            </a:r>
          </a:p>
          <a:p>
            <a:pPr algn="just" eaLnBrk="1" hangingPunct="1">
              <a:lnSpc>
                <a:spcPct val="130000"/>
              </a:lnSpc>
              <a:buFont typeface="Wingdings" pitchFamily="2" charset="2"/>
              <a:buChar char="v"/>
            </a:pPr>
            <a:r>
              <a:rPr lang="it-IT" altLang="it-IT" sz="1800" b="0">
                <a:solidFill>
                  <a:schemeClr val="tx1"/>
                </a:solidFill>
              </a:rPr>
              <a:t> Si sviluppano dopo la 2° guerra mondiale con l’emergere di grandi aziende multinazionali</a:t>
            </a:r>
          </a:p>
          <a:p>
            <a:pPr algn="just" eaLnBrk="1" hangingPunct="1">
              <a:lnSpc>
                <a:spcPct val="130000"/>
              </a:lnSpc>
              <a:buFont typeface="Wingdings" pitchFamily="2" charset="2"/>
              <a:buChar char="v"/>
            </a:pPr>
            <a:r>
              <a:rPr lang="it-IT" altLang="it-IT" sz="1800" b="0">
                <a:solidFill>
                  <a:schemeClr val="tx1"/>
                </a:solidFill>
              </a:rPr>
              <a:t> Enfasi sulle singole imprese</a:t>
            </a:r>
          </a:p>
          <a:p>
            <a:pPr algn="just" eaLnBrk="1" hangingPunct="1">
              <a:lnSpc>
                <a:spcPct val="130000"/>
              </a:lnSpc>
              <a:buFont typeface="Wingdings" pitchFamily="2" charset="2"/>
              <a:buChar char="v"/>
            </a:pPr>
            <a:r>
              <a:rPr lang="it-IT" altLang="it-IT" sz="1800" b="0">
                <a:solidFill>
                  <a:schemeClr val="tx1"/>
                </a:solidFill>
              </a:rPr>
              <a:t> determinante è il concetto di vantaggio dell’impresa </a:t>
            </a:r>
          </a:p>
          <a:p>
            <a:pPr algn="just" eaLnBrk="1" hangingPunct="1">
              <a:lnSpc>
                <a:spcPct val="130000"/>
              </a:lnSpc>
              <a:buFont typeface="Wingdings" pitchFamily="2" charset="2"/>
              <a:buChar char="v"/>
            </a:pPr>
            <a:r>
              <a:rPr lang="it-IT" altLang="it-IT" sz="1800" b="0">
                <a:solidFill>
                  <a:schemeClr val="tx1"/>
                </a:solidFill>
              </a:rPr>
              <a:t> Destinate a descrivere il commercio di prodotti differenziati dove il marchio è una importante componente nei processi di acquisto</a:t>
            </a:r>
          </a:p>
          <a:p>
            <a:pPr algn="just" eaLnBrk="1" hangingPunct="1">
              <a:lnSpc>
                <a:spcPct val="130000"/>
              </a:lnSpc>
              <a:buFont typeface="Wingdings" pitchFamily="2" charset="2"/>
              <a:buNone/>
            </a:pPr>
            <a:endParaRPr lang="it-IT" altLang="it-IT" sz="1800" b="0">
              <a:solidFill>
                <a:schemeClr val="tx1"/>
              </a:solidFill>
            </a:endParaRPr>
          </a:p>
        </p:txBody>
      </p:sp>
    </p:spTree>
    <p:extLst>
      <p:ext uri="{BB962C8B-B14F-4D97-AF65-F5344CB8AC3E}">
        <p14:creationId xmlns:p14="http://schemas.microsoft.com/office/powerpoint/2010/main" val="1950119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6272AAC-DE4E-AF48-BDA3-11571F0EAD64}"/>
              </a:ext>
            </a:extLst>
          </p:cNvPr>
          <p:cNvSpPr>
            <a:spLocks noGrp="1" noChangeArrowheads="1"/>
          </p:cNvSpPr>
          <p:nvPr>
            <p:ph type="body" idx="1"/>
          </p:nvPr>
        </p:nvSpPr>
        <p:spPr>
          <a:xfrm>
            <a:off x="323850" y="549275"/>
            <a:ext cx="8569325" cy="6165850"/>
          </a:xfrm>
          <a:solidFill>
            <a:schemeClr val="bg1"/>
          </a:solidFill>
        </p:spPr>
        <p:txBody>
          <a:bodyPr/>
          <a:lstStyle/>
          <a:p>
            <a:pPr algn="just" eaLnBrk="1" hangingPunct="1">
              <a:lnSpc>
                <a:spcPct val="145000"/>
              </a:lnSpc>
              <a:buFontTx/>
              <a:buNone/>
            </a:pPr>
            <a:r>
              <a:rPr lang="it-IT" altLang="it-IT" sz="1800" i="1"/>
              <a:t>1) </a:t>
            </a:r>
            <a:r>
              <a:rPr lang="it-IT" altLang="it-IT" sz="1800" b="1" i="1"/>
              <a:t>Le condizioni dei fattori italiani</a:t>
            </a:r>
            <a:r>
              <a:rPr lang="it-IT" altLang="it-IT" sz="1800"/>
              <a:t>: pochi vantaggi dai fattori della produzione ereditati o creati socialmente.</a:t>
            </a:r>
          </a:p>
          <a:p>
            <a:pPr algn="just" eaLnBrk="1" hangingPunct="1">
              <a:lnSpc>
                <a:spcPct val="120000"/>
              </a:lnSpc>
              <a:buFontTx/>
              <a:buNone/>
            </a:pPr>
            <a:r>
              <a:rPr lang="it-IT" altLang="it-IT" sz="1800"/>
              <a:t>– Poche risorse naturali esclusive (marmo) e coltiv. correlate (vino, pasta).</a:t>
            </a:r>
          </a:p>
          <a:p>
            <a:pPr algn="just" eaLnBrk="1" hangingPunct="1">
              <a:lnSpc>
                <a:spcPct val="120000"/>
              </a:lnSpc>
              <a:buFontTx/>
              <a:buNone/>
            </a:pPr>
            <a:r>
              <a:rPr lang="it-IT" altLang="it-IT" sz="1800"/>
              <a:t>– Alto costo del lavoro, ma mercato differenziato (grandi vs.PMI familiari)</a:t>
            </a:r>
          </a:p>
          <a:p>
            <a:pPr algn="just" eaLnBrk="1" hangingPunct="1">
              <a:lnSpc>
                <a:spcPct val="120000"/>
              </a:lnSpc>
              <a:buFontTx/>
              <a:buNone/>
            </a:pPr>
            <a:r>
              <a:rPr lang="it-IT" altLang="it-IT" sz="1800"/>
              <a:t>– forte debolezza del mercato dei capitali (borsa, banche, finanza pubbl.)</a:t>
            </a:r>
          </a:p>
          <a:p>
            <a:pPr algn="just" eaLnBrk="1" hangingPunct="1">
              <a:lnSpc>
                <a:spcPct val="120000"/>
              </a:lnSpc>
              <a:buFontTx/>
              <a:buNone/>
            </a:pPr>
            <a:r>
              <a:rPr lang="it-IT" altLang="it-IT" sz="1800"/>
              <a:t>– deboli servizi di infrastruttura (trasporti, telecomunicazioni, logistica)</a:t>
            </a:r>
          </a:p>
          <a:p>
            <a:pPr algn="just" eaLnBrk="1" hangingPunct="1">
              <a:lnSpc>
                <a:spcPct val="120000"/>
              </a:lnSpc>
              <a:buFontTx/>
              <a:buNone/>
            </a:pPr>
            <a:r>
              <a:rPr lang="it-IT" altLang="it-IT" sz="1800"/>
              <a:t>– meccanismi di creazione dei fattori sia formali che informali: molto importanti i processi di apprendimento esterni al sistema scolastico (competenze professionali di famiglia/distretto ), debole ricerca formale</a:t>
            </a:r>
          </a:p>
          <a:p>
            <a:pPr algn="just" eaLnBrk="1" hangingPunct="1">
              <a:lnSpc>
                <a:spcPct val="120000"/>
              </a:lnSpc>
              <a:buFontTx/>
              <a:buNone/>
            </a:pPr>
            <a:r>
              <a:rPr lang="it-IT" altLang="it-IT" sz="1800"/>
              <a:t>– svantaggi selettivi nei fattori: sono stimolo a innovazione e pragmatismo </a:t>
            </a:r>
          </a:p>
          <a:p>
            <a:pPr algn="just" eaLnBrk="1" hangingPunct="1">
              <a:lnSpc>
                <a:spcPct val="120000"/>
              </a:lnSpc>
              <a:buFontTx/>
              <a:buNone/>
            </a:pPr>
            <a:r>
              <a:rPr lang="it-IT" altLang="it-IT" sz="1800" i="1"/>
              <a:t>2) </a:t>
            </a:r>
            <a:r>
              <a:rPr lang="it-IT" altLang="it-IT" sz="1800" b="1" i="1"/>
              <a:t>Le condizioni della domanda italiana</a:t>
            </a:r>
            <a:r>
              <a:rPr lang="it-IT" altLang="it-IT" sz="1800"/>
              <a:t>: vero punto di forza </a:t>
            </a:r>
          </a:p>
          <a:p>
            <a:pPr algn="just" eaLnBrk="1" hangingPunct="1">
              <a:lnSpc>
                <a:spcPct val="120000"/>
              </a:lnSpc>
              <a:buFontTx/>
              <a:buNone/>
            </a:pPr>
            <a:r>
              <a:rPr lang="it-IT" altLang="it-IT" sz="1800"/>
              <a:t>– gli acquirenti italiani sono fra i più avanzati e sofisticati per gusto, stile; la domanda è molto selettiva e tende a seguire la moda;</a:t>
            </a:r>
          </a:p>
          <a:p>
            <a:pPr algn="just" eaLnBrk="1" hangingPunct="1">
              <a:lnSpc>
                <a:spcPct val="120000"/>
              </a:lnSpc>
              <a:buFontTx/>
              <a:buNone/>
            </a:pPr>
            <a:r>
              <a:rPr lang="it-IT" altLang="it-IT" sz="1800"/>
              <a:t>– distribuzione al dettaglio specializzata nel fornire molti prodotti e servizi ad alta qualità agevola questo processo di co-evoluzione;</a:t>
            </a:r>
          </a:p>
          <a:p>
            <a:pPr algn="just" eaLnBrk="1" hangingPunct="1">
              <a:lnSpc>
                <a:spcPct val="120000"/>
              </a:lnSpc>
              <a:buFontTx/>
              <a:buNone/>
            </a:pPr>
            <a:r>
              <a:rPr lang="it-IT" altLang="it-IT" sz="1800"/>
              <a:t>– domanda sofisticata anche di macchine, beni intermedi e servizi correlati</a:t>
            </a:r>
          </a:p>
        </p:txBody>
      </p:sp>
      <p:sp>
        <p:nvSpPr>
          <p:cNvPr id="72707" name="Rectangle 3">
            <a:extLst>
              <a:ext uri="{FF2B5EF4-FFF2-40B4-BE49-F238E27FC236}">
                <a16:creationId xmlns:a16="http://schemas.microsoft.com/office/drawing/2014/main" id="{2BF2E453-A557-834F-8B7C-8BEF77D17987}"/>
              </a:ext>
            </a:extLst>
          </p:cNvPr>
          <p:cNvSpPr>
            <a:spLocks noChangeArrowheads="1"/>
          </p:cNvSpPr>
          <p:nvPr/>
        </p:nvSpPr>
        <p:spPr bwMode="auto">
          <a:xfrm>
            <a:off x="1835150" y="44450"/>
            <a:ext cx="6105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i="1"/>
              <a:t>CARATTERISTICHE DEL “DIAMANTE” ITALIANO</a:t>
            </a:r>
          </a:p>
        </p:txBody>
      </p:sp>
    </p:spTree>
    <p:extLst>
      <p:ext uri="{BB962C8B-B14F-4D97-AF65-F5344CB8AC3E}">
        <p14:creationId xmlns:p14="http://schemas.microsoft.com/office/powerpoint/2010/main" val="116362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18C772F-999A-8848-B82B-EE18F32F8B7E}"/>
              </a:ext>
            </a:extLst>
          </p:cNvPr>
          <p:cNvSpPr>
            <a:spLocks noGrp="1" noChangeArrowheads="1"/>
          </p:cNvSpPr>
          <p:nvPr>
            <p:ph type="body" idx="1"/>
          </p:nvPr>
        </p:nvSpPr>
        <p:spPr>
          <a:xfrm>
            <a:off x="457200" y="144463"/>
            <a:ext cx="8229600" cy="6524625"/>
          </a:xfrm>
          <a:solidFill>
            <a:schemeClr val="bg1"/>
          </a:solidFill>
        </p:spPr>
        <p:txBody>
          <a:bodyPr/>
          <a:lstStyle/>
          <a:p>
            <a:pPr algn="just" eaLnBrk="1" hangingPunct="1">
              <a:lnSpc>
                <a:spcPct val="120000"/>
              </a:lnSpc>
              <a:buFontTx/>
              <a:buNone/>
            </a:pPr>
            <a:r>
              <a:rPr lang="it-IT" altLang="it-IT" sz="1800" i="1"/>
              <a:t>3) </a:t>
            </a:r>
            <a:r>
              <a:rPr lang="it-IT" altLang="it-IT" sz="1800" b="1" i="1"/>
              <a:t>Industrie correlate e di supporto</a:t>
            </a:r>
            <a:r>
              <a:rPr lang="it-IT" altLang="it-IT" sz="1800" b="1"/>
              <a:t>:</a:t>
            </a:r>
            <a:r>
              <a:rPr lang="it-IT" altLang="it-IT" sz="1800"/>
              <a:t> forte presenza di settori correlati in molti gruppi (</a:t>
            </a:r>
            <a:r>
              <a:rPr lang="it-IT" altLang="it-IT" sz="1800" i="1"/>
              <a:t>cluster</a:t>
            </a:r>
            <a:r>
              <a:rPr lang="it-IT" altLang="it-IT" sz="1800"/>
              <a:t>) competitivi di industrie di supporto e specializzate</a:t>
            </a:r>
          </a:p>
          <a:p>
            <a:pPr algn="just" eaLnBrk="1" hangingPunct="1">
              <a:lnSpc>
                <a:spcPct val="120000"/>
              </a:lnSpc>
              <a:buFontTx/>
              <a:buNone/>
            </a:pPr>
            <a:r>
              <a:rPr lang="it-IT" altLang="it-IT" sz="1800"/>
              <a:t> a livello internazionale</a:t>
            </a:r>
          </a:p>
          <a:p>
            <a:pPr algn="just" eaLnBrk="1" hangingPunct="1">
              <a:lnSpc>
                <a:spcPct val="120000"/>
              </a:lnSpc>
              <a:buFontTx/>
              <a:buNone/>
            </a:pPr>
            <a:r>
              <a:rPr lang="it-IT" altLang="it-IT" sz="1800"/>
              <a:t>– Relazioni verticali pronunciate tra industrie di successo (moda, design)</a:t>
            </a:r>
          </a:p>
          <a:p>
            <a:pPr algn="just" eaLnBrk="1" hangingPunct="1">
              <a:lnSpc>
                <a:spcPct val="120000"/>
              </a:lnSpc>
              <a:buFontTx/>
              <a:buNone/>
            </a:pPr>
            <a:r>
              <a:rPr lang="it-IT" altLang="it-IT" sz="1800"/>
              <a:t>– Bassi livelli di integrazione verticale nelle imprese italiane (le imprese svolgono poche attività della catena del valore: es. Benetton)</a:t>
            </a:r>
          </a:p>
          <a:p>
            <a:pPr algn="just" eaLnBrk="1" hangingPunct="1">
              <a:lnSpc>
                <a:spcPct val="120000"/>
              </a:lnSpc>
              <a:buFontTx/>
              <a:buNone/>
            </a:pPr>
            <a:r>
              <a:rPr lang="it-IT" altLang="it-IT" sz="1800"/>
              <a:t>– alcuni servizi specialistici correlati (fiere, stampa di moda, stilisti)</a:t>
            </a:r>
          </a:p>
          <a:p>
            <a:pPr algn="just" eaLnBrk="1" hangingPunct="1">
              <a:lnSpc>
                <a:spcPct val="120000"/>
              </a:lnSpc>
              <a:buFontTx/>
              <a:buNone/>
            </a:pPr>
            <a:r>
              <a:rPr lang="it-IT" altLang="it-IT" sz="1800" i="1"/>
              <a:t>4) </a:t>
            </a:r>
            <a:r>
              <a:rPr lang="it-IT" altLang="it-IT" sz="1800" b="1" i="1"/>
              <a:t>Strategia, struttura e rivalità tra le imprese</a:t>
            </a:r>
            <a:r>
              <a:rPr lang="it-IT" altLang="it-IT" sz="1800"/>
              <a:t>:</a:t>
            </a:r>
          </a:p>
          <a:p>
            <a:pPr algn="just" eaLnBrk="1" hangingPunct="1">
              <a:lnSpc>
                <a:spcPct val="120000"/>
              </a:lnSpc>
              <a:buFontTx/>
              <a:buNone/>
            </a:pPr>
            <a:r>
              <a:rPr lang="it-IT" altLang="it-IT" sz="1800"/>
              <a:t>– il vero punto di forza sono le PMI, impresa come “famiglia allargata”</a:t>
            </a:r>
          </a:p>
          <a:p>
            <a:pPr algn="just" eaLnBrk="1" hangingPunct="1">
              <a:lnSpc>
                <a:spcPct val="120000"/>
              </a:lnSpc>
              <a:buFontTx/>
              <a:buNone/>
            </a:pPr>
            <a:r>
              <a:rPr lang="it-IT" altLang="it-IT" sz="1800"/>
              <a:t>– le grandi imprese private tendono a dominare il mercato domestico</a:t>
            </a:r>
          </a:p>
          <a:p>
            <a:pPr algn="just" eaLnBrk="1" hangingPunct="1">
              <a:lnSpc>
                <a:spcPct val="120000"/>
              </a:lnSpc>
              <a:buFontTx/>
              <a:buNone/>
            </a:pPr>
            <a:r>
              <a:rPr lang="it-IT" altLang="it-IT" sz="1800"/>
              <a:t>– alta rivalità personale ed emotiva; acceso individualismo; forte spinta all’imprenditorialità che si indebolisce nei settori protetti</a:t>
            </a:r>
          </a:p>
          <a:p>
            <a:pPr algn="just" eaLnBrk="1" hangingPunct="1">
              <a:lnSpc>
                <a:spcPct val="120000"/>
              </a:lnSpc>
              <a:buFontTx/>
              <a:buNone/>
            </a:pPr>
            <a:r>
              <a:rPr lang="it-IT" altLang="it-IT" sz="1800"/>
              <a:t>– vantaggio competitivo in settori segmentati, specializzati o frammentati; deboli in settori standardizzati o di massa</a:t>
            </a:r>
          </a:p>
          <a:p>
            <a:pPr algn="just" eaLnBrk="1" hangingPunct="1">
              <a:lnSpc>
                <a:spcPct val="120000"/>
              </a:lnSpc>
              <a:buFontTx/>
              <a:buNone/>
            </a:pPr>
            <a:r>
              <a:rPr lang="it-IT" altLang="it-IT" sz="1800" i="1"/>
              <a:t>5) </a:t>
            </a:r>
            <a:r>
              <a:rPr lang="it-IT" altLang="it-IT" sz="1800" b="1" i="1"/>
              <a:t>Il ruolo del governo</a:t>
            </a:r>
            <a:r>
              <a:rPr lang="it-IT" altLang="it-IT" sz="1800"/>
              <a:t>: la politica non rappresenta un elemento del vantaggio competitivo nazionale, anzi è fonte di problemi (servizi scadenti, acquisti non selettivi, bassa spesa in R&amp;S, debole antitrust, si favoriscono i monopoli domestici)</a:t>
            </a:r>
          </a:p>
        </p:txBody>
      </p:sp>
    </p:spTree>
    <p:extLst>
      <p:ext uri="{BB962C8B-B14F-4D97-AF65-F5344CB8AC3E}">
        <p14:creationId xmlns:p14="http://schemas.microsoft.com/office/powerpoint/2010/main" val="341932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Learning Objectives</a:t>
            </a:r>
          </a:p>
        </p:txBody>
      </p:sp>
      <p:sp>
        <p:nvSpPr>
          <p:cNvPr id="11" name="Content Placeholder 10"/>
          <p:cNvSpPr>
            <a:spLocks noGrp="1"/>
          </p:cNvSpPr>
          <p:nvPr>
            <p:ph idx="1"/>
          </p:nvPr>
        </p:nvSpPr>
        <p:spPr/>
        <p:txBody>
          <a:bodyPr/>
          <a:lstStyle/>
          <a:p>
            <a:pPr>
              <a:buNone/>
            </a:pPr>
            <a:r>
              <a:rPr lang="en-US" b="1" dirty="0">
                <a:solidFill>
                  <a:srgbClr val="0070C0"/>
                </a:solidFill>
              </a:rPr>
              <a:t>LO 6-1</a:t>
            </a:r>
            <a:r>
              <a:rPr lang="en-US" dirty="0"/>
              <a:t>	</a:t>
            </a:r>
            <a:r>
              <a:rPr lang="en-US" altLang="en-US" dirty="0"/>
              <a:t>Understand why nations trade with each other</a:t>
            </a:r>
            <a:r>
              <a:rPr lang="en-US" dirty="0"/>
              <a:t>.</a:t>
            </a:r>
          </a:p>
          <a:p>
            <a:pPr>
              <a:buNone/>
            </a:pPr>
            <a:r>
              <a:rPr lang="en-US" b="1" dirty="0">
                <a:solidFill>
                  <a:srgbClr val="0070C0"/>
                </a:solidFill>
              </a:rPr>
              <a:t>LO 6-2</a:t>
            </a:r>
            <a:r>
              <a:rPr lang="en-US" dirty="0"/>
              <a:t>	</a:t>
            </a:r>
            <a:r>
              <a:rPr lang="en-US" altLang="en-US" dirty="0"/>
              <a:t>Summarize the different theories explaining trade flows 		between nations</a:t>
            </a:r>
            <a:r>
              <a:rPr lang="en-US" dirty="0"/>
              <a:t>.</a:t>
            </a:r>
          </a:p>
          <a:p>
            <a:pPr>
              <a:buNone/>
            </a:pPr>
            <a:r>
              <a:rPr lang="en-US" b="1" dirty="0">
                <a:solidFill>
                  <a:srgbClr val="0070C0"/>
                </a:solidFill>
              </a:rPr>
              <a:t>LO 6-3</a:t>
            </a:r>
            <a:r>
              <a:rPr lang="en-US" dirty="0"/>
              <a:t>	</a:t>
            </a:r>
            <a:r>
              <a:rPr lang="en-US" altLang="en-US" dirty="0"/>
              <a:t>Recognize why many economists believe that 					unrestricted free trade between nations will raise the 			economic welfare of countries that participate in a free 		trade system</a:t>
            </a:r>
            <a:r>
              <a:rPr lang="en-US" dirty="0"/>
              <a:t>.</a:t>
            </a:r>
          </a:p>
          <a:p>
            <a:pPr>
              <a:buNone/>
            </a:pPr>
            <a:r>
              <a:rPr lang="en-US" b="1" dirty="0">
                <a:solidFill>
                  <a:srgbClr val="0070C0"/>
                </a:solidFill>
              </a:rPr>
              <a:t>LO 6-4</a:t>
            </a:r>
            <a:r>
              <a:rPr lang="en-US" dirty="0"/>
              <a:t>	</a:t>
            </a:r>
            <a:r>
              <a:rPr lang="en-US" altLang="en-US" dirty="0"/>
              <a:t>Explain the arguments of those who maintain that 				government can play a proactive role in promoting 				national competitive advantage in certain industries</a:t>
            </a:r>
            <a:r>
              <a:rPr lang="en-US" dirty="0"/>
              <a:t>.</a:t>
            </a:r>
          </a:p>
          <a:p>
            <a:pPr>
              <a:buNone/>
            </a:pPr>
            <a:r>
              <a:rPr lang="en-US" b="1" dirty="0">
                <a:solidFill>
                  <a:srgbClr val="0070C0"/>
                </a:solidFill>
              </a:rPr>
              <a:t>LO 6-5</a:t>
            </a:r>
            <a:r>
              <a:rPr lang="en-US" dirty="0"/>
              <a:t>	</a:t>
            </a:r>
            <a:r>
              <a:rPr lang="en-US" altLang="en-US" dirty="0"/>
              <a:t>Understand the important implications that international 		trade theory holds for management practice</a:t>
            </a:r>
            <a:r>
              <a:rPr lang="en-US" dirty="0"/>
              <a:t>.</a:t>
            </a:r>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20000" contrast="40000"/>
          </a:blip>
          <a:stretch>
            <a:fillRect/>
          </a:stretch>
        </p:blipFill>
        <p:spPr>
          <a:xfrm>
            <a:off x="-1" y="0"/>
            <a:ext cx="9144001" cy="3559956"/>
          </a:xfrm>
          <a:prstGeom prst="rect">
            <a:avLst/>
          </a:prstGeom>
        </p:spPr>
      </p:pic>
      <p:sp>
        <p:nvSpPr>
          <p:cNvPr id="10" name="Title 9"/>
          <p:cNvSpPr>
            <a:spLocks noGrp="1"/>
          </p:cNvSpPr>
          <p:nvPr>
            <p:ph type="title"/>
          </p:nvPr>
        </p:nvSpPr>
        <p:spPr>
          <a:xfrm>
            <a:off x="0" y="0"/>
            <a:ext cx="9144000" cy="1143000"/>
          </a:xfrm>
        </p:spPr>
        <p:txBody>
          <a:bodyPr/>
          <a:lstStyle/>
          <a:p>
            <a:r>
              <a:rPr lang="en-US" dirty="0"/>
              <a:t>Opening Case: </a:t>
            </a:r>
            <a:br>
              <a:rPr lang="en-US" dirty="0"/>
            </a:br>
            <a:r>
              <a:rPr lang="en-US" dirty="0"/>
              <a:t>The Trans Pacific Partnership</a:t>
            </a:r>
          </a:p>
        </p:txBody>
      </p:sp>
      <p:sp>
        <p:nvSpPr>
          <p:cNvPr id="11" name="Content Placeholder 10"/>
          <p:cNvSpPr>
            <a:spLocks noGrp="1"/>
          </p:cNvSpPr>
          <p:nvPr>
            <p:ph idx="1"/>
          </p:nvPr>
        </p:nvSpPr>
        <p:spPr>
          <a:xfrm>
            <a:off x="457200" y="1295400"/>
            <a:ext cx="8229600" cy="5257800"/>
          </a:xfrm>
        </p:spPr>
        <p:txBody>
          <a:bodyPr/>
          <a:lstStyle/>
          <a:p>
            <a:r>
              <a:rPr lang="en-US" dirty="0"/>
              <a:t>Free trade deal between 12 countries that account for 36% of world’s GDP and 26% of world trade</a:t>
            </a:r>
          </a:p>
          <a:p>
            <a:r>
              <a:rPr lang="en-US" dirty="0"/>
              <a:t>Many U.S. politicians criticized partnership – Obama called it of major importance</a:t>
            </a:r>
          </a:p>
          <a:p>
            <a:r>
              <a:rPr lang="en-US" dirty="0"/>
              <a:t>TPP will eliminate/reduce 18,000 tariffs, taxes, and nontariff barriers</a:t>
            </a:r>
          </a:p>
          <a:p>
            <a:r>
              <a:rPr lang="en-US" dirty="0"/>
              <a:t>U.S. agriculture will benefit</a:t>
            </a:r>
          </a:p>
          <a:p>
            <a:r>
              <a:rPr lang="en-US" dirty="0"/>
              <a:t>Some U.S. companies urged Congress to reject the deal</a:t>
            </a:r>
          </a:p>
          <a:p>
            <a:pPr lvl="1"/>
            <a:r>
              <a:rPr lang="en-US" dirty="0"/>
              <a:t>Ford Motors</a:t>
            </a:r>
          </a:p>
          <a:p>
            <a:pPr lvl="1"/>
            <a:r>
              <a:rPr lang="en-US" dirty="0"/>
              <a:t>Labor unions</a:t>
            </a:r>
          </a:p>
          <a:p>
            <a:pPr lvl="1"/>
            <a:r>
              <a:rPr lang="en-US" dirty="0"/>
              <a:t>Drug companies</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Introduction</a:t>
            </a:r>
          </a:p>
        </p:txBody>
      </p:sp>
      <p:sp>
        <p:nvSpPr>
          <p:cNvPr id="9219" name="Rectangle 5"/>
          <p:cNvSpPr>
            <a:spLocks noGrp="1" noChangeArrowheads="1"/>
          </p:cNvSpPr>
          <p:nvPr>
            <p:ph idx="1"/>
          </p:nvPr>
        </p:nvSpPr>
        <p:spPr/>
        <p:txBody>
          <a:bodyPr/>
          <a:lstStyle/>
          <a:p>
            <a:pPr eaLnBrk="1" hangingPunct="1"/>
            <a:r>
              <a:rPr lang="en-US" altLang="en-US" sz="2800" dirty="0"/>
              <a:t>Economists argue that free trade stimulates economic growth and raising the standard of living</a:t>
            </a:r>
          </a:p>
          <a:p>
            <a:pPr eaLnBrk="1" hangingPunct="1"/>
            <a:r>
              <a:rPr lang="en-US" altLang="en-US" sz="2800" dirty="0"/>
              <a:t>Many theories explain why free trade is beneficial</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An Overview of Trade Theory </a:t>
            </a:r>
            <a:r>
              <a:rPr lang="en-US" altLang="en-US" sz="2000" dirty="0"/>
              <a:t>1 of 5</a:t>
            </a:r>
          </a:p>
        </p:txBody>
      </p:sp>
      <p:sp>
        <p:nvSpPr>
          <p:cNvPr id="455683" name="Rectangle 3"/>
          <p:cNvSpPr>
            <a:spLocks noGrp="1" noChangeArrowheads="1"/>
          </p:cNvSpPr>
          <p:nvPr>
            <p:ph idx="1"/>
          </p:nvPr>
        </p:nvSpPr>
        <p:spPr/>
        <p:txBody>
          <a:bodyPr rtlCol="0">
            <a:normAutofit/>
          </a:bodyPr>
          <a:lstStyle/>
          <a:p>
            <a:pPr marL="0" indent="0">
              <a:spcAft>
                <a:spcPts val="0"/>
              </a:spcAft>
              <a:buNone/>
              <a:defRPr/>
            </a:pPr>
            <a:r>
              <a:rPr lang="en-US" sz="2800" b="1" dirty="0"/>
              <a:t>Free trade </a:t>
            </a:r>
            <a:r>
              <a:rPr lang="en-US" sz="2800" dirty="0"/>
              <a:t>refers to a situation where a government does not attempt to influence through quotas or duties what its citizens can buy from another country or what they can produce and sell to another country</a:t>
            </a:r>
          </a:p>
          <a:p>
            <a:pPr lvl="1">
              <a:lnSpc>
                <a:spcPct val="90000"/>
              </a:lnSpc>
              <a:spcAft>
                <a:spcPts val="0"/>
              </a:spcAft>
              <a:buFont typeface="Arial" pitchFamily="34" charset="0"/>
              <a:buChar char="•"/>
              <a:defRPr/>
            </a:pPr>
            <a:r>
              <a:rPr lang="en-US" sz="2400" dirty="0"/>
              <a:t>Mercantilism (16</a:t>
            </a:r>
            <a:r>
              <a:rPr lang="en-US" sz="2400" baseline="30000" dirty="0"/>
              <a:t>th</a:t>
            </a:r>
            <a:r>
              <a:rPr lang="en-US" sz="2400" dirty="0"/>
              <a:t> and 17</a:t>
            </a:r>
            <a:r>
              <a:rPr lang="en-US" sz="2400" baseline="30000" dirty="0"/>
              <a:t>th</a:t>
            </a:r>
            <a:r>
              <a:rPr lang="en-US" sz="2400" dirty="0"/>
              <a:t> centuries) encouraged exports and discouraged imports</a:t>
            </a:r>
          </a:p>
          <a:p>
            <a:pPr lvl="1">
              <a:lnSpc>
                <a:spcPct val="90000"/>
              </a:lnSpc>
              <a:spcAft>
                <a:spcPts val="0"/>
              </a:spcAft>
              <a:buFont typeface="Arial" pitchFamily="34" charset="0"/>
              <a:buChar char="•"/>
              <a:defRPr/>
            </a:pPr>
            <a:r>
              <a:rPr lang="en-US" sz="2400" dirty="0"/>
              <a:t>Adam Smith (1776) promoted unrestricted free trade</a:t>
            </a:r>
          </a:p>
          <a:p>
            <a:pPr lvl="1">
              <a:lnSpc>
                <a:spcPct val="90000"/>
              </a:lnSpc>
              <a:spcAft>
                <a:spcPts val="0"/>
              </a:spcAft>
              <a:buFont typeface="Arial" pitchFamily="34" charset="0"/>
              <a:buChar char="•"/>
              <a:defRPr/>
            </a:pPr>
            <a:r>
              <a:rPr lang="en-US" sz="2400" dirty="0"/>
              <a:t>David Ricardo (19</a:t>
            </a:r>
            <a:r>
              <a:rPr lang="en-US" sz="2400" baseline="30000" dirty="0"/>
              <a:t>th</a:t>
            </a:r>
            <a:r>
              <a:rPr lang="en-US" sz="2400" dirty="0"/>
              <a:t> century) built on Smith ideas</a:t>
            </a:r>
          </a:p>
          <a:p>
            <a:pPr lvl="1">
              <a:lnSpc>
                <a:spcPct val="90000"/>
              </a:lnSpc>
              <a:spcAft>
                <a:spcPts val="0"/>
              </a:spcAft>
              <a:buFont typeface="Arial" pitchFamily="34" charset="0"/>
              <a:buChar char="•"/>
              <a:defRPr/>
            </a:pPr>
            <a:r>
              <a:rPr lang="en-US" sz="2400" dirty="0"/>
              <a:t>Eli </a:t>
            </a:r>
            <a:r>
              <a:rPr lang="en-US" sz="2400" dirty="0" err="1"/>
              <a:t>Heckscher</a:t>
            </a:r>
            <a:r>
              <a:rPr lang="en-US" sz="2400" dirty="0"/>
              <a:t> and </a:t>
            </a:r>
            <a:r>
              <a:rPr lang="en-US" sz="2400" dirty="0" err="1"/>
              <a:t>Bertil</a:t>
            </a:r>
            <a:r>
              <a:rPr lang="en-US" sz="2400" dirty="0"/>
              <a:t> Ohlin (20</a:t>
            </a:r>
            <a:r>
              <a:rPr lang="en-US" sz="2400" baseline="30000" dirty="0"/>
              <a:t>th</a:t>
            </a:r>
            <a:r>
              <a:rPr lang="en-US" sz="2400" dirty="0"/>
              <a:t> century ) refined Ricardo’s work</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An Overview of Trade Theory </a:t>
            </a:r>
            <a:r>
              <a:rPr lang="en-US" altLang="en-US" sz="2000" dirty="0"/>
              <a:t>2 of 5</a:t>
            </a:r>
            <a:endParaRPr lang="en-US" altLang="en-US" dirty="0"/>
          </a:p>
        </p:txBody>
      </p:sp>
      <p:sp>
        <p:nvSpPr>
          <p:cNvPr id="456707" name="Rectangle 3"/>
          <p:cNvSpPr>
            <a:spLocks noGrp="1" noChangeArrowheads="1"/>
          </p:cNvSpPr>
          <p:nvPr>
            <p:ph idx="1"/>
          </p:nvPr>
        </p:nvSpPr>
        <p:spPr/>
        <p:txBody>
          <a:bodyPr rtlCol="0">
            <a:normAutofit/>
          </a:bodyPr>
          <a:lstStyle/>
          <a:p>
            <a:pPr marL="0" indent="0" eaLnBrk="1" fontAlgn="auto" hangingPunct="1">
              <a:lnSpc>
                <a:spcPct val="90000"/>
              </a:lnSpc>
              <a:spcAft>
                <a:spcPts val="0"/>
              </a:spcAft>
              <a:buNone/>
              <a:defRPr/>
            </a:pPr>
            <a:r>
              <a:rPr lang="en-US" sz="2800" dirty="0"/>
              <a:t>The Benefits of Trade</a:t>
            </a:r>
          </a:p>
          <a:p>
            <a:pPr lvl="1">
              <a:lnSpc>
                <a:spcPct val="90000"/>
              </a:lnSpc>
              <a:spcAft>
                <a:spcPts val="0"/>
              </a:spcAft>
              <a:buFont typeface="Arial" pitchFamily="34" charset="0"/>
              <a:buChar char="•"/>
              <a:defRPr/>
            </a:pPr>
            <a:r>
              <a:rPr lang="en-US" sz="2400" dirty="0"/>
              <a:t>Specialize in the manufacture and export of products that can be produced most efficiently in that country</a:t>
            </a:r>
          </a:p>
          <a:p>
            <a:pPr lvl="1">
              <a:lnSpc>
                <a:spcPct val="90000"/>
              </a:lnSpc>
              <a:spcAft>
                <a:spcPts val="0"/>
              </a:spcAft>
              <a:buFont typeface="Arial" pitchFamily="34" charset="0"/>
              <a:buChar char="•"/>
              <a:defRPr/>
            </a:pPr>
            <a:r>
              <a:rPr lang="en-US" sz="2400" dirty="0"/>
              <a:t>Import products that can be produced more efficiently in other countries</a:t>
            </a:r>
          </a:p>
          <a:p>
            <a:pPr lvl="1">
              <a:lnSpc>
                <a:spcPct val="90000"/>
              </a:lnSpc>
              <a:spcAft>
                <a:spcPts val="0"/>
              </a:spcAft>
              <a:buFont typeface="Arial" pitchFamily="34" charset="0"/>
              <a:buChar char="•"/>
              <a:defRPr/>
            </a:pPr>
            <a:r>
              <a:rPr lang="en-US" sz="2400" dirty="0"/>
              <a:t>Gains arise because international trade allows a country to specialize in the manufacture and export of products</a:t>
            </a:r>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2667000" y="3505200"/>
            <a:ext cx="1057275" cy="1114425"/>
          </a:xfrm>
          <a:prstGeom prst="rect">
            <a:avLst/>
          </a:prstGeom>
          <a:noFill/>
          <a:ln w="9525">
            <a:noFill/>
            <a:miter lim="800000"/>
            <a:headEnd/>
            <a:tailEnd/>
          </a:ln>
        </p:spPr>
      </p:pic>
      <p:sp>
        <p:nvSpPr>
          <p:cNvPr id="10" name="Title 9"/>
          <p:cNvSpPr>
            <a:spLocks noGrp="1"/>
          </p:cNvSpPr>
          <p:nvPr>
            <p:ph type="title"/>
          </p:nvPr>
        </p:nvSpPr>
        <p:spPr/>
        <p:txBody>
          <a:bodyPr/>
          <a:lstStyle/>
          <a:p>
            <a:r>
              <a:rPr lang="en-US" dirty="0">
                <a:solidFill>
                  <a:srgbClr val="92D050"/>
                </a:solidFill>
              </a:rPr>
              <a:t>Did You Know?</a:t>
            </a:r>
          </a:p>
        </p:txBody>
      </p:sp>
      <p:sp>
        <p:nvSpPr>
          <p:cNvPr id="11" name="Content Placeholder 10"/>
          <p:cNvSpPr>
            <a:spLocks noGrp="1"/>
          </p:cNvSpPr>
          <p:nvPr>
            <p:ph idx="1"/>
          </p:nvPr>
        </p:nvSpPr>
        <p:spPr>
          <a:xfrm>
            <a:off x="2819400" y="1295400"/>
            <a:ext cx="3657600" cy="4114800"/>
          </a:xfrm>
        </p:spPr>
        <p:txBody>
          <a:bodyPr/>
          <a:lstStyle/>
          <a:p>
            <a:pPr marL="0" indent="0">
              <a:buNone/>
            </a:pPr>
            <a:r>
              <a:rPr lang="en-US" dirty="0"/>
              <a:t>Did you know that sugar prices in the United States are much higher than sugar prices in the rest of the world?</a:t>
            </a:r>
          </a:p>
          <a:p>
            <a:pPr>
              <a:buNone/>
            </a:pPr>
            <a:endParaRPr lang="en-US" dirty="0"/>
          </a:p>
          <a:p>
            <a:pPr marL="0" indent="0">
              <a:buNone/>
            </a:pPr>
            <a:r>
              <a:rPr lang="en-US" dirty="0"/>
              <a:t>	    </a:t>
            </a:r>
            <a:r>
              <a:rPr lang="en-US" sz="2800" b="1" dirty="0">
                <a:solidFill>
                  <a:srgbClr val="FF0000"/>
                </a:solidFill>
                <a:hlinkClick r:id="rId3"/>
              </a:rPr>
              <a:t>Click to play video</a:t>
            </a:r>
            <a:endParaRPr lang="en-US" sz="2800" b="1" dirty="0">
              <a:solidFill>
                <a:srgbClr val="FF0000"/>
              </a:solidFill>
            </a:endParaRP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
        <p:nvSpPr>
          <p:cNvPr id="6" name="Rounded Rectangle 5"/>
          <p:cNvSpPr/>
          <p:nvPr/>
        </p:nvSpPr>
        <p:spPr>
          <a:xfrm>
            <a:off x="2438400" y="990600"/>
            <a:ext cx="4419600" cy="4572000"/>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28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An Overview of Trade Theory </a:t>
            </a:r>
            <a:r>
              <a:rPr lang="en-US" altLang="en-US" sz="2000" dirty="0"/>
              <a:t>3 of 5</a:t>
            </a:r>
            <a:endParaRPr lang="en-US" altLang="en-US" dirty="0"/>
          </a:p>
        </p:txBody>
      </p:sp>
      <p:sp>
        <p:nvSpPr>
          <p:cNvPr id="465923" name="Rectangle 3"/>
          <p:cNvSpPr>
            <a:spLocks noGrp="1" noChangeArrowheads="1"/>
          </p:cNvSpPr>
          <p:nvPr>
            <p:ph idx="1"/>
          </p:nvPr>
        </p:nvSpPr>
        <p:spPr/>
        <p:txBody>
          <a:bodyPr rtlCol="0">
            <a:normAutofit/>
          </a:bodyPr>
          <a:lstStyle/>
          <a:p>
            <a:pPr marL="0" indent="0" eaLnBrk="1" fontAlgn="auto" hangingPunct="1">
              <a:spcAft>
                <a:spcPts val="0"/>
              </a:spcAft>
              <a:buNone/>
              <a:defRPr/>
            </a:pPr>
            <a:r>
              <a:rPr lang="en-US" sz="2800" dirty="0"/>
              <a:t>The Pattern of International Trade</a:t>
            </a:r>
          </a:p>
          <a:p>
            <a:pPr lvl="1">
              <a:spcAft>
                <a:spcPts val="0"/>
              </a:spcAft>
              <a:defRPr/>
            </a:pPr>
            <a:r>
              <a:rPr lang="en-US" sz="2400" dirty="0"/>
              <a:t>Ricardo’s theory of comparative advantage</a:t>
            </a:r>
          </a:p>
          <a:p>
            <a:pPr lvl="2">
              <a:spcAft>
                <a:spcPts val="0"/>
              </a:spcAft>
              <a:defRPr/>
            </a:pPr>
            <a:r>
              <a:rPr lang="en-US" sz="2200" dirty="0"/>
              <a:t>Trade patterns reflect differences in labor productivity</a:t>
            </a:r>
          </a:p>
          <a:p>
            <a:pPr lvl="1">
              <a:spcAft>
                <a:spcPts val="0"/>
              </a:spcAft>
              <a:defRPr/>
            </a:pPr>
            <a:r>
              <a:rPr lang="en-US" sz="2400" dirty="0" err="1"/>
              <a:t>Heckscher</a:t>
            </a:r>
            <a:r>
              <a:rPr lang="en-US" sz="2400" dirty="0"/>
              <a:t> and Ohlin</a:t>
            </a:r>
          </a:p>
          <a:p>
            <a:pPr lvl="2">
              <a:spcAft>
                <a:spcPts val="0"/>
              </a:spcAft>
              <a:defRPr/>
            </a:pPr>
            <a:r>
              <a:rPr lang="en-US" sz="2200" dirty="0"/>
              <a:t>Trade reflects the interplay between the proportions in which the factors of production are available in different countries and the proportions in which they are need for producing particular goods</a:t>
            </a:r>
          </a:p>
          <a:p>
            <a:pPr lvl="1">
              <a:spcAft>
                <a:spcPts val="0"/>
              </a:spcAft>
              <a:defRPr/>
            </a:pPr>
            <a:r>
              <a:rPr lang="en-US" sz="2400" dirty="0"/>
              <a:t>Ray Vernon</a:t>
            </a:r>
          </a:p>
          <a:p>
            <a:pPr lvl="2">
              <a:spcAft>
                <a:spcPts val="0"/>
              </a:spcAft>
              <a:defRPr/>
            </a:pPr>
            <a:r>
              <a:rPr lang="en-US" sz="2200" dirty="0"/>
              <a:t>Trade patterns reflect a product’s life cycle</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An Overview of Trade Theory </a:t>
            </a:r>
            <a:r>
              <a:rPr lang="en-US" altLang="en-US" sz="2000" dirty="0"/>
              <a:t>4 of 5</a:t>
            </a:r>
            <a:endParaRPr lang="en-US" altLang="en-US" dirty="0"/>
          </a:p>
        </p:txBody>
      </p:sp>
      <p:sp>
        <p:nvSpPr>
          <p:cNvPr id="464899" name="Rectangle 3"/>
          <p:cNvSpPr>
            <a:spLocks noGrp="1" noChangeArrowheads="1"/>
          </p:cNvSpPr>
          <p:nvPr>
            <p:ph idx="1"/>
          </p:nvPr>
        </p:nvSpPr>
        <p:spPr/>
        <p:txBody>
          <a:bodyPr/>
          <a:lstStyle/>
          <a:p>
            <a:pPr marL="0" indent="0" eaLnBrk="1" hangingPunct="1">
              <a:buNone/>
            </a:pPr>
            <a:r>
              <a:rPr lang="en-US" altLang="en-US" sz="2800" dirty="0"/>
              <a:t>The Pattern of International Trade </a:t>
            </a:r>
            <a:r>
              <a:rPr lang="en-US" altLang="en-US" sz="2000" dirty="0"/>
              <a:t>continued</a:t>
            </a:r>
          </a:p>
          <a:p>
            <a:pPr lvl="1"/>
            <a:r>
              <a:rPr lang="en-US" altLang="en-US" sz="2400" dirty="0"/>
              <a:t>Paul </a:t>
            </a:r>
            <a:r>
              <a:rPr lang="en-US" altLang="en-US" sz="2400" dirty="0" err="1"/>
              <a:t>Krugman’s</a:t>
            </a:r>
            <a:r>
              <a:rPr lang="en-US" altLang="en-US" sz="2400" dirty="0"/>
              <a:t> </a:t>
            </a:r>
            <a:r>
              <a:rPr lang="en-US" altLang="en-US" sz="2400" b="1" dirty="0"/>
              <a:t>new trade theory </a:t>
            </a:r>
          </a:p>
          <a:p>
            <a:pPr lvl="2"/>
            <a:r>
              <a:rPr lang="en-US" altLang="en-US" sz="2000" dirty="0"/>
              <a:t>The world market can only support a limited number of firms in some industries</a:t>
            </a:r>
          </a:p>
          <a:p>
            <a:pPr lvl="2"/>
            <a:r>
              <a:rPr lang="en-US" altLang="en-US" sz="2000" dirty="0"/>
              <a:t>Trade will skew toward those countries that have firms that were able to capture first mover advantages</a:t>
            </a:r>
          </a:p>
          <a:p>
            <a:pPr lvl="1"/>
            <a:r>
              <a:rPr lang="en-US" altLang="en-US" sz="2400" dirty="0"/>
              <a:t>Michael Porter’s theory</a:t>
            </a:r>
          </a:p>
          <a:p>
            <a:pPr lvl="2"/>
            <a:r>
              <a:rPr lang="en-US" altLang="en-US" sz="2000" dirty="0"/>
              <a:t>Country factors explain a nation’s dominance in the production and export of certain products</a:t>
            </a:r>
            <a:r>
              <a:rPr lang="en-US" altLang="en-US" sz="1400" dirty="0"/>
              <a:t>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EC6BF48-0980-BD40-AB5C-9C1F61D4ECA2}"/>
              </a:ext>
            </a:extLst>
          </p:cNvPr>
          <p:cNvSpPr>
            <a:spLocks noChangeArrowheads="1"/>
          </p:cNvSpPr>
          <p:nvPr/>
        </p:nvSpPr>
        <p:spPr bwMode="auto">
          <a:xfrm>
            <a:off x="323850" y="1357313"/>
            <a:ext cx="85693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buFont typeface="Wingdings" pitchFamily="2" charset="2"/>
              <a:buChar char="v"/>
            </a:pPr>
            <a:r>
              <a:rPr lang="it-IT" altLang="it-IT" sz="2000" b="0" dirty="0">
                <a:solidFill>
                  <a:schemeClr val="tx1"/>
                </a:solidFill>
              </a:rPr>
              <a:t> la ricchezza di una nazione è data dalle sue riserve di oro e di argento: per incrementare tali riserve occorre massimizzare la differenza tra export (da incentivare) ed import (da scoraggiare) </a:t>
            </a:r>
          </a:p>
          <a:p>
            <a:pPr algn="just" eaLnBrk="1" hangingPunct="1">
              <a:lnSpc>
                <a:spcPct val="150000"/>
              </a:lnSpc>
              <a:buFont typeface="Wingdings" pitchFamily="2" charset="2"/>
              <a:buChar char="v"/>
            </a:pPr>
            <a:r>
              <a:rPr lang="it-IT" altLang="it-IT" sz="2000" b="0" dirty="0">
                <a:solidFill>
                  <a:schemeClr val="tx1"/>
                </a:solidFill>
              </a:rPr>
              <a:t> politiche mercantilistiche (protezionismo) : barriere nel mercato domestico (sussidi, riduzioni di tasse ai produttori nazionali; dazi sui prodotti esteri) e incentivi all’export</a:t>
            </a:r>
          </a:p>
          <a:p>
            <a:pPr algn="just" eaLnBrk="1" hangingPunct="1">
              <a:lnSpc>
                <a:spcPct val="150000"/>
              </a:lnSpc>
              <a:buFont typeface="Wingdings" pitchFamily="2" charset="2"/>
              <a:buChar char="v"/>
            </a:pPr>
            <a:r>
              <a:rPr lang="it-IT" altLang="it-IT" sz="2000" b="0" dirty="0">
                <a:solidFill>
                  <a:schemeClr val="tx1"/>
                </a:solidFill>
              </a:rPr>
              <a:t> svantaggi: gli incentivi all’export sono pagati con le tasse; i dazi all’import sono uno svantaggio per il consumatore nazionale</a:t>
            </a:r>
          </a:p>
          <a:p>
            <a:pPr algn="just" eaLnBrk="1" hangingPunct="1">
              <a:lnSpc>
                <a:spcPct val="150000"/>
              </a:lnSpc>
              <a:buFont typeface="Wingdings" pitchFamily="2" charset="2"/>
              <a:buChar char="v"/>
            </a:pPr>
            <a:r>
              <a:rPr lang="it-IT" altLang="it-IT" sz="2000" b="0" dirty="0">
                <a:solidFill>
                  <a:schemeClr val="tx1"/>
                </a:solidFill>
              </a:rPr>
              <a:t> nate con le colonie le politiche neo-mercantilistiche sono ancora presenti su alcuni beni</a:t>
            </a:r>
          </a:p>
        </p:txBody>
      </p:sp>
      <p:sp>
        <p:nvSpPr>
          <p:cNvPr id="47107" name="Rectangle 3">
            <a:extLst>
              <a:ext uri="{FF2B5EF4-FFF2-40B4-BE49-F238E27FC236}">
                <a16:creationId xmlns:a16="http://schemas.microsoft.com/office/drawing/2014/main" id="{CB4555CF-2914-9747-8AEE-36EA6A6DDB5E}"/>
              </a:ext>
            </a:extLst>
          </p:cNvPr>
          <p:cNvSpPr>
            <a:spLocks noChangeArrowheads="1"/>
          </p:cNvSpPr>
          <p:nvPr/>
        </p:nvSpPr>
        <p:spPr bwMode="auto">
          <a:xfrm>
            <a:off x="755650" y="160338"/>
            <a:ext cx="77041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a:solidFill>
                  <a:schemeClr val="tx1"/>
                </a:solidFill>
              </a:rPr>
              <a:t>TEORIE “CLASSICHE” DEL COMMERCIO INTERNAZIONALE</a:t>
            </a:r>
          </a:p>
          <a:p>
            <a:pPr eaLnBrk="1" hangingPunct="1"/>
            <a:endParaRPr lang="it-IT" altLang="it-IT" sz="1800">
              <a:solidFill>
                <a:schemeClr val="tx1"/>
              </a:solidFill>
            </a:endParaRPr>
          </a:p>
          <a:p>
            <a:pPr algn="just" eaLnBrk="1" hangingPunct="1"/>
            <a:r>
              <a:rPr lang="it-IT" altLang="it-IT" sz="1800" i="1">
                <a:solidFill>
                  <a:schemeClr val="tx1"/>
                </a:solidFill>
              </a:rPr>
              <a:t>IL MERCANTILISMO:</a:t>
            </a:r>
            <a:endParaRPr lang="it-IT" altLang="it-IT" sz="1800">
              <a:solidFill>
                <a:schemeClr val="tx1"/>
              </a:solidFill>
            </a:endParaRPr>
          </a:p>
        </p:txBody>
      </p:sp>
    </p:spTree>
    <p:extLst>
      <p:ext uri="{BB962C8B-B14F-4D97-AF65-F5344CB8AC3E}">
        <p14:creationId xmlns:p14="http://schemas.microsoft.com/office/powerpoint/2010/main" val="1627380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An Overview of Trade Theory </a:t>
            </a:r>
            <a:r>
              <a:rPr lang="en-US" altLang="en-US" sz="2000" dirty="0"/>
              <a:t>5 of 5</a:t>
            </a:r>
          </a:p>
        </p:txBody>
      </p:sp>
      <p:sp>
        <p:nvSpPr>
          <p:cNvPr id="15363" name="Rectangle 3"/>
          <p:cNvSpPr>
            <a:spLocks noGrp="1" noChangeArrowheads="1"/>
          </p:cNvSpPr>
          <p:nvPr>
            <p:ph idx="1"/>
          </p:nvPr>
        </p:nvSpPr>
        <p:spPr/>
        <p:txBody>
          <a:bodyPr/>
          <a:lstStyle/>
          <a:p>
            <a:pPr marL="0" indent="0" eaLnBrk="1" hangingPunct="1">
              <a:lnSpc>
                <a:spcPct val="90000"/>
              </a:lnSpc>
              <a:buNone/>
            </a:pPr>
            <a:r>
              <a:rPr lang="en-US" altLang="en-US" sz="2800" dirty="0"/>
              <a:t>Trade Theory and Government Policy</a:t>
            </a:r>
          </a:p>
          <a:p>
            <a:pPr lvl="1">
              <a:lnSpc>
                <a:spcPct val="90000"/>
              </a:lnSpc>
            </a:pPr>
            <a:r>
              <a:rPr lang="en-US" altLang="en-US" sz="2400" dirty="0"/>
              <a:t>Mercantilism makes a case for government involvement in promoting exports and limiting imports </a:t>
            </a:r>
          </a:p>
          <a:p>
            <a:pPr lvl="1">
              <a:lnSpc>
                <a:spcPct val="90000"/>
              </a:lnSpc>
            </a:pPr>
            <a:r>
              <a:rPr lang="en-US" altLang="en-US" sz="2400" dirty="0"/>
              <a:t>Smith, Ricardo, and </a:t>
            </a:r>
            <a:r>
              <a:rPr lang="en-US" altLang="en-US" sz="2400" dirty="0" err="1"/>
              <a:t>Heckscher</a:t>
            </a:r>
            <a:r>
              <a:rPr lang="en-US" altLang="en-US" sz="2400" dirty="0"/>
              <a:t>-Ohlin promote unrestricted free trade </a:t>
            </a:r>
          </a:p>
          <a:p>
            <a:pPr lvl="1">
              <a:lnSpc>
                <a:spcPct val="90000"/>
              </a:lnSpc>
            </a:pPr>
            <a:r>
              <a:rPr lang="en-US" altLang="en-US" sz="2400" dirty="0"/>
              <a:t>New trade theory and Porter justify limited and selective government intervention to support the development of certain export-oriented industries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Mercantilism</a:t>
            </a:r>
            <a:endParaRPr lang="en-US" altLang="en-US" sz="2000" dirty="0"/>
          </a:p>
        </p:txBody>
      </p:sp>
      <p:sp>
        <p:nvSpPr>
          <p:cNvPr id="460803" name="Rectangle 3"/>
          <p:cNvSpPr>
            <a:spLocks noGrp="1" noChangeArrowheads="1"/>
          </p:cNvSpPr>
          <p:nvPr>
            <p:ph idx="1"/>
          </p:nvPr>
        </p:nvSpPr>
        <p:spPr/>
        <p:txBody>
          <a:bodyPr/>
          <a:lstStyle/>
          <a:p>
            <a:pPr marL="0" indent="0" eaLnBrk="1" hangingPunct="1">
              <a:lnSpc>
                <a:spcPct val="80000"/>
              </a:lnSpc>
              <a:buNone/>
            </a:pPr>
            <a:r>
              <a:rPr lang="en-US" altLang="en-US" sz="2800" b="1" dirty="0"/>
              <a:t>Mercantilism</a:t>
            </a:r>
            <a:r>
              <a:rPr lang="en-US" altLang="en-US" sz="2800" dirty="0"/>
              <a:t> (mid-16</a:t>
            </a:r>
            <a:r>
              <a:rPr lang="en-US" altLang="en-US" sz="2800" baseline="30000" dirty="0"/>
              <a:t>th</a:t>
            </a:r>
            <a:r>
              <a:rPr lang="en-US" altLang="en-US" sz="2800" dirty="0"/>
              <a:t> century): it is in a country’s best interest to maintain a trade surplus - to export more than it imports </a:t>
            </a:r>
          </a:p>
          <a:p>
            <a:pPr lvl="1" eaLnBrk="1" hangingPunct="1">
              <a:spcBef>
                <a:spcPct val="0"/>
              </a:spcBef>
            </a:pPr>
            <a:r>
              <a:rPr lang="en-US" altLang="en-US" sz="2400" dirty="0"/>
              <a:t>Advocated government intervention to achieve a surplus in the balance of trade               </a:t>
            </a:r>
            <a:endParaRPr lang="en-US" altLang="en-US" sz="2400" b="1" i="1" dirty="0"/>
          </a:p>
          <a:p>
            <a:pPr lvl="1" eaLnBrk="1" hangingPunct="1">
              <a:spcBef>
                <a:spcPct val="0"/>
              </a:spcBef>
            </a:pPr>
            <a:r>
              <a:rPr lang="en-US" altLang="en-US" sz="2400" dirty="0"/>
              <a:t>Viewed trade as a </a:t>
            </a:r>
            <a:r>
              <a:rPr lang="en-US" altLang="en-US" sz="2400" b="1" dirty="0"/>
              <a:t>zero-sum game</a:t>
            </a:r>
            <a:r>
              <a:rPr lang="en-US" altLang="en-US" sz="2400" dirty="0"/>
              <a:t>:</a:t>
            </a:r>
            <a:r>
              <a:rPr lang="en-US" altLang="en-US" sz="2400" dirty="0">
                <a:solidFill>
                  <a:srgbClr val="009999"/>
                </a:solidFill>
              </a:rPr>
              <a:t> </a:t>
            </a:r>
            <a:r>
              <a:rPr lang="en-US" altLang="en-US" sz="2400" dirty="0"/>
              <a:t>one in which a gain by one country results in a loss by another</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Absolute Advantage</a:t>
            </a:r>
            <a:endParaRPr lang="en-US" altLang="en-US" sz="2000" dirty="0"/>
          </a:p>
        </p:txBody>
      </p:sp>
      <p:sp>
        <p:nvSpPr>
          <p:cNvPr id="461827" name="Rectangle 3"/>
          <p:cNvSpPr>
            <a:spLocks noGrp="1" noChangeArrowheads="1"/>
          </p:cNvSpPr>
          <p:nvPr>
            <p:ph idx="1"/>
          </p:nvPr>
        </p:nvSpPr>
        <p:spPr/>
        <p:txBody>
          <a:bodyPr rtlCol="0">
            <a:normAutofit/>
          </a:bodyPr>
          <a:lstStyle/>
          <a:p>
            <a:pPr eaLnBrk="1" fontAlgn="auto" hangingPunct="1">
              <a:lnSpc>
                <a:spcPct val="90000"/>
              </a:lnSpc>
              <a:spcAft>
                <a:spcPts val="0"/>
              </a:spcAft>
              <a:defRPr/>
            </a:pPr>
            <a:r>
              <a:rPr lang="en-US" sz="2800" dirty="0"/>
              <a:t>Smith (1776) - countries differ in their ability to produce goods efficiently</a:t>
            </a:r>
          </a:p>
          <a:p>
            <a:pPr eaLnBrk="1" fontAlgn="auto" hangingPunct="1">
              <a:lnSpc>
                <a:spcPct val="90000"/>
              </a:lnSpc>
              <a:spcAft>
                <a:spcPts val="0"/>
              </a:spcAft>
              <a:defRPr/>
            </a:pPr>
            <a:r>
              <a:rPr lang="en-US" sz="2800" dirty="0"/>
              <a:t>A country has an </a:t>
            </a:r>
            <a:r>
              <a:rPr lang="en-US" sz="2800" b="1" dirty="0"/>
              <a:t>absolute advantage </a:t>
            </a:r>
            <a:r>
              <a:rPr lang="en-US" sz="2800" dirty="0"/>
              <a:t>in the production of a product when it is more efficient than any other country in producing it</a:t>
            </a:r>
          </a:p>
          <a:p>
            <a:pPr eaLnBrk="1" fontAlgn="auto" hangingPunct="1">
              <a:lnSpc>
                <a:spcPct val="90000"/>
              </a:lnSpc>
              <a:spcAft>
                <a:spcPts val="0"/>
              </a:spcAft>
              <a:defRPr/>
            </a:pPr>
            <a:r>
              <a:rPr lang="en-US" sz="2800" dirty="0"/>
              <a:t>According to Smith</a:t>
            </a:r>
          </a:p>
          <a:p>
            <a:pPr lvl="1" eaLnBrk="1" fontAlgn="auto" hangingPunct="1">
              <a:lnSpc>
                <a:spcPct val="90000"/>
              </a:lnSpc>
              <a:spcAft>
                <a:spcPts val="0"/>
              </a:spcAft>
              <a:defRPr/>
            </a:pPr>
            <a:r>
              <a:rPr lang="en-US" sz="2400" dirty="0"/>
              <a:t>Trade is not a zero-sum game </a:t>
            </a:r>
          </a:p>
          <a:p>
            <a:pPr lvl="1" eaLnBrk="1" fontAlgn="auto" hangingPunct="1">
              <a:lnSpc>
                <a:spcPct val="90000"/>
              </a:lnSpc>
              <a:spcAft>
                <a:spcPts val="0"/>
              </a:spcAft>
              <a:defRPr/>
            </a:pPr>
            <a:r>
              <a:rPr lang="en-US" sz="2400" dirty="0"/>
              <a:t>Countries should specialize in the production of goods for which they have an absolute advantage and then trade these goods for the goods produced by other countries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Figure 6.1 The Theory of Absolute Advantage</a:t>
            </a:r>
            <a:endParaRPr lang="en-US" altLang="en-US" sz="1200" dirty="0"/>
          </a:p>
        </p:txBody>
      </p:sp>
      <p:pic>
        <p:nvPicPr>
          <p:cNvPr id="2050" name="Picture 2" descr="A line graph showing how the theory of absolute advantage applies to corn and rice production in Ghana and South Korea as discussed in the text."/>
          <p:cNvPicPr>
            <a:picLocks noChangeAspect="1" noChangeArrowheads="1"/>
          </p:cNvPicPr>
          <p:nvPr/>
        </p:nvPicPr>
        <p:blipFill>
          <a:blip r:embed="rId3" cstate="print"/>
          <a:srcRect/>
          <a:stretch>
            <a:fillRect/>
          </a:stretch>
        </p:blipFill>
        <p:spPr bwMode="auto">
          <a:xfrm>
            <a:off x="1524000" y="1295400"/>
            <a:ext cx="5943600" cy="4302271"/>
          </a:xfrm>
          <a:prstGeom prst="rect">
            <a:avLst/>
          </a:prstGeom>
          <a:noFill/>
        </p:spPr>
      </p:pic>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609600"/>
          </a:xfrm>
        </p:spPr>
        <p:txBody>
          <a:bodyPr/>
          <a:lstStyle/>
          <a:p>
            <a:r>
              <a:rPr lang="en-US" sz="2800" dirty="0"/>
              <a:t>Table 6.1 Absolute Advantage and the Gains from Trade</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00958689"/>
              </p:ext>
            </p:extLst>
          </p:nvPr>
        </p:nvGraphicFramePr>
        <p:xfrm>
          <a:off x="914400" y="532575"/>
          <a:ext cx="7467600" cy="6070600"/>
        </p:xfrm>
        <a:graphic>
          <a:graphicData uri="http://schemas.openxmlformats.org/drawingml/2006/table">
            <a:tbl>
              <a:tblPr bandRow="1">
                <a:tableStyleId>{00A15C55-8517-42AA-B614-E9B94910E393}</a:tableStyleId>
              </a:tblPr>
              <a:tblGrid>
                <a:gridCol w="2489200">
                  <a:extLst>
                    <a:ext uri="{9D8B030D-6E8A-4147-A177-3AD203B41FA5}">
                      <a16:colId xmlns:a16="http://schemas.microsoft.com/office/drawing/2014/main" val="2352048769"/>
                    </a:ext>
                  </a:extLst>
                </a:gridCol>
                <a:gridCol w="2489200">
                  <a:extLst>
                    <a:ext uri="{9D8B030D-6E8A-4147-A177-3AD203B41FA5}">
                      <a16:colId xmlns:a16="http://schemas.microsoft.com/office/drawing/2014/main" val="3807372444"/>
                    </a:ext>
                  </a:extLst>
                </a:gridCol>
                <a:gridCol w="2489200">
                  <a:extLst>
                    <a:ext uri="{9D8B030D-6E8A-4147-A177-3AD203B41FA5}">
                      <a16:colId xmlns:a16="http://schemas.microsoft.com/office/drawing/2014/main" val="621429388"/>
                    </a:ext>
                  </a:extLst>
                </a:gridCol>
              </a:tblGrid>
              <a:tr h="304800">
                <a:tc gridSpan="3">
                  <a:txBody>
                    <a:bodyPr/>
                    <a:lstStyle/>
                    <a:p>
                      <a:pPr algn="ctr"/>
                      <a:r>
                        <a:rPr lang="en-US" sz="1600" b="1" dirty="0"/>
                        <a:t>Resources Required to Produce 1 Ton of Cocoa and Rice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46425966"/>
                  </a:ext>
                </a:extLst>
              </a:tr>
              <a:tr h="304800">
                <a:tc>
                  <a:txBody>
                    <a:bodyPr/>
                    <a:lstStyle/>
                    <a:p>
                      <a:endParaRPr lang="en-US" sz="1400" dirty="0"/>
                    </a:p>
                  </a:txBody>
                  <a:tcPr/>
                </a:tc>
                <a:tc>
                  <a:txBody>
                    <a:bodyPr/>
                    <a:lstStyle/>
                    <a:p>
                      <a:r>
                        <a:rPr lang="en-US" sz="1600" b="1" dirty="0"/>
                        <a:t>Cocoa</a:t>
                      </a:r>
                    </a:p>
                  </a:txBody>
                  <a:tcPr/>
                </a:tc>
                <a:tc>
                  <a:txBody>
                    <a:bodyPr/>
                    <a:lstStyle/>
                    <a:p>
                      <a:r>
                        <a:rPr lang="en-US" sz="1600" b="1" dirty="0"/>
                        <a:t>Rice</a:t>
                      </a:r>
                    </a:p>
                  </a:txBody>
                  <a:tcPr/>
                </a:tc>
                <a:extLst>
                  <a:ext uri="{0D108BD9-81ED-4DB2-BD59-A6C34878D82A}">
                    <a16:rowId xmlns:a16="http://schemas.microsoft.com/office/drawing/2014/main" val="2054041355"/>
                  </a:ext>
                </a:extLst>
              </a:tr>
              <a:tr h="304800">
                <a:tc>
                  <a:txBody>
                    <a:bodyPr/>
                    <a:lstStyle/>
                    <a:p>
                      <a:r>
                        <a:rPr lang="en-US" sz="1600" dirty="0"/>
                        <a:t>Ghana</a:t>
                      </a:r>
                    </a:p>
                  </a:txBody>
                  <a:tcPr/>
                </a:tc>
                <a:tc>
                  <a:txBody>
                    <a:bodyPr/>
                    <a:lstStyle/>
                    <a:p>
                      <a:r>
                        <a:rPr lang="en-US" sz="1600" dirty="0"/>
                        <a:t>10</a:t>
                      </a:r>
                    </a:p>
                  </a:txBody>
                  <a:tcPr/>
                </a:tc>
                <a:tc>
                  <a:txBody>
                    <a:bodyPr/>
                    <a:lstStyle/>
                    <a:p>
                      <a:r>
                        <a:rPr lang="en-US" sz="1600" dirty="0"/>
                        <a:t>20</a:t>
                      </a:r>
                    </a:p>
                  </a:txBody>
                  <a:tcPr/>
                </a:tc>
                <a:extLst>
                  <a:ext uri="{0D108BD9-81ED-4DB2-BD59-A6C34878D82A}">
                    <a16:rowId xmlns:a16="http://schemas.microsoft.com/office/drawing/2014/main" val="1364096314"/>
                  </a:ext>
                </a:extLst>
              </a:tr>
              <a:tr h="304800">
                <a:tc>
                  <a:txBody>
                    <a:bodyPr/>
                    <a:lstStyle/>
                    <a:p>
                      <a:r>
                        <a:rPr lang="en-US" sz="1600" dirty="0"/>
                        <a:t>South Korea</a:t>
                      </a:r>
                    </a:p>
                  </a:txBody>
                  <a:tcPr/>
                </a:tc>
                <a:tc>
                  <a:txBody>
                    <a:bodyPr/>
                    <a:lstStyle/>
                    <a:p>
                      <a:r>
                        <a:rPr lang="en-US" sz="1600" dirty="0"/>
                        <a:t>40</a:t>
                      </a:r>
                    </a:p>
                  </a:txBody>
                  <a:tcPr/>
                </a:tc>
                <a:tc>
                  <a:txBody>
                    <a:bodyPr/>
                    <a:lstStyle/>
                    <a:p>
                      <a:r>
                        <a:rPr lang="en-US" sz="1600" dirty="0"/>
                        <a:t>10</a:t>
                      </a:r>
                    </a:p>
                  </a:txBody>
                  <a:tcPr/>
                </a:tc>
                <a:extLst>
                  <a:ext uri="{0D108BD9-81ED-4DB2-BD59-A6C34878D82A}">
                    <a16:rowId xmlns:a16="http://schemas.microsoft.com/office/drawing/2014/main" val="1390268236"/>
                  </a:ext>
                </a:extLst>
              </a:tr>
              <a:tr h="304800">
                <a:tc gridSpan="3">
                  <a:txBody>
                    <a:bodyPr/>
                    <a:lstStyle/>
                    <a:p>
                      <a:pPr algn="ctr"/>
                      <a:r>
                        <a:rPr lang="en-US" sz="1600" b="1" dirty="0"/>
                        <a:t>Production</a:t>
                      </a:r>
                      <a:r>
                        <a:rPr lang="en-US" sz="1600" b="1" baseline="0" dirty="0"/>
                        <a:t> and Consumption Without Trade</a:t>
                      </a:r>
                      <a:endParaRPr lang="en-US" sz="1600"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0738025"/>
                  </a:ext>
                </a:extLst>
              </a:tr>
              <a:tr h="304800">
                <a:tc>
                  <a:txBody>
                    <a:bodyPr/>
                    <a:lstStyle/>
                    <a:p>
                      <a:r>
                        <a:rPr lang="en-US" sz="1600" dirty="0"/>
                        <a:t>Ghana</a:t>
                      </a:r>
                    </a:p>
                  </a:txBody>
                  <a:tcPr/>
                </a:tc>
                <a:tc>
                  <a:txBody>
                    <a:bodyPr/>
                    <a:lstStyle/>
                    <a:p>
                      <a:r>
                        <a:rPr lang="en-US" sz="1600" dirty="0"/>
                        <a:t>10</a:t>
                      </a:r>
                    </a:p>
                  </a:txBody>
                  <a:tcPr/>
                </a:tc>
                <a:tc>
                  <a:txBody>
                    <a:bodyPr/>
                    <a:lstStyle/>
                    <a:p>
                      <a:r>
                        <a:rPr lang="en-US" sz="1600" dirty="0"/>
                        <a:t>5</a:t>
                      </a:r>
                    </a:p>
                  </a:txBody>
                  <a:tcPr/>
                </a:tc>
                <a:extLst>
                  <a:ext uri="{0D108BD9-81ED-4DB2-BD59-A6C34878D82A}">
                    <a16:rowId xmlns:a16="http://schemas.microsoft.com/office/drawing/2014/main" val="3975057064"/>
                  </a:ext>
                </a:extLst>
              </a:tr>
              <a:tr h="370840">
                <a:tc>
                  <a:txBody>
                    <a:bodyPr/>
                    <a:lstStyle/>
                    <a:p>
                      <a:r>
                        <a:rPr lang="en-US" sz="1600" dirty="0"/>
                        <a:t>South Korea</a:t>
                      </a:r>
                    </a:p>
                  </a:txBody>
                  <a:tcPr/>
                </a:tc>
                <a:tc>
                  <a:txBody>
                    <a:bodyPr/>
                    <a:lstStyle/>
                    <a:p>
                      <a:r>
                        <a:rPr lang="en-US" sz="1600" dirty="0"/>
                        <a:t>2.5</a:t>
                      </a:r>
                    </a:p>
                  </a:txBody>
                  <a:tcPr/>
                </a:tc>
                <a:tc>
                  <a:txBody>
                    <a:bodyPr/>
                    <a:lstStyle/>
                    <a:p>
                      <a:r>
                        <a:rPr lang="en-US" sz="1600" dirty="0"/>
                        <a:t>10</a:t>
                      </a:r>
                    </a:p>
                  </a:txBody>
                  <a:tcPr/>
                </a:tc>
                <a:extLst>
                  <a:ext uri="{0D108BD9-81ED-4DB2-BD59-A6C34878D82A}">
                    <a16:rowId xmlns:a16="http://schemas.microsoft.com/office/drawing/2014/main" val="2867726013"/>
                  </a:ext>
                </a:extLst>
              </a:tr>
              <a:tr h="314960">
                <a:tc>
                  <a:txBody>
                    <a:bodyPr/>
                    <a:lstStyle/>
                    <a:p>
                      <a:r>
                        <a:rPr lang="en-US" sz="1600" dirty="0"/>
                        <a:t>Total Production</a:t>
                      </a:r>
                    </a:p>
                  </a:txBody>
                  <a:tcPr/>
                </a:tc>
                <a:tc>
                  <a:txBody>
                    <a:bodyPr/>
                    <a:lstStyle/>
                    <a:p>
                      <a:r>
                        <a:rPr lang="en-US" sz="1600" dirty="0"/>
                        <a:t>12.5</a:t>
                      </a:r>
                    </a:p>
                  </a:txBody>
                  <a:tcPr/>
                </a:tc>
                <a:tc>
                  <a:txBody>
                    <a:bodyPr/>
                    <a:lstStyle/>
                    <a:p>
                      <a:r>
                        <a:rPr lang="en-US" sz="1600" dirty="0"/>
                        <a:t>15</a:t>
                      </a:r>
                    </a:p>
                  </a:txBody>
                  <a:tcPr/>
                </a:tc>
                <a:extLst>
                  <a:ext uri="{0D108BD9-81ED-4DB2-BD59-A6C34878D82A}">
                    <a16:rowId xmlns:a16="http://schemas.microsoft.com/office/drawing/2014/main" val="2446159445"/>
                  </a:ext>
                </a:extLst>
              </a:tr>
              <a:tr h="304800">
                <a:tc gridSpan="3">
                  <a:txBody>
                    <a:bodyPr/>
                    <a:lstStyle/>
                    <a:p>
                      <a:pPr algn="ctr"/>
                      <a:r>
                        <a:rPr lang="en-US" sz="1600" b="1" dirty="0"/>
                        <a:t>Production with Specialization</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48800349"/>
                  </a:ext>
                </a:extLst>
              </a:tr>
              <a:tr h="304800">
                <a:tc>
                  <a:txBody>
                    <a:bodyPr/>
                    <a:lstStyle/>
                    <a:p>
                      <a:r>
                        <a:rPr lang="en-US" sz="1600" dirty="0"/>
                        <a:t>Ghana</a:t>
                      </a:r>
                    </a:p>
                  </a:txBody>
                  <a:tcPr/>
                </a:tc>
                <a:tc>
                  <a:txBody>
                    <a:bodyPr/>
                    <a:lstStyle/>
                    <a:p>
                      <a:r>
                        <a:rPr lang="en-US" sz="1600" dirty="0"/>
                        <a:t>20</a:t>
                      </a:r>
                    </a:p>
                  </a:txBody>
                  <a:tcPr/>
                </a:tc>
                <a:tc>
                  <a:txBody>
                    <a:bodyPr/>
                    <a:lstStyle/>
                    <a:p>
                      <a:r>
                        <a:rPr lang="en-US" sz="1600" dirty="0"/>
                        <a:t>0</a:t>
                      </a:r>
                    </a:p>
                  </a:txBody>
                  <a:tcPr/>
                </a:tc>
                <a:extLst>
                  <a:ext uri="{0D108BD9-81ED-4DB2-BD59-A6C34878D82A}">
                    <a16:rowId xmlns:a16="http://schemas.microsoft.com/office/drawing/2014/main" val="2216412837"/>
                  </a:ext>
                </a:extLst>
              </a:tr>
              <a:tr h="304800">
                <a:tc>
                  <a:txBody>
                    <a:bodyPr/>
                    <a:lstStyle/>
                    <a:p>
                      <a:r>
                        <a:rPr lang="en-US" sz="1600" dirty="0"/>
                        <a:t>South Korea</a:t>
                      </a:r>
                    </a:p>
                  </a:txBody>
                  <a:tcPr/>
                </a:tc>
                <a:tc>
                  <a:txBody>
                    <a:bodyPr/>
                    <a:lstStyle/>
                    <a:p>
                      <a:r>
                        <a:rPr lang="en-US" sz="1600" dirty="0"/>
                        <a:t>0</a:t>
                      </a:r>
                    </a:p>
                  </a:txBody>
                  <a:tcPr/>
                </a:tc>
                <a:tc>
                  <a:txBody>
                    <a:bodyPr/>
                    <a:lstStyle/>
                    <a:p>
                      <a:r>
                        <a:rPr lang="en-US" sz="1600" dirty="0"/>
                        <a:t>20</a:t>
                      </a:r>
                    </a:p>
                  </a:txBody>
                  <a:tcPr/>
                </a:tc>
                <a:extLst>
                  <a:ext uri="{0D108BD9-81ED-4DB2-BD59-A6C34878D82A}">
                    <a16:rowId xmlns:a16="http://schemas.microsoft.com/office/drawing/2014/main" val="1412395591"/>
                  </a:ext>
                </a:extLst>
              </a:tr>
              <a:tr h="304800">
                <a:tc>
                  <a:txBody>
                    <a:bodyPr/>
                    <a:lstStyle/>
                    <a:p>
                      <a:r>
                        <a:rPr lang="en-US" sz="1600" dirty="0"/>
                        <a:t>Total Production</a:t>
                      </a:r>
                    </a:p>
                  </a:txBody>
                  <a:tcPr/>
                </a:tc>
                <a:tc>
                  <a:txBody>
                    <a:bodyPr/>
                    <a:lstStyle/>
                    <a:p>
                      <a:r>
                        <a:rPr lang="en-US" sz="1600" dirty="0"/>
                        <a:t>20</a:t>
                      </a:r>
                    </a:p>
                  </a:txBody>
                  <a:tcPr/>
                </a:tc>
                <a:tc>
                  <a:txBody>
                    <a:bodyPr/>
                    <a:lstStyle/>
                    <a:p>
                      <a:r>
                        <a:rPr lang="en-US" sz="1600" dirty="0"/>
                        <a:t>20</a:t>
                      </a:r>
                    </a:p>
                  </a:txBody>
                  <a:tcPr/>
                </a:tc>
                <a:extLst>
                  <a:ext uri="{0D108BD9-81ED-4DB2-BD59-A6C34878D82A}">
                    <a16:rowId xmlns:a16="http://schemas.microsoft.com/office/drawing/2014/main" val="2429383429"/>
                  </a:ext>
                </a:extLst>
              </a:tr>
              <a:tr h="304800">
                <a:tc gridSpan="3">
                  <a:txBody>
                    <a:bodyPr/>
                    <a:lstStyle/>
                    <a:p>
                      <a:pPr algn="ctr"/>
                      <a:r>
                        <a:rPr lang="en-US" sz="1600" b="1" dirty="0"/>
                        <a:t>Consumption after Ghana Trades 6 Tons of Cocoa for 6 Tons of South Korean Rice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05335287"/>
                  </a:ext>
                </a:extLst>
              </a:tr>
              <a:tr h="304800">
                <a:tc>
                  <a:txBody>
                    <a:bodyPr/>
                    <a:lstStyle/>
                    <a:p>
                      <a:r>
                        <a:rPr lang="en-US" sz="1600" dirty="0"/>
                        <a:t>Ghana</a:t>
                      </a:r>
                    </a:p>
                  </a:txBody>
                  <a:tcPr/>
                </a:tc>
                <a:tc>
                  <a:txBody>
                    <a:bodyPr/>
                    <a:lstStyle/>
                    <a:p>
                      <a:r>
                        <a:rPr lang="en-US" sz="1600" dirty="0"/>
                        <a:t>14</a:t>
                      </a:r>
                    </a:p>
                  </a:txBody>
                  <a:tcPr/>
                </a:tc>
                <a:tc>
                  <a:txBody>
                    <a:bodyPr/>
                    <a:lstStyle/>
                    <a:p>
                      <a:r>
                        <a:rPr lang="en-US" sz="1600" dirty="0"/>
                        <a:t>6</a:t>
                      </a:r>
                    </a:p>
                  </a:txBody>
                  <a:tcPr/>
                </a:tc>
                <a:extLst>
                  <a:ext uri="{0D108BD9-81ED-4DB2-BD59-A6C34878D82A}">
                    <a16:rowId xmlns:a16="http://schemas.microsoft.com/office/drawing/2014/main" val="123626824"/>
                  </a:ext>
                </a:extLst>
              </a:tr>
              <a:tr h="304800">
                <a:tc>
                  <a:txBody>
                    <a:bodyPr/>
                    <a:lstStyle/>
                    <a:p>
                      <a:r>
                        <a:rPr lang="en-US" sz="1600" dirty="0"/>
                        <a:t>South Korea</a:t>
                      </a:r>
                    </a:p>
                  </a:txBody>
                  <a:tcPr/>
                </a:tc>
                <a:tc>
                  <a:txBody>
                    <a:bodyPr/>
                    <a:lstStyle/>
                    <a:p>
                      <a:r>
                        <a:rPr lang="en-US" sz="1600" dirty="0"/>
                        <a:t>6</a:t>
                      </a:r>
                    </a:p>
                  </a:txBody>
                  <a:tcPr/>
                </a:tc>
                <a:tc>
                  <a:txBody>
                    <a:bodyPr/>
                    <a:lstStyle/>
                    <a:p>
                      <a:r>
                        <a:rPr lang="en-US" sz="1600" dirty="0"/>
                        <a:t>14</a:t>
                      </a:r>
                    </a:p>
                  </a:txBody>
                  <a:tcPr/>
                </a:tc>
                <a:extLst>
                  <a:ext uri="{0D108BD9-81ED-4DB2-BD59-A6C34878D82A}">
                    <a16:rowId xmlns:a16="http://schemas.microsoft.com/office/drawing/2014/main" val="3381291364"/>
                  </a:ext>
                </a:extLst>
              </a:tr>
              <a:tr h="304800">
                <a:tc gridSpan="3">
                  <a:txBody>
                    <a:bodyPr/>
                    <a:lstStyle/>
                    <a:p>
                      <a:pPr algn="ctr"/>
                      <a:r>
                        <a:rPr lang="en-US" sz="1600" b="1" dirty="0"/>
                        <a:t>Increase in Consumption as a Result of Specialization and Trade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45422854"/>
                  </a:ext>
                </a:extLst>
              </a:tr>
              <a:tr h="304800">
                <a:tc>
                  <a:txBody>
                    <a:bodyPr/>
                    <a:lstStyle/>
                    <a:p>
                      <a:r>
                        <a:rPr lang="en-US" sz="1600" dirty="0"/>
                        <a:t>Ghana</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348907849"/>
                  </a:ext>
                </a:extLst>
              </a:tr>
              <a:tr h="304800">
                <a:tc>
                  <a:txBody>
                    <a:bodyPr/>
                    <a:lstStyle/>
                    <a:p>
                      <a:r>
                        <a:rPr lang="en-US" sz="1600" dirty="0"/>
                        <a:t>South Korea</a:t>
                      </a:r>
                    </a:p>
                  </a:txBody>
                  <a:tcPr/>
                </a:tc>
                <a:tc>
                  <a:txBody>
                    <a:bodyPr/>
                    <a:lstStyle/>
                    <a:p>
                      <a:r>
                        <a:rPr lang="en-US" sz="1600" dirty="0"/>
                        <a:t>3.5</a:t>
                      </a:r>
                    </a:p>
                  </a:txBody>
                  <a:tcPr/>
                </a:tc>
                <a:tc>
                  <a:txBody>
                    <a:bodyPr/>
                    <a:lstStyle/>
                    <a:p>
                      <a:r>
                        <a:rPr lang="en-US" sz="1600" dirty="0"/>
                        <a:t>4</a:t>
                      </a:r>
                    </a:p>
                  </a:txBody>
                  <a:tcPr/>
                </a:tc>
                <a:extLst>
                  <a:ext uri="{0D108BD9-81ED-4DB2-BD59-A6C34878D82A}">
                    <a16:rowId xmlns:a16="http://schemas.microsoft.com/office/drawing/2014/main" val="24513249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Comparative Advantage </a:t>
            </a:r>
            <a:r>
              <a:rPr lang="en-US" altLang="en-US" sz="2000" dirty="0"/>
              <a:t>1 of 7</a:t>
            </a:r>
          </a:p>
        </p:txBody>
      </p:sp>
      <p:sp>
        <p:nvSpPr>
          <p:cNvPr id="471043" name="Rectangle 3"/>
          <p:cNvSpPr>
            <a:spLocks noGrp="1" noChangeArrowheads="1"/>
          </p:cNvSpPr>
          <p:nvPr>
            <p:ph idx="1"/>
          </p:nvPr>
        </p:nvSpPr>
        <p:spPr/>
        <p:txBody>
          <a:bodyPr/>
          <a:lstStyle/>
          <a:p>
            <a:pPr eaLnBrk="1" hangingPunct="1">
              <a:lnSpc>
                <a:spcPct val="90000"/>
              </a:lnSpc>
            </a:pPr>
            <a:r>
              <a:rPr lang="en-US" altLang="en-US" dirty="0"/>
              <a:t>Ricardo (1817): What happens when one country has an absolute advantage in the production of </a:t>
            </a:r>
            <a:r>
              <a:rPr lang="en-US" altLang="en-US" i="1" dirty="0"/>
              <a:t>all</a:t>
            </a:r>
            <a:r>
              <a:rPr lang="en-US" altLang="en-US" dirty="0"/>
              <a:t> goods?  </a:t>
            </a:r>
          </a:p>
          <a:p>
            <a:pPr eaLnBrk="1" hangingPunct="1">
              <a:lnSpc>
                <a:spcPct val="90000"/>
              </a:lnSpc>
            </a:pPr>
            <a:r>
              <a:rPr lang="en-US" altLang="en-US" dirty="0"/>
              <a:t>Proposed the theory of </a:t>
            </a:r>
            <a:r>
              <a:rPr lang="en-US" altLang="en-US" b="1" dirty="0"/>
              <a:t>comparative advantage </a:t>
            </a:r>
          </a:p>
          <a:p>
            <a:pPr lvl="1" eaLnBrk="1" hangingPunct="1">
              <a:spcBef>
                <a:spcPct val="0"/>
              </a:spcBef>
            </a:pPr>
            <a:r>
              <a:rPr lang="en-US" altLang="en-US" dirty="0"/>
              <a:t>A country should specialize in the production of those goods that it produces most efficiently and buy the goods that it produces less efficiently from other countries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     </a:t>
            </a:r>
            <a:r>
              <a:rPr lang="en-US" altLang="en-US" sz="3200" dirty="0"/>
              <a:t>Figure 6.2 The Theory of Comparative Advantage</a:t>
            </a:r>
          </a:p>
        </p:txBody>
      </p:sp>
      <p:pic>
        <p:nvPicPr>
          <p:cNvPr id="3074" name="Picture 2" descr="A line graph showing how the theory of comparative advantage applies to corn and rice production in Ghana and South Korea as discussed in the text."/>
          <p:cNvPicPr>
            <a:picLocks noChangeAspect="1" noChangeArrowheads="1"/>
          </p:cNvPicPr>
          <p:nvPr/>
        </p:nvPicPr>
        <p:blipFill>
          <a:blip r:embed="rId3" cstate="print"/>
          <a:srcRect/>
          <a:stretch>
            <a:fillRect/>
          </a:stretch>
        </p:blipFill>
        <p:spPr bwMode="auto">
          <a:xfrm>
            <a:off x="1524000" y="1371600"/>
            <a:ext cx="5978416" cy="4294094"/>
          </a:xfrm>
          <a:prstGeom prst="rect">
            <a:avLst/>
          </a:prstGeom>
          <a:noFill/>
        </p:spPr>
      </p:pic>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Comparative Advantage </a:t>
            </a:r>
            <a:r>
              <a:rPr lang="en-US" altLang="en-US" sz="2000" dirty="0"/>
              <a:t>2 of 7</a:t>
            </a:r>
            <a:endParaRPr lang="en-US" altLang="en-US" dirty="0"/>
          </a:p>
        </p:txBody>
      </p:sp>
      <p:sp>
        <p:nvSpPr>
          <p:cNvPr id="24579" name="Rectangle 3"/>
          <p:cNvSpPr>
            <a:spLocks noGrp="1" noChangeArrowheads="1"/>
          </p:cNvSpPr>
          <p:nvPr>
            <p:ph idx="1"/>
          </p:nvPr>
        </p:nvSpPr>
        <p:spPr/>
        <p:txBody>
          <a:bodyPr/>
          <a:lstStyle/>
          <a:p>
            <a:pPr marL="0" indent="0" eaLnBrk="1" hangingPunct="1">
              <a:lnSpc>
                <a:spcPct val="90000"/>
              </a:lnSpc>
              <a:buNone/>
            </a:pPr>
            <a:r>
              <a:rPr lang="en-US" altLang="en-US" dirty="0"/>
              <a:t>The Gains from Trade</a:t>
            </a:r>
          </a:p>
          <a:p>
            <a:pPr eaLnBrk="1" hangingPunct="1">
              <a:lnSpc>
                <a:spcPct val="90000"/>
              </a:lnSpc>
            </a:pPr>
            <a:r>
              <a:rPr lang="en-US" altLang="en-US" dirty="0"/>
              <a:t>The theory of comparative advantage - trade is a positive sum game in which all gain</a:t>
            </a:r>
          </a:p>
          <a:p>
            <a:pPr lvl="1" eaLnBrk="1" hangingPunct="1">
              <a:lnSpc>
                <a:spcPct val="90000"/>
              </a:lnSpc>
            </a:pPr>
            <a:r>
              <a:rPr lang="en-US" altLang="en-US" dirty="0"/>
              <a:t>Potential world production is greater with unrestricted free trade than it is with restricted trade</a:t>
            </a:r>
          </a:p>
          <a:p>
            <a:pPr lvl="1" eaLnBrk="1" hangingPunct="1">
              <a:lnSpc>
                <a:spcPct val="90000"/>
              </a:lnSpc>
            </a:pPr>
            <a:r>
              <a:rPr lang="en-US" altLang="en-US" dirty="0"/>
              <a:t>Provides a strong rationale for encouraging free trade</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609600"/>
          </a:xfrm>
        </p:spPr>
        <p:txBody>
          <a:bodyPr/>
          <a:lstStyle/>
          <a:p>
            <a:r>
              <a:rPr lang="en-US" sz="2800" dirty="0"/>
              <a:t>Table 6.2 Comparative Advantage and the Gains from Trade</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3600230"/>
              </p:ext>
            </p:extLst>
          </p:nvPr>
        </p:nvGraphicFramePr>
        <p:xfrm>
          <a:off x="609600" y="609600"/>
          <a:ext cx="8229600" cy="6035040"/>
        </p:xfrm>
        <a:graphic>
          <a:graphicData uri="http://schemas.openxmlformats.org/drawingml/2006/table">
            <a:tbl>
              <a:tblPr bandRow="1">
                <a:tableStyleId>{00A15C55-8517-42AA-B614-E9B94910E393}</a:tableStyleId>
              </a:tblPr>
              <a:tblGrid>
                <a:gridCol w="2743200">
                  <a:extLst>
                    <a:ext uri="{9D8B030D-6E8A-4147-A177-3AD203B41FA5}">
                      <a16:colId xmlns:a16="http://schemas.microsoft.com/office/drawing/2014/main" val="2460347966"/>
                    </a:ext>
                  </a:extLst>
                </a:gridCol>
                <a:gridCol w="2743200">
                  <a:extLst>
                    <a:ext uri="{9D8B030D-6E8A-4147-A177-3AD203B41FA5}">
                      <a16:colId xmlns:a16="http://schemas.microsoft.com/office/drawing/2014/main" val="449870372"/>
                    </a:ext>
                  </a:extLst>
                </a:gridCol>
                <a:gridCol w="2743200">
                  <a:extLst>
                    <a:ext uri="{9D8B030D-6E8A-4147-A177-3AD203B41FA5}">
                      <a16:colId xmlns:a16="http://schemas.microsoft.com/office/drawing/2014/main" val="815298710"/>
                    </a:ext>
                  </a:extLst>
                </a:gridCol>
              </a:tblGrid>
              <a:tr h="320040">
                <a:tc gridSpan="3">
                  <a:txBody>
                    <a:bodyPr/>
                    <a:lstStyle/>
                    <a:p>
                      <a:pPr algn="ctr"/>
                      <a:r>
                        <a:rPr lang="en-US" sz="1600" b="1" dirty="0"/>
                        <a:t>Resources Required to Produce 1 Ton of Cocoa and Rice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73505557"/>
                  </a:ext>
                </a:extLst>
              </a:tr>
              <a:tr h="320040">
                <a:tc>
                  <a:txBody>
                    <a:bodyPr/>
                    <a:lstStyle/>
                    <a:p>
                      <a:endParaRPr lang="en-US" sz="1600" dirty="0"/>
                    </a:p>
                  </a:txBody>
                  <a:tcPr/>
                </a:tc>
                <a:tc>
                  <a:txBody>
                    <a:bodyPr/>
                    <a:lstStyle/>
                    <a:p>
                      <a:r>
                        <a:rPr lang="en-US" sz="1600" b="1" dirty="0"/>
                        <a:t>Cocoa</a:t>
                      </a:r>
                    </a:p>
                  </a:txBody>
                  <a:tcPr/>
                </a:tc>
                <a:tc>
                  <a:txBody>
                    <a:bodyPr/>
                    <a:lstStyle/>
                    <a:p>
                      <a:r>
                        <a:rPr lang="en-US" sz="1600" b="1" dirty="0"/>
                        <a:t>Rice</a:t>
                      </a:r>
                    </a:p>
                  </a:txBody>
                  <a:tcPr/>
                </a:tc>
                <a:extLst>
                  <a:ext uri="{0D108BD9-81ED-4DB2-BD59-A6C34878D82A}">
                    <a16:rowId xmlns:a16="http://schemas.microsoft.com/office/drawing/2014/main" val="2077936851"/>
                  </a:ext>
                </a:extLst>
              </a:tr>
              <a:tr h="320040">
                <a:tc>
                  <a:txBody>
                    <a:bodyPr/>
                    <a:lstStyle/>
                    <a:p>
                      <a:r>
                        <a:rPr lang="en-US" sz="1600" dirty="0"/>
                        <a:t>Ghana</a:t>
                      </a:r>
                    </a:p>
                  </a:txBody>
                  <a:tcPr/>
                </a:tc>
                <a:tc>
                  <a:txBody>
                    <a:bodyPr/>
                    <a:lstStyle/>
                    <a:p>
                      <a:r>
                        <a:rPr lang="en-US" sz="1600" dirty="0"/>
                        <a:t>10</a:t>
                      </a:r>
                    </a:p>
                  </a:txBody>
                  <a:tcPr/>
                </a:tc>
                <a:tc>
                  <a:txBody>
                    <a:bodyPr/>
                    <a:lstStyle/>
                    <a:p>
                      <a:r>
                        <a:rPr lang="en-US" sz="1600" dirty="0"/>
                        <a:t>13.33</a:t>
                      </a:r>
                    </a:p>
                  </a:txBody>
                  <a:tcPr/>
                </a:tc>
                <a:extLst>
                  <a:ext uri="{0D108BD9-81ED-4DB2-BD59-A6C34878D82A}">
                    <a16:rowId xmlns:a16="http://schemas.microsoft.com/office/drawing/2014/main" val="3399068164"/>
                  </a:ext>
                </a:extLst>
              </a:tr>
              <a:tr h="320040">
                <a:tc>
                  <a:txBody>
                    <a:bodyPr/>
                    <a:lstStyle/>
                    <a:p>
                      <a:r>
                        <a:rPr lang="en-US" sz="1600" dirty="0"/>
                        <a:t>South Korea</a:t>
                      </a:r>
                    </a:p>
                  </a:txBody>
                  <a:tcPr/>
                </a:tc>
                <a:tc>
                  <a:txBody>
                    <a:bodyPr/>
                    <a:lstStyle/>
                    <a:p>
                      <a:r>
                        <a:rPr lang="en-US" sz="1600" dirty="0"/>
                        <a:t>40</a:t>
                      </a:r>
                    </a:p>
                  </a:txBody>
                  <a:tcPr/>
                </a:tc>
                <a:tc>
                  <a:txBody>
                    <a:bodyPr/>
                    <a:lstStyle/>
                    <a:p>
                      <a:r>
                        <a:rPr lang="en-US" sz="1600" dirty="0"/>
                        <a:t>20</a:t>
                      </a:r>
                    </a:p>
                  </a:txBody>
                  <a:tcPr/>
                </a:tc>
                <a:extLst>
                  <a:ext uri="{0D108BD9-81ED-4DB2-BD59-A6C34878D82A}">
                    <a16:rowId xmlns:a16="http://schemas.microsoft.com/office/drawing/2014/main" val="2873726223"/>
                  </a:ext>
                </a:extLst>
              </a:tr>
              <a:tr h="320040">
                <a:tc gridSpan="3">
                  <a:txBody>
                    <a:bodyPr/>
                    <a:lstStyle/>
                    <a:p>
                      <a:pPr algn="ctr"/>
                      <a:r>
                        <a:rPr lang="en-US" sz="1600" b="1" dirty="0"/>
                        <a:t>Production and Consumption Without Trade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79324535"/>
                  </a:ext>
                </a:extLst>
              </a:tr>
              <a:tr h="320040">
                <a:tc>
                  <a:txBody>
                    <a:bodyPr/>
                    <a:lstStyle/>
                    <a:p>
                      <a:r>
                        <a:rPr lang="en-US" sz="1600" dirty="0"/>
                        <a:t>Ghana</a:t>
                      </a:r>
                    </a:p>
                  </a:txBody>
                  <a:tcPr/>
                </a:tc>
                <a:tc>
                  <a:txBody>
                    <a:bodyPr/>
                    <a:lstStyle/>
                    <a:p>
                      <a:r>
                        <a:rPr lang="en-US" sz="1600" dirty="0"/>
                        <a:t>10</a:t>
                      </a:r>
                    </a:p>
                  </a:txBody>
                  <a:tcPr/>
                </a:tc>
                <a:tc>
                  <a:txBody>
                    <a:bodyPr/>
                    <a:lstStyle/>
                    <a:p>
                      <a:r>
                        <a:rPr lang="en-US" sz="1600" dirty="0"/>
                        <a:t>7.5</a:t>
                      </a:r>
                    </a:p>
                  </a:txBody>
                  <a:tcPr/>
                </a:tc>
                <a:extLst>
                  <a:ext uri="{0D108BD9-81ED-4DB2-BD59-A6C34878D82A}">
                    <a16:rowId xmlns:a16="http://schemas.microsoft.com/office/drawing/2014/main" val="2732270506"/>
                  </a:ext>
                </a:extLst>
              </a:tr>
              <a:tr h="320040">
                <a:tc>
                  <a:txBody>
                    <a:bodyPr/>
                    <a:lstStyle/>
                    <a:p>
                      <a:r>
                        <a:rPr lang="en-US" sz="1600" dirty="0"/>
                        <a:t>South Korea</a:t>
                      </a:r>
                    </a:p>
                  </a:txBody>
                  <a:tcPr/>
                </a:tc>
                <a:tc>
                  <a:txBody>
                    <a:bodyPr/>
                    <a:lstStyle/>
                    <a:p>
                      <a:r>
                        <a:rPr lang="en-US" sz="1600" dirty="0"/>
                        <a:t>2.5</a:t>
                      </a:r>
                    </a:p>
                  </a:txBody>
                  <a:tcPr/>
                </a:tc>
                <a:tc>
                  <a:txBody>
                    <a:bodyPr/>
                    <a:lstStyle/>
                    <a:p>
                      <a:r>
                        <a:rPr lang="en-US" sz="1600" dirty="0"/>
                        <a:t>5</a:t>
                      </a:r>
                    </a:p>
                  </a:txBody>
                  <a:tcPr/>
                </a:tc>
                <a:extLst>
                  <a:ext uri="{0D108BD9-81ED-4DB2-BD59-A6C34878D82A}">
                    <a16:rowId xmlns:a16="http://schemas.microsoft.com/office/drawing/2014/main" val="2439461709"/>
                  </a:ext>
                </a:extLst>
              </a:tr>
              <a:tr h="320040">
                <a:tc>
                  <a:txBody>
                    <a:bodyPr/>
                    <a:lstStyle/>
                    <a:p>
                      <a:r>
                        <a:rPr lang="en-US" sz="1600" dirty="0"/>
                        <a:t>Total Production</a:t>
                      </a:r>
                    </a:p>
                  </a:txBody>
                  <a:tcPr/>
                </a:tc>
                <a:tc>
                  <a:txBody>
                    <a:bodyPr/>
                    <a:lstStyle/>
                    <a:p>
                      <a:r>
                        <a:rPr lang="en-US" sz="1600" dirty="0"/>
                        <a:t>12.5</a:t>
                      </a:r>
                    </a:p>
                  </a:txBody>
                  <a:tcPr/>
                </a:tc>
                <a:tc>
                  <a:txBody>
                    <a:bodyPr/>
                    <a:lstStyle/>
                    <a:p>
                      <a:r>
                        <a:rPr lang="en-US" sz="1600" dirty="0"/>
                        <a:t>12.5</a:t>
                      </a:r>
                    </a:p>
                  </a:txBody>
                  <a:tcPr/>
                </a:tc>
                <a:extLst>
                  <a:ext uri="{0D108BD9-81ED-4DB2-BD59-A6C34878D82A}">
                    <a16:rowId xmlns:a16="http://schemas.microsoft.com/office/drawing/2014/main" val="3848675379"/>
                  </a:ext>
                </a:extLst>
              </a:tr>
              <a:tr h="320040">
                <a:tc gridSpan="3">
                  <a:txBody>
                    <a:bodyPr/>
                    <a:lstStyle/>
                    <a:p>
                      <a:pPr algn="ctr"/>
                      <a:r>
                        <a:rPr lang="en-US" sz="1600" b="1" dirty="0"/>
                        <a:t>Production with Specialization</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72324885"/>
                  </a:ext>
                </a:extLst>
              </a:tr>
              <a:tr h="320040">
                <a:tc>
                  <a:txBody>
                    <a:bodyPr/>
                    <a:lstStyle/>
                    <a:p>
                      <a:r>
                        <a:rPr lang="en-US" sz="1600" dirty="0"/>
                        <a:t>Ghana</a:t>
                      </a:r>
                    </a:p>
                  </a:txBody>
                  <a:tcPr/>
                </a:tc>
                <a:tc>
                  <a:txBody>
                    <a:bodyPr/>
                    <a:lstStyle/>
                    <a:p>
                      <a:r>
                        <a:rPr lang="en-US" sz="1600" dirty="0"/>
                        <a:t>15</a:t>
                      </a:r>
                    </a:p>
                  </a:txBody>
                  <a:tcPr/>
                </a:tc>
                <a:tc>
                  <a:txBody>
                    <a:bodyPr/>
                    <a:lstStyle/>
                    <a:p>
                      <a:r>
                        <a:rPr lang="en-US" sz="1600" dirty="0"/>
                        <a:t>3.75</a:t>
                      </a:r>
                    </a:p>
                  </a:txBody>
                  <a:tcPr/>
                </a:tc>
                <a:extLst>
                  <a:ext uri="{0D108BD9-81ED-4DB2-BD59-A6C34878D82A}">
                    <a16:rowId xmlns:a16="http://schemas.microsoft.com/office/drawing/2014/main" val="3879101120"/>
                  </a:ext>
                </a:extLst>
              </a:tr>
              <a:tr h="320040">
                <a:tc>
                  <a:txBody>
                    <a:bodyPr/>
                    <a:lstStyle/>
                    <a:p>
                      <a:r>
                        <a:rPr lang="en-US" sz="1600" dirty="0"/>
                        <a:t>South Korea</a:t>
                      </a:r>
                    </a:p>
                  </a:txBody>
                  <a:tcPr/>
                </a:tc>
                <a:tc>
                  <a:txBody>
                    <a:bodyPr/>
                    <a:lstStyle/>
                    <a:p>
                      <a:r>
                        <a:rPr lang="en-US" sz="1600" dirty="0"/>
                        <a:t>0</a:t>
                      </a:r>
                    </a:p>
                  </a:txBody>
                  <a:tcPr/>
                </a:tc>
                <a:tc>
                  <a:txBody>
                    <a:bodyPr/>
                    <a:lstStyle/>
                    <a:p>
                      <a:r>
                        <a:rPr lang="en-US" sz="1600" dirty="0"/>
                        <a:t>10</a:t>
                      </a:r>
                    </a:p>
                  </a:txBody>
                  <a:tcPr/>
                </a:tc>
                <a:extLst>
                  <a:ext uri="{0D108BD9-81ED-4DB2-BD59-A6C34878D82A}">
                    <a16:rowId xmlns:a16="http://schemas.microsoft.com/office/drawing/2014/main" val="2531425978"/>
                  </a:ext>
                </a:extLst>
              </a:tr>
              <a:tr h="320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Total Production</a:t>
                      </a:r>
                    </a:p>
                  </a:txBody>
                  <a:tcPr/>
                </a:tc>
                <a:tc>
                  <a:txBody>
                    <a:bodyPr/>
                    <a:lstStyle/>
                    <a:p>
                      <a:r>
                        <a:rPr lang="en-US" sz="1600" dirty="0"/>
                        <a:t>15</a:t>
                      </a:r>
                    </a:p>
                  </a:txBody>
                  <a:tcPr/>
                </a:tc>
                <a:tc>
                  <a:txBody>
                    <a:bodyPr/>
                    <a:lstStyle/>
                    <a:p>
                      <a:r>
                        <a:rPr lang="en-US" sz="1600" dirty="0"/>
                        <a:t>13.75</a:t>
                      </a:r>
                    </a:p>
                  </a:txBody>
                  <a:tcPr/>
                </a:tc>
                <a:extLst>
                  <a:ext uri="{0D108BD9-81ED-4DB2-BD59-A6C34878D82A}">
                    <a16:rowId xmlns:a16="http://schemas.microsoft.com/office/drawing/2014/main" val="566055580"/>
                  </a:ext>
                </a:extLst>
              </a:tr>
              <a:tr h="320040">
                <a:tc gridSpan="3">
                  <a:txBody>
                    <a:bodyPr/>
                    <a:lstStyle/>
                    <a:p>
                      <a:pPr algn="ctr"/>
                      <a:r>
                        <a:rPr lang="en-US" sz="1600" b="1" dirty="0"/>
                        <a:t>Consumption after Ghana Trades 4 Tons of Cocoa for 4 Tons of South Korean Rice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79284590"/>
                  </a:ext>
                </a:extLst>
              </a:tr>
              <a:tr h="320040">
                <a:tc>
                  <a:txBody>
                    <a:bodyPr/>
                    <a:lstStyle/>
                    <a:p>
                      <a:r>
                        <a:rPr lang="en-US" sz="1600" dirty="0"/>
                        <a:t>Ghana</a:t>
                      </a:r>
                    </a:p>
                  </a:txBody>
                  <a:tcPr/>
                </a:tc>
                <a:tc>
                  <a:txBody>
                    <a:bodyPr/>
                    <a:lstStyle/>
                    <a:p>
                      <a:r>
                        <a:rPr lang="en-US" sz="1600" dirty="0"/>
                        <a:t>11</a:t>
                      </a:r>
                    </a:p>
                  </a:txBody>
                  <a:tcPr/>
                </a:tc>
                <a:tc>
                  <a:txBody>
                    <a:bodyPr/>
                    <a:lstStyle/>
                    <a:p>
                      <a:r>
                        <a:rPr lang="en-US" sz="1600" dirty="0"/>
                        <a:t>7.75</a:t>
                      </a:r>
                    </a:p>
                  </a:txBody>
                  <a:tcPr/>
                </a:tc>
                <a:extLst>
                  <a:ext uri="{0D108BD9-81ED-4DB2-BD59-A6C34878D82A}">
                    <a16:rowId xmlns:a16="http://schemas.microsoft.com/office/drawing/2014/main" val="3352651635"/>
                  </a:ext>
                </a:extLst>
              </a:tr>
              <a:tr h="320040">
                <a:tc>
                  <a:txBody>
                    <a:bodyPr/>
                    <a:lstStyle/>
                    <a:p>
                      <a:r>
                        <a:rPr lang="en-US" sz="1600" dirty="0"/>
                        <a:t>South Korea</a:t>
                      </a:r>
                    </a:p>
                  </a:txBody>
                  <a:tcPr/>
                </a:tc>
                <a:tc>
                  <a:txBody>
                    <a:bodyPr/>
                    <a:lstStyle/>
                    <a:p>
                      <a:r>
                        <a:rPr lang="en-US" sz="1600" dirty="0"/>
                        <a:t>4</a:t>
                      </a:r>
                    </a:p>
                  </a:txBody>
                  <a:tcPr/>
                </a:tc>
                <a:tc>
                  <a:txBody>
                    <a:bodyPr/>
                    <a:lstStyle/>
                    <a:p>
                      <a:r>
                        <a:rPr lang="en-US" sz="1600" dirty="0"/>
                        <a:t>6</a:t>
                      </a:r>
                    </a:p>
                  </a:txBody>
                  <a:tcPr/>
                </a:tc>
                <a:extLst>
                  <a:ext uri="{0D108BD9-81ED-4DB2-BD59-A6C34878D82A}">
                    <a16:rowId xmlns:a16="http://schemas.microsoft.com/office/drawing/2014/main" val="1279327044"/>
                  </a:ext>
                </a:extLst>
              </a:tr>
              <a:tr h="320040">
                <a:tc gridSpan="3">
                  <a:txBody>
                    <a:bodyPr/>
                    <a:lstStyle/>
                    <a:p>
                      <a:pPr algn="ctr"/>
                      <a:r>
                        <a:rPr lang="en-US" sz="1600" b="1" dirty="0"/>
                        <a:t>Increase in Consumption as a Result of Specialization and Trade</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52914486"/>
                  </a:ext>
                </a:extLst>
              </a:tr>
              <a:tr h="320040">
                <a:tc>
                  <a:txBody>
                    <a:bodyPr/>
                    <a:lstStyle/>
                    <a:p>
                      <a:r>
                        <a:rPr lang="en-US" sz="1600" dirty="0"/>
                        <a:t>Ghana</a:t>
                      </a:r>
                    </a:p>
                  </a:txBody>
                  <a:tcPr/>
                </a:tc>
                <a:tc>
                  <a:txBody>
                    <a:bodyPr/>
                    <a:lstStyle/>
                    <a:p>
                      <a:r>
                        <a:rPr lang="en-US" sz="1600" dirty="0"/>
                        <a:t>1</a:t>
                      </a:r>
                    </a:p>
                  </a:txBody>
                  <a:tcPr/>
                </a:tc>
                <a:tc>
                  <a:txBody>
                    <a:bodyPr/>
                    <a:lstStyle/>
                    <a:p>
                      <a:r>
                        <a:rPr lang="en-US" sz="1600" dirty="0"/>
                        <a:t>.25</a:t>
                      </a:r>
                    </a:p>
                  </a:txBody>
                  <a:tcPr/>
                </a:tc>
                <a:extLst>
                  <a:ext uri="{0D108BD9-81ED-4DB2-BD59-A6C34878D82A}">
                    <a16:rowId xmlns:a16="http://schemas.microsoft.com/office/drawing/2014/main" val="1896795393"/>
                  </a:ext>
                </a:extLst>
              </a:tr>
              <a:tr h="320040">
                <a:tc>
                  <a:txBody>
                    <a:bodyPr/>
                    <a:lstStyle/>
                    <a:p>
                      <a:r>
                        <a:rPr lang="en-US" sz="1600" dirty="0"/>
                        <a:t>South Korea</a:t>
                      </a:r>
                    </a:p>
                  </a:txBody>
                  <a:tcPr/>
                </a:tc>
                <a:tc>
                  <a:txBody>
                    <a:bodyPr/>
                    <a:lstStyle/>
                    <a:p>
                      <a:r>
                        <a:rPr lang="en-US" sz="1600" dirty="0"/>
                        <a:t>1.5</a:t>
                      </a:r>
                    </a:p>
                  </a:txBody>
                  <a:tcPr/>
                </a:tc>
                <a:tc>
                  <a:txBody>
                    <a:bodyPr/>
                    <a:lstStyle/>
                    <a:p>
                      <a:r>
                        <a:rPr lang="en-US" sz="1600" dirty="0"/>
                        <a:t>1</a:t>
                      </a:r>
                    </a:p>
                  </a:txBody>
                  <a:tcPr/>
                </a:tc>
                <a:extLst>
                  <a:ext uri="{0D108BD9-81ED-4DB2-BD59-A6C34878D82A}">
                    <a16:rowId xmlns:a16="http://schemas.microsoft.com/office/drawing/2014/main" val="205266897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Comparative Advantage </a:t>
            </a:r>
            <a:r>
              <a:rPr lang="en-US" altLang="en-US" sz="2000" dirty="0"/>
              <a:t>3 of 7</a:t>
            </a:r>
            <a:endParaRPr lang="en-US" altLang="en-US" dirty="0"/>
          </a:p>
        </p:txBody>
      </p:sp>
      <p:sp>
        <p:nvSpPr>
          <p:cNvPr id="479235" name="Rectangle 3"/>
          <p:cNvSpPr>
            <a:spLocks noGrp="1" noChangeArrowheads="1"/>
          </p:cNvSpPr>
          <p:nvPr>
            <p:ph idx="1"/>
          </p:nvPr>
        </p:nvSpPr>
        <p:spPr/>
        <p:txBody>
          <a:bodyPr rtlCol="0">
            <a:normAutofit/>
          </a:bodyPr>
          <a:lstStyle/>
          <a:p>
            <a:pPr marL="0" indent="0" eaLnBrk="1" fontAlgn="auto" hangingPunct="1">
              <a:lnSpc>
                <a:spcPct val="90000"/>
              </a:lnSpc>
              <a:spcAft>
                <a:spcPts val="0"/>
              </a:spcAft>
              <a:buNone/>
              <a:defRPr/>
            </a:pPr>
            <a:r>
              <a:rPr lang="en-US" sz="2800" dirty="0"/>
              <a:t>Qualifications and Assumptions</a:t>
            </a:r>
          </a:p>
          <a:p>
            <a:pPr marL="914400" lvl="1" indent="-457200" eaLnBrk="1" fontAlgn="auto" hangingPunct="1">
              <a:lnSpc>
                <a:spcPct val="90000"/>
              </a:lnSpc>
              <a:spcAft>
                <a:spcPts val="0"/>
              </a:spcAft>
              <a:buFont typeface="+mj-lt"/>
              <a:buAutoNum type="arabicPeriod"/>
              <a:defRPr/>
            </a:pPr>
            <a:r>
              <a:rPr lang="en-US" sz="2400" dirty="0"/>
              <a:t>Only two countries and two goods</a:t>
            </a:r>
          </a:p>
          <a:p>
            <a:pPr marL="914400" lvl="1" indent="-457200" eaLnBrk="1" fontAlgn="auto" hangingPunct="1">
              <a:lnSpc>
                <a:spcPct val="90000"/>
              </a:lnSpc>
              <a:spcAft>
                <a:spcPts val="0"/>
              </a:spcAft>
              <a:buFont typeface="+mj-lt"/>
              <a:buAutoNum type="arabicPeriod"/>
              <a:defRPr/>
            </a:pPr>
            <a:r>
              <a:rPr lang="en-US" sz="2400" dirty="0"/>
              <a:t>Zero transportation costs</a:t>
            </a:r>
          </a:p>
          <a:p>
            <a:pPr marL="914400" lvl="1" indent="-457200" eaLnBrk="1" fontAlgn="auto" hangingPunct="1">
              <a:lnSpc>
                <a:spcPct val="90000"/>
              </a:lnSpc>
              <a:spcAft>
                <a:spcPts val="0"/>
              </a:spcAft>
              <a:buFont typeface="+mj-lt"/>
              <a:buAutoNum type="arabicPeriod"/>
              <a:defRPr/>
            </a:pPr>
            <a:r>
              <a:rPr lang="en-US" sz="2400" dirty="0"/>
              <a:t>Similar prices and values</a:t>
            </a:r>
          </a:p>
          <a:p>
            <a:pPr marL="914400" lvl="1" indent="-457200" eaLnBrk="1" fontAlgn="auto" hangingPunct="1">
              <a:lnSpc>
                <a:spcPct val="90000"/>
              </a:lnSpc>
              <a:spcAft>
                <a:spcPts val="0"/>
              </a:spcAft>
              <a:buFont typeface="+mj-lt"/>
              <a:buAutoNum type="arabicPeriod"/>
              <a:defRPr/>
            </a:pPr>
            <a:r>
              <a:rPr lang="en-US" sz="2400" dirty="0"/>
              <a:t>Resources are mobile between goods within countries, but not across countries</a:t>
            </a:r>
          </a:p>
          <a:p>
            <a:pPr marL="914400" lvl="1" indent="-457200" eaLnBrk="1" fontAlgn="auto" hangingPunct="1">
              <a:lnSpc>
                <a:spcPct val="90000"/>
              </a:lnSpc>
              <a:spcAft>
                <a:spcPts val="0"/>
              </a:spcAft>
              <a:buFont typeface="+mj-lt"/>
              <a:buAutoNum type="arabicPeriod"/>
              <a:defRPr/>
            </a:pPr>
            <a:r>
              <a:rPr lang="en-US" sz="2400" dirty="0"/>
              <a:t>Constant returns to scale</a:t>
            </a:r>
          </a:p>
          <a:p>
            <a:pPr marL="914400" lvl="1" indent="-457200" eaLnBrk="1" fontAlgn="auto" hangingPunct="1">
              <a:lnSpc>
                <a:spcPct val="90000"/>
              </a:lnSpc>
              <a:spcAft>
                <a:spcPts val="0"/>
              </a:spcAft>
              <a:buFont typeface="+mj-lt"/>
              <a:buAutoNum type="arabicPeriod"/>
              <a:defRPr/>
            </a:pPr>
            <a:r>
              <a:rPr lang="en-US" sz="2400" dirty="0"/>
              <a:t>Fixed stocks of resources</a:t>
            </a:r>
          </a:p>
          <a:p>
            <a:pPr marL="914400" lvl="1" indent="-457200" eaLnBrk="1" fontAlgn="auto" hangingPunct="1">
              <a:lnSpc>
                <a:spcPct val="90000"/>
              </a:lnSpc>
              <a:spcAft>
                <a:spcPts val="0"/>
              </a:spcAft>
              <a:buFont typeface="+mj-lt"/>
              <a:buAutoNum type="arabicPeriod"/>
              <a:defRPr/>
            </a:pPr>
            <a:r>
              <a:rPr lang="en-US" sz="2400" dirty="0"/>
              <a:t>No effects on income distribution within countries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741178F-F7B8-CC4D-A6C7-BF4697CA29FA}"/>
              </a:ext>
            </a:extLst>
          </p:cNvPr>
          <p:cNvSpPr>
            <a:spLocks noChangeArrowheads="1"/>
          </p:cNvSpPr>
          <p:nvPr/>
        </p:nvSpPr>
        <p:spPr bwMode="auto">
          <a:xfrm>
            <a:off x="539750" y="1444085"/>
            <a:ext cx="8299450" cy="46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buFont typeface="Wingdings" pitchFamily="2" charset="2"/>
              <a:buChar char="v"/>
            </a:pPr>
            <a:r>
              <a:rPr lang="it-IT" altLang="it-IT" sz="2000" b="0" dirty="0">
                <a:solidFill>
                  <a:schemeClr val="tx1"/>
                </a:solidFill>
              </a:rPr>
              <a:t>A. Smith (1776) critica le teorie mercantilistiche perché confondono l’accumulo di  ricchezze con la ricchezza di una nazione. Questa è legata al libero commercio, anche l’import permette di acquisire risorse non disponibili che altrimenti impedirebbero alcune produzioni </a:t>
            </a:r>
          </a:p>
          <a:p>
            <a:pPr algn="just" eaLnBrk="1" hangingPunct="1">
              <a:lnSpc>
                <a:spcPct val="150000"/>
              </a:lnSpc>
              <a:buFont typeface="Wingdings" pitchFamily="2" charset="2"/>
              <a:buNone/>
            </a:pPr>
            <a:endParaRPr lang="it-IT" altLang="it-IT" sz="2000" b="0" dirty="0">
              <a:solidFill>
                <a:schemeClr val="tx1"/>
              </a:solidFill>
            </a:endParaRPr>
          </a:p>
          <a:p>
            <a:pPr algn="just" eaLnBrk="1" hangingPunct="1">
              <a:lnSpc>
                <a:spcPct val="150000"/>
              </a:lnSpc>
              <a:buFont typeface="Wingdings" pitchFamily="2" charset="2"/>
              <a:buChar char="v"/>
            </a:pPr>
            <a:r>
              <a:rPr lang="it-IT" altLang="it-IT" sz="2000" b="0" dirty="0">
                <a:solidFill>
                  <a:schemeClr val="tx1"/>
                </a:solidFill>
              </a:rPr>
              <a:t>  La teoria dei vantaggi assoluti indica che un Paese deve esportare beni e servizi dove ha un’alta produttività (output orario) rispetto ad altri paesi concorrenti e importare quei beni e servizi dove tale produttività è più bassa</a:t>
            </a:r>
          </a:p>
          <a:p>
            <a:pPr algn="just" eaLnBrk="1" hangingPunct="1">
              <a:lnSpc>
                <a:spcPct val="150000"/>
              </a:lnSpc>
              <a:buFont typeface="Wingdings" pitchFamily="2" charset="2"/>
              <a:buNone/>
            </a:pPr>
            <a:endParaRPr lang="it-IT" altLang="it-IT" sz="2000" b="0" dirty="0">
              <a:solidFill>
                <a:schemeClr val="tx1"/>
              </a:solidFill>
            </a:endParaRPr>
          </a:p>
        </p:txBody>
      </p:sp>
      <p:sp>
        <p:nvSpPr>
          <p:cNvPr id="48131" name="Rectangle 3">
            <a:extLst>
              <a:ext uri="{FF2B5EF4-FFF2-40B4-BE49-F238E27FC236}">
                <a16:creationId xmlns:a16="http://schemas.microsoft.com/office/drawing/2014/main" id="{8C455685-1137-1640-8ACF-4F7081AA7EE2}"/>
              </a:ext>
            </a:extLst>
          </p:cNvPr>
          <p:cNvSpPr>
            <a:spLocks noChangeArrowheads="1"/>
          </p:cNvSpPr>
          <p:nvPr/>
        </p:nvSpPr>
        <p:spPr bwMode="auto">
          <a:xfrm>
            <a:off x="2411413" y="260350"/>
            <a:ext cx="481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i="1">
                <a:solidFill>
                  <a:schemeClr val="tx1"/>
                </a:solidFill>
              </a:rPr>
              <a:t>LA TEORIA DEI VANTAGGI ASSOLUTI</a:t>
            </a:r>
          </a:p>
        </p:txBody>
      </p:sp>
      <p:pic>
        <p:nvPicPr>
          <p:cNvPr id="4" name="Picture 5" descr="http://blogs.telegraph.co.uk/news/files/2010/09/Unknown1.jpeg">
            <a:extLst>
              <a:ext uri="{FF2B5EF4-FFF2-40B4-BE49-F238E27FC236}">
                <a16:creationId xmlns:a16="http://schemas.microsoft.com/office/drawing/2014/main" id="{45212652-B602-6D4C-8B2E-4A044AA9F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630" y="1932"/>
            <a:ext cx="1491269" cy="129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0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Comparative Advantage </a:t>
            </a:r>
            <a:r>
              <a:rPr lang="en-US" altLang="en-US" sz="2000" dirty="0"/>
              <a:t>4 of 7</a:t>
            </a:r>
          </a:p>
        </p:txBody>
      </p:sp>
      <p:sp>
        <p:nvSpPr>
          <p:cNvPr id="26627" name="Rectangle 3"/>
          <p:cNvSpPr>
            <a:spLocks noGrp="1" noChangeArrowheads="1"/>
          </p:cNvSpPr>
          <p:nvPr>
            <p:ph idx="1"/>
          </p:nvPr>
        </p:nvSpPr>
        <p:spPr/>
        <p:txBody>
          <a:bodyPr/>
          <a:lstStyle/>
          <a:p>
            <a:pPr marL="0" indent="0" eaLnBrk="1" hangingPunct="1">
              <a:buNone/>
              <a:defRPr/>
            </a:pPr>
            <a:r>
              <a:rPr lang="en-US" altLang="en-US" sz="2800" dirty="0"/>
              <a:t>Extensions of the </a:t>
            </a:r>
            <a:r>
              <a:rPr lang="en-US" altLang="en-US" sz="2800" dirty="0" err="1"/>
              <a:t>Ricardian</a:t>
            </a:r>
            <a:r>
              <a:rPr lang="en-US" altLang="en-US" sz="2800" dirty="0"/>
              <a:t> Model</a:t>
            </a:r>
          </a:p>
          <a:p>
            <a:pPr lvl="1">
              <a:defRPr/>
            </a:pPr>
            <a:r>
              <a:rPr lang="en-US" altLang="en-US" sz="2400" dirty="0"/>
              <a:t>Suppose the following assumptions are relaxed</a:t>
            </a:r>
          </a:p>
          <a:p>
            <a:pPr marL="1314450" lvl="2" indent="-457200">
              <a:buFont typeface="Wingdings" pitchFamily="2" charset="2"/>
              <a:buNone/>
              <a:defRPr/>
            </a:pPr>
            <a:r>
              <a:rPr lang="en-US" altLang="en-US" sz="2000" dirty="0">
                <a:solidFill>
                  <a:srgbClr val="009999"/>
                </a:solidFill>
              </a:rPr>
              <a:t>1. </a:t>
            </a:r>
            <a:r>
              <a:rPr lang="en-US" altLang="en-US" sz="2000" dirty="0"/>
              <a:t>Resources move freely from the production of one good to another within a country</a:t>
            </a:r>
          </a:p>
          <a:p>
            <a:pPr lvl="2">
              <a:buFont typeface="Wingdings" pitchFamily="2" charset="2"/>
              <a:buNone/>
              <a:defRPr/>
            </a:pPr>
            <a:r>
              <a:rPr lang="en-US" altLang="en-US" sz="2000" dirty="0">
                <a:solidFill>
                  <a:srgbClr val="009999"/>
                </a:solidFill>
              </a:rPr>
              <a:t>2. </a:t>
            </a:r>
            <a:r>
              <a:rPr lang="en-US" altLang="en-US" sz="2000" dirty="0"/>
              <a:t>There are constant returns to scale</a:t>
            </a:r>
          </a:p>
          <a:p>
            <a:pPr marL="1314450" lvl="2" indent="-457200">
              <a:buFont typeface="Wingdings" pitchFamily="2" charset="2"/>
              <a:buNone/>
              <a:defRPr/>
            </a:pPr>
            <a:r>
              <a:rPr lang="en-US" altLang="en-US" sz="2000" dirty="0">
                <a:solidFill>
                  <a:srgbClr val="009999"/>
                </a:solidFill>
              </a:rPr>
              <a:t>3. </a:t>
            </a:r>
            <a:r>
              <a:rPr lang="en-US" altLang="en-US" sz="2000" dirty="0"/>
              <a:t>Trade does not change a country’s stock of resources or the efficiency with which those resources are utilized</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Comparative Advantage </a:t>
            </a:r>
            <a:r>
              <a:rPr lang="en-US" altLang="en-US" sz="2000" dirty="0"/>
              <a:t>5 of 7</a:t>
            </a:r>
            <a:endParaRPr lang="en-US" altLang="en-US" sz="1200" dirty="0"/>
          </a:p>
        </p:txBody>
      </p:sp>
      <p:sp>
        <p:nvSpPr>
          <p:cNvPr id="485379" name="Rectangle 3"/>
          <p:cNvSpPr>
            <a:spLocks noGrp="1" noChangeArrowheads="1"/>
          </p:cNvSpPr>
          <p:nvPr>
            <p:ph idx="1"/>
          </p:nvPr>
        </p:nvSpPr>
        <p:spPr/>
        <p:txBody>
          <a:bodyPr/>
          <a:lstStyle/>
          <a:p>
            <a:pPr marL="0" indent="0">
              <a:lnSpc>
                <a:spcPct val="80000"/>
              </a:lnSpc>
              <a:buNone/>
            </a:pPr>
            <a:r>
              <a:rPr lang="en-US" altLang="en-US" sz="2800" dirty="0"/>
              <a:t>Extensions of the </a:t>
            </a:r>
            <a:r>
              <a:rPr lang="en-US" altLang="en-US" sz="2800" dirty="0" err="1"/>
              <a:t>Ricardian</a:t>
            </a:r>
            <a:r>
              <a:rPr lang="en-US" altLang="en-US" sz="2800" dirty="0"/>
              <a:t> Model </a:t>
            </a:r>
            <a:r>
              <a:rPr lang="en-US" altLang="en-US" sz="2000" dirty="0"/>
              <a:t>continued</a:t>
            </a:r>
          </a:p>
          <a:p>
            <a:pPr lvl="1">
              <a:lnSpc>
                <a:spcPct val="80000"/>
              </a:lnSpc>
            </a:pPr>
            <a:r>
              <a:rPr lang="en-US" altLang="en-US" sz="2400" dirty="0"/>
              <a:t>Immobile Resources     </a:t>
            </a:r>
          </a:p>
          <a:p>
            <a:pPr lvl="2">
              <a:lnSpc>
                <a:spcPct val="80000"/>
              </a:lnSpc>
            </a:pPr>
            <a:r>
              <a:rPr lang="en-US" altLang="en-US" sz="2000" dirty="0"/>
              <a:t>Resources do not always move freely from one economic activity to another </a:t>
            </a:r>
          </a:p>
          <a:p>
            <a:pPr lvl="2">
              <a:lnSpc>
                <a:spcPct val="80000"/>
              </a:lnSpc>
            </a:pPr>
            <a:r>
              <a:rPr lang="en-US" altLang="en-US" sz="2000" dirty="0"/>
              <a:t>Governments may help retrain displaced workers  </a:t>
            </a:r>
          </a:p>
          <a:p>
            <a:pPr lvl="1">
              <a:lnSpc>
                <a:spcPct val="80000"/>
              </a:lnSpc>
            </a:pPr>
            <a:r>
              <a:rPr lang="en-US" altLang="en-US" sz="2400" dirty="0"/>
              <a:t>Diminishing Returns </a:t>
            </a:r>
          </a:p>
          <a:p>
            <a:pPr lvl="2">
              <a:lnSpc>
                <a:spcPct val="80000"/>
              </a:lnSpc>
            </a:pPr>
            <a:r>
              <a:rPr lang="en-US" altLang="en-US" sz="2000" dirty="0"/>
              <a:t>The simple model assumes </a:t>
            </a:r>
            <a:r>
              <a:rPr lang="en-US" altLang="en-US" sz="2000" b="1" dirty="0"/>
              <a:t>constant returns to specialization</a:t>
            </a:r>
            <a:r>
              <a:rPr lang="en-US" altLang="en-US" sz="2000" dirty="0"/>
              <a:t>:</a:t>
            </a:r>
            <a:r>
              <a:rPr lang="en-US" altLang="en-US" sz="2000" dirty="0">
                <a:solidFill>
                  <a:srgbClr val="009999"/>
                </a:solidFill>
              </a:rPr>
              <a:t> </a:t>
            </a:r>
            <a:r>
              <a:rPr lang="en-US" altLang="en-US" sz="2000" dirty="0"/>
              <a:t>the units of resources required to produce a good are assumed to remain constant</a:t>
            </a:r>
          </a:p>
          <a:p>
            <a:pPr lvl="2">
              <a:lnSpc>
                <a:spcPct val="80000"/>
              </a:lnSpc>
            </a:pPr>
            <a:r>
              <a:rPr lang="en-US" altLang="en-US" sz="2000" dirty="0"/>
              <a:t>An assumption of diminishing returns is more realistic since not all resources are of the same quality and different goods use resources in different proportions</a:t>
            </a:r>
            <a:r>
              <a:rPr lang="en-US" altLang="en-US" dirty="0"/>
              <a:t>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Comparative Advantage </a:t>
            </a:r>
            <a:r>
              <a:rPr lang="en-US" altLang="en-US" sz="2000" dirty="0"/>
              <a:t>6 of 7</a:t>
            </a:r>
          </a:p>
        </p:txBody>
      </p:sp>
      <p:sp>
        <p:nvSpPr>
          <p:cNvPr id="486403" name="Rectangle 3"/>
          <p:cNvSpPr>
            <a:spLocks noGrp="1" noChangeArrowheads="1"/>
          </p:cNvSpPr>
          <p:nvPr>
            <p:ph idx="1"/>
          </p:nvPr>
        </p:nvSpPr>
        <p:spPr/>
        <p:txBody>
          <a:bodyPr/>
          <a:lstStyle/>
          <a:p>
            <a:pPr marL="0" indent="0">
              <a:buNone/>
            </a:pPr>
            <a:r>
              <a:rPr lang="en-US" altLang="en-US" sz="2800" dirty="0"/>
              <a:t>Extensions of the </a:t>
            </a:r>
            <a:r>
              <a:rPr lang="en-US" altLang="en-US" sz="2800" dirty="0" err="1"/>
              <a:t>Ricardian</a:t>
            </a:r>
            <a:r>
              <a:rPr lang="en-US" altLang="en-US" sz="2800" dirty="0"/>
              <a:t> Model </a:t>
            </a:r>
            <a:r>
              <a:rPr lang="en-US" altLang="en-US" sz="2000" dirty="0"/>
              <a:t>continued</a:t>
            </a:r>
          </a:p>
          <a:p>
            <a:pPr lvl="1"/>
            <a:r>
              <a:rPr lang="en-US" altLang="en-US" sz="2400" dirty="0"/>
              <a:t>Dynamic Effects and Economic Growth</a:t>
            </a:r>
          </a:p>
          <a:p>
            <a:pPr lvl="2"/>
            <a:r>
              <a:rPr lang="en-US" altLang="en-US" sz="2000" dirty="0"/>
              <a:t>Trade might increase a country's stock of resources as increased supplies become available from abroad</a:t>
            </a:r>
          </a:p>
          <a:p>
            <a:pPr lvl="2"/>
            <a:r>
              <a:rPr lang="en-US" altLang="en-US" sz="2000" dirty="0"/>
              <a:t>Free trade might increase the efficiency of resource utilization, and free up resources for other uses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a:t>Figure 6.3 Ghana’s PPF under Diminishing Returns</a:t>
            </a:r>
          </a:p>
        </p:txBody>
      </p:sp>
      <p:pic>
        <p:nvPicPr>
          <p:cNvPr id="4098" name="Picture 2" descr="A line graph which shows that diminishing returns lead to a convex PPF for Ghana in the example discussed in the text"/>
          <p:cNvPicPr>
            <a:picLocks noChangeAspect="1" noChangeArrowheads="1"/>
          </p:cNvPicPr>
          <p:nvPr/>
        </p:nvPicPr>
        <p:blipFill>
          <a:blip r:embed="rId3" cstate="print"/>
          <a:srcRect/>
          <a:stretch>
            <a:fillRect/>
          </a:stretch>
        </p:blipFill>
        <p:spPr bwMode="auto">
          <a:xfrm>
            <a:off x="1676400" y="1371600"/>
            <a:ext cx="5522959" cy="4864100"/>
          </a:xfrm>
          <a:prstGeom prst="rect">
            <a:avLst/>
          </a:prstGeom>
          <a:noFill/>
        </p:spPr>
      </p:pic>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Figure 6.4 The Influence of Free Trade on PPF</a:t>
            </a:r>
          </a:p>
        </p:txBody>
      </p:sp>
      <p:pic>
        <p:nvPicPr>
          <p:cNvPr id="5122" name="Picture 2" descr="A graph which shows how the dynamic gains in both the stock of a country’s resources and the efficiency with which resources are utilized will cause a country’s PPF to shift outward"/>
          <p:cNvPicPr>
            <a:picLocks noChangeAspect="1" noChangeArrowheads="1"/>
          </p:cNvPicPr>
          <p:nvPr/>
        </p:nvPicPr>
        <p:blipFill>
          <a:blip r:embed="rId3" cstate="print"/>
          <a:srcRect/>
          <a:stretch>
            <a:fillRect/>
          </a:stretch>
        </p:blipFill>
        <p:spPr bwMode="auto">
          <a:xfrm>
            <a:off x="1752600" y="1295400"/>
            <a:ext cx="5434860" cy="4781550"/>
          </a:xfrm>
          <a:prstGeom prst="rect">
            <a:avLst/>
          </a:prstGeom>
          <a:noFill/>
        </p:spPr>
      </p:pic>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Comparative Advantage </a:t>
            </a:r>
            <a:r>
              <a:rPr lang="en-US" altLang="en-US" sz="2000" dirty="0"/>
              <a:t>7 of 7</a:t>
            </a:r>
          </a:p>
        </p:txBody>
      </p:sp>
      <p:sp>
        <p:nvSpPr>
          <p:cNvPr id="488451" name="Rectangle 3"/>
          <p:cNvSpPr>
            <a:spLocks noGrp="1" noChangeArrowheads="1"/>
          </p:cNvSpPr>
          <p:nvPr>
            <p:ph idx="1"/>
          </p:nvPr>
        </p:nvSpPr>
        <p:spPr/>
        <p:txBody>
          <a:bodyPr rtlCol="0">
            <a:normAutofit/>
          </a:bodyPr>
          <a:lstStyle/>
          <a:p>
            <a:pPr marL="0" indent="0">
              <a:spcAft>
                <a:spcPts val="0"/>
              </a:spcAft>
              <a:buNone/>
              <a:defRPr/>
            </a:pPr>
            <a:r>
              <a:rPr lang="en-US" altLang="en-US" sz="2800" dirty="0"/>
              <a:t>Extensions of the </a:t>
            </a:r>
            <a:r>
              <a:rPr lang="en-US" altLang="en-US" sz="2800" dirty="0" err="1"/>
              <a:t>Ricardian</a:t>
            </a:r>
            <a:r>
              <a:rPr lang="en-US" altLang="en-US" sz="2800" dirty="0"/>
              <a:t> Model </a:t>
            </a:r>
            <a:r>
              <a:rPr lang="en-US" altLang="en-US" sz="2000" dirty="0"/>
              <a:t>continued</a:t>
            </a:r>
          </a:p>
          <a:p>
            <a:pPr lvl="1" indent="-342900">
              <a:spcAft>
                <a:spcPts val="0"/>
              </a:spcAft>
              <a:defRPr/>
            </a:pPr>
            <a:r>
              <a:rPr lang="en-US" sz="2400" dirty="0"/>
              <a:t>The Samuelson Critique</a:t>
            </a:r>
          </a:p>
          <a:p>
            <a:pPr marL="1090613" lvl="2" indent="-290513">
              <a:spcAft>
                <a:spcPts val="0"/>
              </a:spcAft>
              <a:defRPr/>
            </a:pPr>
            <a:r>
              <a:rPr lang="en-US" sz="2000" dirty="0"/>
              <a:t>Dynamic gains can lead to less beneficial outcomes</a:t>
            </a:r>
          </a:p>
          <a:p>
            <a:pPr marL="1090613" lvl="2" indent="-290513">
              <a:spcAft>
                <a:spcPts val="0"/>
              </a:spcAft>
              <a:defRPr/>
            </a:pPr>
            <a:r>
              <a:rPr lang="en-US" sz="2000" dirty="0"/>
              <a:t>Free trade has historically benefitted rich counties</a:t>
            </a:r>
          </a:p>
          <a:p>
            <a:pPr lvl="1" indent="-342900">
              <a:spcAft>
                <a:spcPts val="0"/>
              </a:spcAft>
              <a:defRPr/>
            </a:pPr>
            <a:r>
              <a:rPr lang="en-US" sz="2400" dirty="0"/>
              <a:t>Evidence for the Link between Trade and Growth</a:t>
            </a:r>
          </a:p>
          <a:p>
            <a:pPr marL="1090613" lvl="2" indent="-290513">
              <a:spcAft>
                <a:spcPts val="0"/>
              </a:spcAft>
              <a:defRPr/>
            </a:pPr>
            <a:r>
              <a:rPr lang="en-US" sz="2000" dirty="0"/>
              <a:t>Countries that are open to trade have higher growth rates than countries that close their economies to trade</a:t>
            </a:r>
          </a:p>
          <a:p>
            <a:pPr lvl="2">
              <a:spcAft>
                <a:spcPts val="0"/>
              </a:spcAft>
              <a:defRPr/>
            </a:pPr>
            <a:r>
              <a:rPr lang="en-US" sz="2000" dirty="0"/>
              <a:t>Higher growth rates raise income levels and living standards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Heckscher</a:t>
            </a:r>
            <a:r>
              <a:rPr lang="en-US" altLang="en-US" dirty="0"/>
              <a:t>-Ohlin Theory </a:t>
            </a:r>
            <a:r>
              <a:rPr lang="en-US" altLang="en-US" sz="2000" dirty="0"/>
              <a:t>1 of 2</a:t>
            </a:r>
          </a:p>
        </p:txBody>
      </p:sp>
      <p:sp>
        <p:nvSpPr>
          <p:cNvPr id="483331" name="Rectangle 3"/>
          <p:cNvSpPr>
            <a:spLocks noGrp="1" noChangeArrowheads="1"/>
          </p:cNvSpPr>
          <p:nvPr>
            <p:ph idx="1"/>
          </p:nvPr>
        </p:nvSpPr>
        <p:spPr>
          <a:xfrm>
            <a:off x="457200" y="990600"/>
            <a:ext cx="7848600" cy="5562600"/>
          </a:xfrm>
        </p:spPr>
        <p:txBody>
          <a:bodyPr rtlCol="0">
            <a:normAutofit/>
          </a:bodyPr>
          <a:lstStyle/>
          <a:p>
            <a:pPr marL="0" indent="0" eaLnBrk="1" fontAlgn="auto" hangingPunct="1">
              <a:lnSpc>
                <a:spcPct val="110000"/>
              </a:lnSpc>
              <a:spcBef>
                <a:spcPts val="0"/>
              </a:spcBef>
              <a:spcAft>
                <a:spcPts val="0"/>
              </a:spcAft>
              <a:buNone/>
              <a:defRPr/>
            </a:pPr>
            <a:r>
              <a:rPr lang="en-US" dirty="0" err="1"/>
              <a:t>Heckscher</a:t>
            </a:r>
            <a:r>
              <a:rPr lang="en-US" dirty="0"/>
              <a:t> and Ohlin: Comparative advantage reflects differences in national </a:t>
            </a:r>
            <a:r>
              <a:rPr lang="en-US" b="1" dirty="0"/>
              <a:t>factor endowments</a:t>
            </a:r>
            <a:r>
              <a:rPr lang="en-US" dirty="0"/>
              <a:t>:</a:t>
            </a:r>
            <a:r>
              <a:rPr lang="en-US" dirty="0">
                <a:solidFill>
                  <a:srgbClr val="009999"/>
                </a:solidFill>
              </a:rPr>
              <a:t> </a:t>
            </a:r>
            <a:r>
              <a:rPr lang="en-US" dirty="0"/>
              <a:t>the extent to which a country is endowed with resources such as land, labor, and capital</a:t>
            </a:r>
          </a:p>
          <a:p>
            <a:pPr lvl="1">
              <a:lnSpc>
                <a:spcPct val="110000"/>
              </a:lnSpc>
              <a:spcBef>
                <a:spcPts val="0"/>
              </a:spcBef>
              <a:spcAft>
                <a:spcPts val="0"/>
              </a:spcAft>
              <a:defRPr/>
            </a:pPr>
            <a:r>
              <a:rPr lang="en-US" sz="2400" dirty="0"/>
              <a:t>This theory has commonsense appeal</a:t>
            </a:r>
          </a:p>
          <a:p>
            <a:pPr lvl="2">
              <a:lnSpc>
                <a:spcPct val="110000"/>
              </a:lnSpc>
              <a:spcBef>
                <a:spcPts val="0"/>
              </a:spcBef>
              <a:spcAft>
                <a:spcPts val="0"/>
              </a:spcAft>
              <a:defRPr/>
            </a:pPr>
            <a:r>
              <a:rPr lang="en-US" sz="2000" dirty="0"/>
              <a:t>Export goods that make intensive use of those factors that are locally abundant</a:t>
            </a:r>
          </a:p>
          <a:p>
            <a:pPr lvl="2">
              <a:lnSpc>
                <a:spcPct val="110000"/>
              </a:lnSpc>
              <a:spcBef>
                <a:spcPts val="0"/>
              </a:spcBef>
              <a:spcAft>
                <a:spcPts val="0"/>
              </a:spcAft>
              <a:defRPr/>
            </a:pPr>
            <a:r>
              <a:rPr lang="en-US" sz="2000" dirty="0"/>
              <a:t>Import goods that make intensive use of factors that are locally scarce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err="1"/>
              <a:t>Heckscher</a:t>
            </a:r>
            <a:r>
              <a:rPr lang="en-US" altLang="en-US" dirty="0"/>
              <a:t>-Ohlin Theory </a:t>
            </a:r>
            <a:r>
              <a:rPr lang="en-US" altLang="en-US" sz="2000" dirty="0"/>
              <a:t>2 of 2</a:t>
            </a:r>
            <a:endParaRPr lang="en-US" altLang="en-US" dirty="0"/>
          </a:p>
        </p:txBody>
      </p:sp>
      <p:sp>
        <p:nvSpPr>
          <p:cNvPr id="484355" name="Rectangle 3"/>
          <p:cNvSpPr>
            <a:spLocks noGrp="1" noChangeArrowheads="1"/>
          </p:cNvSpPr>
          <p:nvPr>
            <p:ph idx="1"/>
          </p:nvPr>
        </p:nvSpPr>
        <p:spPr/>
        <p:txBody>
          <a:bodyPr rtlCol="0">
            <a:normAutofit/>
          </a:bodyPr>
          <a:lstStyle/>
          <a:p>
            <a:pPr marL="0" indent="0" eaLnBrk="1" fontAlgn="auto" hangingPunct="1">
              <a:lnSpc>
                <a:spcPct val="120000"/>
              </a:lnSpc>
              <a:spcBef>
                <a:spcPts val="0"/>
              </a:spcBef>
              <a:spcAft>
                <a:spcPts val="0"/>
              </a:spcAft>
              <a:buNone/>
              <a:defRPr/>
            </a:pPr>
            <a:r>
              <a:rPr lang="en-US" sz="2800" dirty="0"/>
              <a:t>The Leontief Paradox</a:t>
            </a:r>
          </a:p>
          <a:p>
            <a:pPr lvl="1">
              <a:lnSpc>
                <a:spcPct val="120000"/>
              </a:lnSpc>
              <a:spcBef>
                <a:spcPts val="0"/>
              </a:spcBef>
              <a:spcAft>
                <a:spcPts val="0"/>
              </a:spcAft>
              <a:defRPr/>
            </a:pPr>
            <a:r>
              <a:rPr lang="en-US" sz="2400" dirty="0"/>
              <a:t>Leontief (1953): Since the U.S. was relatively abundant in capital, it would export capital intensive goods and import labor-intensive goods  </a:t>
            </a:r>
          </a:p>
          <a:p>
            <a:pPr lvl="2">
              <a:lnSpc>
                <a:spcPct val="120000"/>
              </a:lnSpc>
              <a:spcBef>
                <a:spcPts val="0"/>
              </a:spcBef>
              <a:spcAft>
                <a:spcPts val="0"/>
              </a:spcAft>
              <a:defRPr/>
            </a:pPr>
            <a:r>
              <a:rPr lang="en-US" sz="2000" dirty="0"/>
              <a:t>Leontief found that U.S. exports were less capital intensive than U.S. imports</a:t>
            </a:r>
          </a:p>
          <a:p>
            <a:pPr lvl="1">
              <a:lnSpc>
                <a:spcPct val="120000"/>
              </a:lnSpc>
              <a:spcBef>
                <a:spcPts val="0"/>
              </a:spcBef>
              <a:spcAft>
                <a:spcPts val="0"/>
              </a:spcAft>
              <a:defRPr/>
            </a:pPr>
            <a:r>
              <a:rPr lang="en-US" sz="2400" dirty="0"/>
              <a:t>Possible explanations</a:t>
            </a:r>
          </a:p>
          <a:p>
            <a:pPr lvl="2">
              <a:lnSpc>
                <a:spcPct val="120000"/>
              </a:lnSpc>
              <a:spcBef>
                <a:spcPts val="0"/>
              </a:spcBef>
              <a:spcAft>
                <a:spcPts val="0"/>
              </a:spcAft>
              <a:defRPr/>
            </a:pPr>
            <a:r>
              <a:rPr lang="en-US" sz="2000" dirty="0"/>
              <a:t>The U.S. has a special advantage in producing products made with innovative technologies that are less capital intensive</a:t>
            </a:r>
          </a:p>
          <a:p>
            <a:pPr lvl="2">
              <a:lnSpc>
                <a:spcPct val="120000"/>
              </a:lnSpc>
              <a:spcBef>
                <a:spcPts val="0"/>
              </a:spcBef>
              <a:spcAft>
                <a:spcPts val="0"/>
              </a:spcAft>
              <a:defRPr/>
            </a:pPr>
            <a:r>
              <a:rPr lang="en-US" sz="2000" dirty="0"/>
              <a:t>Differences in technology lead to differences in productivity which then drives trade patterns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solidFill>
                  <a:srgbClr val="00B050"/>
                </a:solidFill>
              </a:rPr>
              <a:t>Should Factor Endowments or Productivity Drive Trade?</a:t>
            </a:r>
          </a:p>
        </p:txBody>
      </p:sp>
      <p:sp>
        <p:nvSpPr>
          <p:cNvPr id="11" name="Content Placeholder 10"/>
          <p:cNvSpPr>
            <a:spLocks noGrp="1"/>
          </p:cNvSpPr>
          <p:nvPr>
            <p:ph idx="1"/>
          </p:nvPr>
        </p:nvSpPr>
        <p:spPr>
          <a:xfrm>
            <a:off x="457200" y="1371600"/>
            <a:ext cx="8229600" cy="5181600"/>
          </a:xfrm>
        </p:spPr>
        <p:txBody>
          <a:bodyPr/>
          <a:lstStyle/>
          <a:p>
            <a:pPr marL="0" indent="0">
              <a:buNone/>
            </a:pPr>
            <a:r>
              <a:rPr lang="en-US" sz="2000" dirty="0"/>
              <a:t>Ricardo’s theory of trade suggests that it makes sense for a country to specialize in production of those products that it produces most efficiently and to buy the products that it produces less efficiently from other countries, even if this means that the country is buying products that in reality it could produce more efficiently itself. This means that Ricardo showed that a country can derive advantages by trade even though it has an absolute advantage in producing all products. The </a:t>
            </a:r>
            <a:r>
              <a:rPr lang="en-US" sz="2000" dirty="0" err="1"/>
              <a:t>Heckscher</a:t>
            </a:r>
            <a:r>
              <a:rPr lang="en-US" sz="2000" dirty="0"/>
              <a:t>-Ohlin theory of trade suggests that comparative advantage for a country arises from differences in national factor endowments (i.e., the extent to which a country is endowed with such resources as land, labor, and capital). Ricardo’s argument focused on relative productivity, while </a:t>
            </a:r>
            <a:r>
              <a:rPr lang="en-US" sz="2000" dirty="0" err="1"/>
              <a:t>Heckscher</a:t>
            </a:r>
            <a:r>
              <a:rPr lang="en-US" sz="2000" dirty="0"/>
              <a:t>-Ohlin’s argument focused on having important resources. </a:t>
            </a:r>
            <a:r>
              <a:rPr lang="en-US" sz="2000" b="1" dirty="0"/>
              <a:t>If you can only have one of the two— better relative productivity or lots of resources such as land, labor, and capital—which would you prefer, any why?</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8077200" y="5638800"/>
            <a:ext cx="877140" cy="747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The Product Life Cycle Theory </a:t>
            </a:r>
            <a:r>
              <a:rPr lang="en-US" altLang="en-US" sz="2000" dirty="0"/>
              <a:t>1 of 2</a:t>
            </a:r>
          </a:p>
        </p:txBody>
      </p:sp>
      <p:sp>
        <p:nvSpPr>
          <p:cNvPr id="493571" name="Rectangle 3"/>
          <p:cNvSpPr>
            <a:spLocks noGrp="1" noChangeArrowheads="1"/>
          </p:cNvSpPr>
          <p:nvPr>
            <p:ph idx="1"/>
          </p:nvPr>
        </p:nvSpPr>
        <p:spPr/>
        <p:txBody>
          <a:bodyPr/>
          <a:lstStyle/>
          <a:p>
            <a:pPr marL="0" indent="0" eaLnBrk="1" hangingPunct="1">
              <a:lnSpc>
                <a:spcPct val="90000"/>
              </a:lnSpc>
              <a:buNone/>
            </a:pPr>
            <a:r>
              <a:rPr lang="en-US" altLang="en-US" sz="2800" dirty="0"/>
              <a:t>Vernon (mid-1960s ) proposed </a:t>
            </a:r>
            <a:r>
              <a:rPr lang="en-US" altLang="en-US" sz="2800" b="1" dirty="0"/>
              <a:t>product life-cycle theory </a:t>
            </a:r>
          </a:p>
          <a:p>
            <a:pPr lvl="1">
              <a:lnSpc>
                <a:spcPct val="90000"/>
              </a:lnSpc>
            </a:pPr>
            <a:r>
              <a:rPr lang="en-US" altLang="en-US" sz="2400" dirty="0"/>
              <a:t>As products mature both the location of sales and the optimal production location will change affecting the flow and direction of trade</a:t>
            </a:r>
          </a:p>
          <a:p>
            <a:pPr lvl="2">
              <a:lnSpc>
                <a:spcPct val="90000"/>
              </a:lnSpc>
            </a:pPr>
            <a:r>
              <a:rPr lang="en-US" altLang="en-US" sz="2000" dirty="0"/>
              <a:t>At the time, the wealth and size of the U.S. market gave a strong incentive to U.S. firms to develop new products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EA99EF42-3D81-564E-AC90-A90545417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34036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a:extLst>
              <a:ext uri="{FF2B5EF4-FFF2-40B4-BE49-F238E27FC236}">
                <a16:creationId xmlns:a16="http://schemas.microsoft.com/office/drawing/2014/main" id="{424CA15D-C276-4E45-B50D-0AB3B62BF975}"/>
              </a:ext>
            </a:extLst>
          </p:cNvPr>
          <p:cNvSpPr>
            <a:spLocks noChangeArrowheads="1"/>
          </p:cNvSpPr>
          <p:nvPr/>
        </p:nvSpPr>
        <p:spPr bwMode="auto">
          <a:xfrm>
            <a:off x="250825" y="4365625"/>
            <a:ext cx="8820150" cy="215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it-IT" sz="1800" b="0">
                <a:solidFill>
                  <a:schemeClr val="tx1"/>
                </a:solidFill>
              </a:rPr>
              <a:t>• La Francia risparmia 0,33 h di lavoro di una radiosveglia (ne impiegherebbe 1,33 per produrne 4)</a:t>
            </a:r>
          </a:p>
          <a:p>
            <a:pPr algn="just" eaLnBrk="1" hangingPunct="1">
              <a:lnSpc>
                <a:spcPct val="150000"/>
              </a:lnSpc>
            </a:pPr>
            <a:endParaRPr lang="it-IT" altLang="it-IT" sz="1800" b="0">
              <a:solidFill>
                <a:schemeClr val="tx1"/>
              </a:solidFill>
            </a:endParaRPr>
          </a:p>
          <a:p>
            <a:pPr algn="just" eaLnBrk="1" hangingPunct="1">
              <a:lnSpc>
                <a:spcPct val="150000"/>
              </a:lnSpc>
            </a:pPr>
            <a:r>
              <a:rPr lang="it-IT" altLang="it-IT" sz="1800" b="0">
                <a:solidFill>
                  <a:schemeClr val="tx1"/>
                </a:solidFill>
              </a:rPr>
              <a:t>• Il Giappone risparmia 1,2 h (bastano 0,8 h per produrre 4 radiosveglie da scambiare con 2 bottiglie di vino che altrimenti produrrebbe in 2h)</a:t>
            </a:r>
          </a:p>
        </p:txBody>
      </p:sp>
      <p:sp>
        <p:nvSpPr>
          <p:cNvPr id="49156" name="Rectangle 4">
            <a:extLst>
              <a:ext uri="{FF2B5EF4-FFF2-40B4-BE49-F238E27FC236}">
                <a16:creationId xmlns:a16="http://schemas.microsoft.com/office/drawing/2014/main" id="{6BB01D2C-B2C0-1844-A90D-DF6B61B43A2A}"/>
              </a:ext>
            </a:extLst>
          </p:cNvPr>
          <p:cNvSpPr>
            <a:spLocks noChangeArrowheads="1"/>
          </p:cNvSpPr>
          <p:nvPr/>
        </p:nvSpPr>
        <p:spPr bwMode="auto">
          <a:xfrm>
            <a:off x="4284663" y="461963"/>
            <a:ext cx="4535487" cy="174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50000"/>
              </a:lnSpc>
            </a:pPr>
            <a:r>
              <a:rPr lang="it-IT" altLang="it-IT" sz="1800" b="0">
                <a:solidFill>
                  <a:schemeClr val="tx1"/>
                </a:solidFill>
              </a:rPr>
              <a:t>La Francia ha un vantaggio assoluto nella produzione vino mentre il Giappone ha un vantaggio assoluto nella produzione di radiosveglie</a:t>
            </a:r>
          </a:p>
        </p:txBody>
      </p:sp>
      <p:sp>
        <p:nvSpPr>
          <p:cNvPr id="49157" name="Rectangle 5">
            <a:extLst>
              <a:ext uri="{FF2B5EF4-FFF2-40B4-BE49-F238E27FC236}">
                <a16:creationId xmlns:a16="http://schemas.microsoft.com/office/drawing/2014/main" id="{E30621F7-7C5E-9C4E-965C-378C61A99DF9}"/>
              </a:ext>
            </a:extLst>
          </p:cNvPr>
          <p:cNvSpPr>
            <a:spLocks noChangeArrowheads="1"/>
          </p:cNvSpPr>
          <p:nvPr/>
        </p:nvSpPr>
        <p:spPr bwMode="auto">
          <a:xfrm>
            <a:off x="4284663" y="2781300"/>
            <a:ext cx="4259262" cy="133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50000"/>
              </a:lnSpc>
            </a:pPr>
            <a:r>
              <a:rPr lang="it-IT" altLang="it-IT" sz="1800" b="0">
                <a:solidFill>
                  <a:schemeClr val="tx1"/>
                </a:solidFill>
              </a:rPr>
              <a:t>Supponiamo un rapporto di scambio Francia/Giappone di 2 bottiglie di vino contro 4 radiosveglie</a:t>
            </a:r>
          </a:p>
        </p:txBody>
      </p:sp>
    </p:spTree>
    <p:extLst>
      <p:ext uri="{BB962C8B-B14F-4D97-AF65-F5344CB8AC3E}">
        <p14:creationId xmlns:p14="http://schemas.microsoft.com/office/powerpoint/2010/main" val="876056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t>      </a:t>
            </a:r>
            <a:r>
              <a:rPr lang="en-US" altLang="en-US" dirty="0"/>
              <a:t>The Product Life Cycle Theory </a:t>
            </a:r>
            <a:r>
              <a:rPr lang="en-US" altLang="en-US" sz="2000" dirty="0"/>
              <a:t>2 of 2</a:t>
            </a:r>
            <a:endParaRPr lang="en-US" altLang="en-US" dirty="0"/>
          </a:p>
        </p:txBody>
      </p:sp>
      <p:sp>
        <p:nvSpPr>
          <p:cNvPr id="493571" name="Rectangle 3"/>
          <p:cNvSpPr>
            <a:spLocks noGrp="1" noChangeArrowheads="1"/>
          </p:cNvSpPr>
          <p:nvPr>
            <p:ph idx="1"/>
          </p:nvPr>
        </p:nvSpPr>
        <p:spPr/>
        <p:txBody>
          <a:bodyPr/>
          <a:lstStyle/>
          <a:p>
            <a:pPr marL="0" indent="0" eaLnBrk="1" hangingPunct="1">
              <a:lnSpc>
                <a:spcPct val="90000"/>
              </a:lnSpc>
              <a:buNone/>
            </a:pPr>
            <a:r>
              <a:rPr lang="en-US" altLang="en-US" sz="2800" dirty="0"/>
              <a:t>Product Life-Cycle Theory in the 21</a:t>
            </a:r>
            <a:r>
              <a:rPr lang="en-US" altLang="en-US" sz="2800" baseline="30000" dirty="0"/>
              <a:t>st</a:t>
            </a:r>
            <a:r>
              <a:rPr lang="en-US" altLang="en-US" sz="2800" dirty="0"/>
              <a:t> Century</a:t>
            </a:r>
          </a:p>
          <a:p>
            <a:pPr lvl="1">
              <a:lnSpc>
                <a:spcPct val="90000"/>
              </a:lnSpc>
            </a:pPr>
            <a:r>
              <a:rPr lang="en-US" altLang="en-US" sz="2400" dirty="0"/>
              <a:t>The product life cycle may not be as relevant today</a:t>
            </a:r>
          </a:p>
          <a:p>
            <a:pPr lvl="2">
              <a:lnSpc>
                <a:spcPct val="90000"/>
              </a:lnSpc>
            </a:pPr>
            <a:r>
              <a:rPr lang="en-US" altLang="en-US" sz="2000" dirty="0"/>
              <a:t>Many products are now introduced in Japan or South Korea</a:t>
            </a:r>
          </a:p>
          <a:p>
            <a:pPr lvl="2">
              <a:lnSpc>
                <a:spcPct val="90000"/>
              </a:lnSpc>
            </a:pPr>
            <a:r>
              <a:rPr lang="en-US" altLang="en-US" sz="2000" dirty="0"/>
              <a:t>Many new products are also introduced simultaneously into the U.S., Europe, and Asia</a:t>
            </a:r>
          </a:p>
          <a:p>
            <a:pPr lvl="3">
              <a:lnSpc>
                <a:spcPct val="90000"/>
              </a:lnSpc>
              <a:buClr>
                <a:srgbClr val="009999"/>
              </a:buClr>
              <a:buFont typeface="Wingdings" pitchFamily="2" charset="2"/>
              <a:buChar char="Ø"/>
            </a:pPr>
            <a:r>
              <a:rPr lang="en-US" altLang="en-US" sz="2000" dirty="0"/>
              <a:t>Firms use globally dispersed production from the start</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New Trade Theory </a:t>
            </a:r>
            <a:r>
              <a:rPr lang="en-US" altLang="en-US" sz="2000" dirty="0"/>
              <a:t>1 of 4</a:t>
            </a:r>
          </a:p>
        </p:txBody>
      </p:sp>
      <p:sp>
        <p:nvSpPr>
          <p:cNvPr id="495619" name="Rectangle 3"/>
          <p:cNvSpPr>
            <a:spLocks noGrp="1" noChangeArrowheads="1"/>
          </p:cNvSpPr>
          <p:nvPr>
            <p:ph idx="1"/>
          </p:nvPr>
        </p:nvSpPr>
        <p:spPr/>
        <p:txBody>
          <a:bodyPr rtlCol="0">
            <a:normAutofit/>
          </a:bodyPr>
          <a:lstStyle/>
          <a:p>
            <a:pPr>
              <a:lnSpc>
                <a:spcPct val="90000"/>
              </a:lnSpc>
              <a:spcAft>
                <a:spcPts val="0"/>
              </a:spcAft>
              <a:defRPr/>
            </a:pPr>
            <a:r>
              <a:rPr lang="en-US" sz="2800" dirty="0"/>
              <a:t>Trade can increase the variety of goods available and decrease the average cost of those goods because of </a:t>
            </a:r>
            <a:r>
              <a:rPr lang="en-US" sz="2800" b="1" dirty="0"/>
              <a:t>economies of scale</a:t>
            </a:r>
            <a:r>
              <a:rPr lang="en-US" sz="2800" dirty="0"/>
              <a:t>:</a:t>
            </a:r>
            <a:r>
              <a:rPr lang="en-US" sz="2800" dirty="0">
                <a:solidFill>
                  <a:srgbClr val="009999"/>
                </a:solidFill>
              </a:rPr>
              <a:t> </a:t>
            </a:r>
            <a:r>
              <a:rPr lang="en-US" sz="2800" dirty="0"/>
              <a:t>unit cost reductions associated with a large scale of output</a:t>
            </a:r>
            <a:endParaRPr lang="en-US" sz="2800" dirty="0">
              <a:solidFill>
                <a:schemeClr val="accent4">
                  <a:lumMod val="75000"/>
                </a:schemeClr>
              </a:solidFill>
            </a:endParaRPr>
          </a:p>
          <a:p>
            <a:pPr>
              <a:lnSpc>
                <a:spcPct val="90000"/>
              </a:lnSpc>
              <a:spcAft>
                <a:spcPts val="0"/>
              </a:spcAft>
              <a:defRPr/>
            </a:pPr>
            <a:r>
              <a:rPr lang="en-US" sz="2800" dirty="0"/>
              <a:t>When the output required to attain economies of scale represents a significant proportion of total world demand, the global market may only be able to support a small number of firms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New Trade Theory </a:t>
            </a:r>
            <a:r>
              <a:rPr lang="en-US" altLang="en-US" sz="2000" dirty="0"/>
              <a:t>2 of 4</a:t>
            </a:r>
          </a:p>
        </p:txBody>
      </p:sp>
      <p:sp>
        <p:nvSpPr>
          <p:cNvPr id="500739" name="Rectangle 3"/>
          <p:cNvSpPr>
            <a:spLocks noGrp="1" noChangeArrowheads="1"/>
          </p:cNvSpPr>
          <p:nvPr>
            <p:ph idx="1"/>
          </p:nvPr>
        </p:nvSpPr>
        <p:spPr/>
        <p:txBody>
          <a:bodyPr rtlCol="0">
            <a:normAutofit/>
          </a:bodyPr>
          <a:lstStyle/>
          <a:p>
            <a:pPr marL="0" indent="0" eaLnBrk="1" fontAlgn="auto" hangingPunct="1">
              <a:lnSpc>
                <a:spcPct val="110000"/>
              </a:lnSpc>
              <a:spcBef>
                <a:spcPts val="0"/>
              </a:spcBef>
              <a:spcAft>
                <a:spcPts val="0"/>
              </a:spcAft>
              <a:buNone/>
              <a:defRPr/>
            </a:pPr>
            <a:r>
              <a:rPr lang="en-US" sz="2800" dirty="0"/>
              <a:t>Increasing Product Variety and Reducing Costs</a:t>
            </a:r>
          </a:p>
          <a:p>
            <a:pPr lvl="1">
              <a:lnSpc>
                <a:spcPct val="110000"/>
              </a:lnSpc>
              <a:spcBef>
                <a:spcPts val="0"/>
              </a:spcBef>
              <a:spcAft>
                <a:spcPts val="0"/>
              </a:spcAft>
              <a:defRPr/>
            </a:pPr>
            <a:r>
              <a:rPr lang="en-US" sz="2400" dirty="0"/>
              <a:t>Without trade</a:t>
            </a:r>
          </a:p>
          <a:p>
            <a:pPr lvl="2">
              <a:lnSpc>
                <a:spcPct val="110000"/>
              </a:lnSpc>
              <a:spcBef>
                <a:spcPts val="0"/>
              </a:spcBef>
              <a:spcAft>
                <a:spcPts val="0"/>
              </a:spcAft>
              <a:defRPr/>
            </a:pPr>
            <a:r>
              <a:rPr lang="en-US" sz="2200" dirty="0"/>
              <a:t>A small nation may not be able to support the demand necessary for producers to realize required economies of scale, and so certain products may not be produced </a:t>
            </a:r>
          </a:p>
          <a:p>
            <a:pPr lvl="1">
              <a:lnSpc>
                <a:spcPct val="110000"/>
              </a:lnSpc>
              <a:spcBef>
                <a:spcPts val="0"/>
              </a:spcBef>
              <a:spcAft>
                <a:spcPts val="0"/>
              </a:spcAft>
              <a:defRPr/>
            </a:pPr>
            <a:r>
              <a:rPr lang="en-US" sz="2400" dirty="0"/>
              <a:t>With trade</a:t>
            </a:r>
          </a:p>
          <a:p>
            <a:pPr lvl="2">
              <a:lnSpc>
                <a:spcPct val="110000"/>
              </a:lnSpc>
              <a:spcBef>
                <a:spcPts val="0"/>
              </a:spcBef>
              <a:spcAft>
                <a:spcPts val="0"/>
              </a:spcAft>
              <a:defRPr/>
            </a:pPr>
            <a:r>
              <a:rPr lang="en-US" sz="2200" dirty="0"/>
              <a:t>A nation may be able to specialize in producing a narrower range of products and then buy the goods that it does not make from other countries</a:t>
            </a:r>
          </a:p>
          <a:p>
            <a:pPr lvl="2">
              <a:lnSpc>
                <a:spcPct val="110000"/>
              </a:lnSpc>
              <a:spcBef>
                <a:spcPts val="0"/>
              </a:spcBef>
              <a:spcAft>
                <a:spcPts val="0"/>
              </a:spcAft>
              <a:defRPr/>
            </a:pPr>
            <a:r>
              <a:rPr lang="en-US" sz="2200" dirty="0"/>
              <a:t>Each nation then simultaneously increases the variety of goods available to its consumers and lowers the costs of those goods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New Trade Theory </a:t>
            </a:r>
            <a:r>
              <a:rPr lang="en-US" altLang="en-US" sz="2000" dirty="0"/>
              <a:t>3 of 4</a:t>
            </a:r>
          </a:p>
        </p:txBody>
      </p:sp>
      <p:sp>
        <p:nvSpPr>
          <p:cNvPr id="501763" name="Rectangle 3"/>
          <p:cNvSpPr>
            <a:spLocks noGrp="1" noChangeArrowheads="1"/>
          </p:cNvSpPr>
          <p:nvPr>
            <p:ph idx="1"/>
          </p:nvPr>
        </p:nvSpPr>
        <p:spPr/>
        <p:txBody>
          <a:bodyPr/>
          <a:lstStyle/>
          <a:p>
            <a:pPr marL="0" indent="0" eaLnBrk="1" hangingPunct="1">
              <a:buNone/>
            </a:pPr>
            <a:r>
              <a:rPr lang="en-US" altLang="en-US" sz="2800" dirty="0"/>
              <a:t>Economies of Scale, First-Mover Advantages, and the Pattern of Trade</a:t>
            </a:r>
          </a:p>
          <a:p>
            <a:pPr lvl="1"/>
            <a:r>
              <a:rPr lang="en-US" altLang="en-US" sz="2400" dirty="0"/>
              <a:t>Firms with </a:t>
            </a:r>
            <a:r>
              <a:rPr lang="en-US" altLang="en-US" sz="2400" b="1" dirty="0"/>
              <a:t>first mover advantages </a:t>
            </a:r>
            <a:r>
              <a:rPr lang="en-US" altLang="en-US" sz="2400" dirty="0"/>
              <a:t>(the economic and strategic advantages that accrue to many entrants into an industry) will develop economies of scale and create barriers to entry for other firms </a:t>
            </a:r>
          </a:p>
          <a:p>
            <a:pPr lvl="2"/>
            <a:r>
              <a:rPr lang="en-US" altLang="en-US" sz="2200" dirty="0"/>
              <a:t>The pattern of trade we observe in the world economy may be the result of first mover advantages and economies of scale</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New Trade Theory </a:t>
            </a:r>
            <a:r>
              <a:rPr lang="en-US" altLang="en-US" sz="2000" dirty="0"/>
              <a:t>4 of 4</a:t>
            </a:r>
            <a:endParaRPr lang="en-US" altLang="en-US" sz="2000" dirty="0">
              <a:solidFill>
                <a:srgbClr val="336699"/>
              </a:solidFill>
            </a:endParaRPr>
          </a:p>
        </p:txBody>
      </p:sp>
      <p:sp>
        <p:nvSpPr>
          <p:cNvPr id="496643" name="Rectangle 3"/>
          <p:cNvSpPr>
            <a:spLocks noGrp="1" noChangeArrowheads="1"/>
          </p:cNvSpPr>
          <p:nvPr>
            <p:ph idx="1"/>
          </p:nvPr>
        </p:nvSpPr>
        <p:spPr/>
        <p:txBody>
          <a:bodyPr rtlCol="0">
            <a:normAutofit/>
          </a:bodyPr>
          <a:lstStyle/>
          <a:p>
            <a:pPr marL="0" indent="0" eaLnBrk="1" fontAlgn="auto" hangingPunct="1">
              <a:spcAft>
                <a:spcPts val="0"/>
              </a:spcAft>
              <a:buNone/>
              <a:defRPr/>
            </a:pPr>
            <a:r>
              <a:rPr lang="en-US" sz="2800" dirty="0"/>
              <a:t>Implications of New Trade Theory</a:t>
            </a:r>
          </a:p>
          <a:p>
            <a:pPr lvl="1" eaLnBrk="1" fontAlgn="auto" hangingPunct="1">
              <a:spcAft>
                <a:spcPts val="0"/>
              </a:spcAft>
              <a:defRPr/>
            </a:pPr>
            <a:r>
              <a:rPr lang="en-US" sz="2400" dirty="0"/>
              <a:t>Nations may benefit from trade even when they do not differ in resource endowments or technology</a:t>
            </a:r>
          </a:p>
          <a:p>
            <a:pPr lvl="1" eaLnBrk="1" fontAlgn="auto" hangingPunct="1">
              <a:spcAft>
                <a:spcPts val="0"/>
              </a:spcAft>
              <a:defRPr/>
            </a:pPr>
            <a:r>
              <a:rPr lang="en-US" sz="2400" dirty="0"/>
              <a:t>A country may predominate in the export of a good simply because it was lucky enough to have one or more firms among the first to produce that good</a:t>
            </a:r>
          </a:p>
          <a:p>
            <a:pPr lvl="1" eaLnBrk="1" fontAlgn="auto" hangingPunct="1">
              <a:spcAft>
                <a:spcPts val="0"/>
              </a:spcAft>
              <a:defRPr/>
            </a:pPr>
            <a:r>
              <a:rPr lang="en-US" sz="2400" dirty="0"/>
              <a:t>New trade theory at a variance with </a:t>
            </a:r>
            <a:r>
              <a:rPr lang="en-US" sz="2400" dirty="0" err="1"/>
              <a:t>Heckscher</a:t>
            </a:r>
            <a:r>
              <a:rPr lang="en-US" sz="2400" dirty="0"/>
              <a:t>-Ohlin theory</a:t>
            </a:r>
          </a:p>
          <a:p>
            <a:pPr lvl="1" eaLnBrk="1" fontAlgn="auto" hangingPunct="1">
              <a:spcAft>
                <a:spcPts val="0"/>
              </a:spcAft>
              <a:defRPr/>
            </a:pPr>
            <a:r>
              <a:rPr lang="en-US" sz="2400" dirty="0"/>
              <a:t>New trade theory useful in explaining trade patterns </a:t>
            </a:r>
          </a:p>
          <a:p>
            <a:pPr eaLnBrk="1" fontAlgn="auto" hangingPunct="1">
              <a:spcAft>
                <a:spcPts val="0"/>
              </a:spcAft>
              <a:defRPr/>
            </a:pPr>
            <a:r>
              <a:rPr lang="en-US" sz="2800" dirty="0"/>
              <a:t>New trade theory provides an economic rationale for a proactive trade policy that is at variance with other free trade theories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000" dirty="0"/>
              <a:t>National Competitive Advantage: Porter’s Diamond </a:t>
            </a:r>
            <a:r>
              <a:rPr lang="en-US" sz="2000" dirty="0"/>
              <a:t>1 of 6</a:t>
            </a:r>
          </a:p>
        </p:txBody>
      </p:sp>
      <p:sp>
        <p:nvSpPr>
          <p:cNvPr id="11" name="Content Placeholder 10"/>
          <p:cNvSpPr>
            <a:spLocks noGrp="1"/>
          </p:cNvSpPr>
          <p:nvPr>
            <p:ph idx="1"/>
          </p:nvPr>
        </p:nvSpPr>
        <p:spPr/>
        <p:txBody>
          <a:bodyPr/>
          <a:lstStyle/>
          <a:p>
            <a:r>
              <a:rPr lang="en-US" sz="2800" dirty="0"/>
              <a:t>Porter believed existing theories of international trade only told part of the story</a:t>
            </a:r>
          </a:p>
          <a:p>
            <a:r>
              <a:rPr lang="en-US" sz="2800" dirty="0"/>
              <a:t>Wanted to explain why a nation achieves international success in a particular industry</a:t>
            </a:r>
          </a:p>
          <a:p>
            <a:r>
              <a:rPr lang="en-US" sz="2800" dirty="0"/>
              <a:t>Four attributes of a nation that shape the environment in which local firms compete – Porter’s Diamond</a:t>
            </a:r>
          </a:p>
          <a:p>
            <a:r>
              <a:rPr lang="en-US" sz="2800" dirty="0"/>
              <a:t>Chance and government can influence the national diamond</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0" y="2286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Figure 6.5 The Determinants of National Competitive Advantage: Porter’s Diamond</a:t>
            </a:r>
          </a:p>
        </p:txBody>
      </p:sp>
      <p:pic>
        <p:nvPicPr>
          <p:cNvPr id="6146" name="Picture 2" descr="A graphic showing the components of Porter's Diamond: factor endowments, firm strategy, structure, and rivalty, demand conditions, and related and supporting industries"/>
          <p:cNvPicPr>
            <a:picLocks noChangeAspect="1" noChangeArrowheads="1"/>
          </p:cNvPicPr>
          <p:nvPr/>
        </p:nvPicPr>
        <p:blipFill>
          <a:blip r:embed="rId3" cstate="print"/>
          <a:srcRect/>
          <a:stretch>
            <a:fillRect/>
          </a:stretch>
        </p:blipFill>
        <p:spPr bwMode="auto">
          <a:xfrm>
            <a:off x="654146" y="1371600"/>
            <a:ext cx="7784908" cy="4616450"/>
          </a:xfrm>
          <a:prstGeom prst="rect">
            <a:avLst/>
          </a:prstGeom>
          <a:noFill/>
        </p:spPr>
      </p:pic>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
        <p:nvSpPr>
          <p:cNvPr id="10" name="TextBox 9"/>
          <p:cNvSpPr txBox="1"/>
          <p:nvPr/>
        </p:nvSpPr>
        <p:spPr>
          <a:xfrm>
            <a:off x="1295400" y="6140450"/>
            <a:ext cx="6824304" cy="215444"/>
          </a:xfrm>
          <a:prstGeom prst="rect">
            <a:avLst/>
          </a:prstGeom>
          <a:noFill/>
        </p:spPr>
        <p:txBody>
          <a:bodyPr wrap="none" rtlCol="0">
            <a:spAutoFit/>
          </a:bodyPr>
          <a:lstStyle/>
          <a:p>
            <a:r>
              <a:rPr lang="en-US" sz="800" dirty="0"/>
              <a:t>Source: Michael E. Porter, The Competitive Advantage of Nations (New York: Free Press, 1990; republished with a new introduction, 1998), p. 72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National Competitive Advantage: Porter’s Diamond </a:t>
            </a:r>
            <a:r>
              <a:rPr lang="en-US" sz="2000" dirty="0"/>
              <a:t>2 of 6</a:t>
            </a:r>
            <a:endParaRPr lang="en-US" altLang="en-US" sz="2000" dirty="0"/>
          </a:p>
        </p:txBody>
      </p:sp>
      <p:sp>
        <p:nvSpPr>
          <p:cNvPr id="503811" name="Rectangle 3"/>
          <p:cNvSpPr>
            <a:spLocks noGrp="1" noChangeArrowheads="1"/>
          </p:cNvSpPr>
          <p:nvPr>
            <p:ph idx="1"/>
          </p:nvPr>
        </p:nvSpPr>
        <p:spPr/>
        <p:txBody>
          <a:bodyPr/>
          <a:lstStyle/>
          <a:p>
            <a:pPr marL="0" indent="0" eaLnBrk="1" hangingPunct="1">
              <a:lnSpc>
                <a:spcPct val="90000"/>
              </a:lnSpc>
              <a:buNone/>
            </a:pPr>
            <a:r>
              <a:rPr lang="en-US" altLang="en-US" sz="2800" dirty="0"/>
              <a:t>Factor Endowments</a:t>
            </a:r>
          </a:p>
          <a:p>
            <a:pPr lvl="1">
              <a:lnSpc>
                <a:spcPct val="90000"/>
              </a:lnSpc>
            </a:pPr>
            <a:r>
              <a:rPr lang="en-US" altLang="en-US" sz="2400" dirty="0"/>
              <a:t>Hierarchies among factors</a:t>
            </a:r>
          </a:p>
          <a:p>
            <a:pPr lvl="2">
              <a:lnSpc>
                <a:spcPct val="90000"/>
              </a:lnSpc>
            </a:pPr>
            <a:r>
              <a:rPr lang="en-US" altLang="en-US" sz="2200" dirty="0"/>
              <a:t>Basic: natural resources, climate, location, demographics </a:t>
            </a:r>
          </a:p>
          <a:p>
            <a:pPr lvl="2">
              <a:lnSpc>
                <a:spcPct val="90000"/>
              </a:lnSpc>
            </a:pPr>
            <a:r>
              <a:rPr lang="en-US" altLang="en-US" sz="2200" dirty="0"/>
              <a:t>Advanced: communication infrastructure, skilled labor, technological know-how </a:t>
            </a:r>
          </a:p>
          <a:p>
            <a:pPr lvl="2">
              <a:lnSpc>
                <a:spcPct val="90000"/>
              </a:lnSpc>
            </a:pPr>
            <a:r>
              <a:rPr lang="en-US" altLang="en-US" sz="2200" dirty="0"/>
              <a:t>Advanced factors more significant for competitive advantage</a:t>
            </a:r>
          </a:p>
          <a:p>
            <a:pPr lvl="2">
              <a:lnSpc>
                <a:spcPct val="90000"/>
              </a:lnSpc>
            </a:pPr>
            <a:r>
              <a:rPr lang="en-US" altLang="en-US" sz="2200" dirty="0"/>
              <a:t>Basic factors can provide an initial advantage that is extended by investment in advanced factors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National Competitive Advantage: Porter’s Diamond </a:t>
            </a:r>
            <a:r>
              <a:rPr lang="en-US" sz="2000" dirty="0"/>
              <a:t>3 of 6</a:t>
            </a:r>
            <a:endParaRPr lang="en-US" altLang="en-US" sz="2000" dirty="0"/>
          </a:p>
        </p:txBody>
      </p:sp>
      <p:sp>
        <p:nvSpPr>
          <p:cNvPr id="497667" name="Rectangle 3"/>
          <p:cNvSpPr>
            <a:spLocks noGrp="1" noChangeArrowheads="1"/>
          </p:cNvSpPr>
          <p:nvPr>
            <p:ph idx="1"/>
          </p:nvPr>
        </p:nvSpPr>
        <p:spPr/>
        <p:txBody>
          <a:bodyPr/>
          <a:lstStyle/>
          <a:p>
            <a:pPr marL="0" indent="0" eaLnBrk="1" hangingPunct="1">
              <a:lnSpc>
                <a:spcPct val="90000"/>
              </a:lnSpc>
              <a:buNone/>
            </a:pPr>
            <a:r>
              <a:rPr lang="en-US" altLang="en-US" sz="2800" dirty="0"/>
              <a:t>Demand Conditions</a:t>
            </a:r>
          </a:p>
          <a:p>
            <a:pPr lvl="1">
              <a:lnSpc>
                <a:spcPct val="90000"/>
              </a:lnSpc>
            </a:pPr>
            <a:r>
              <a:rPr lang="en-US" altLang="en-US" sz="2400" dirty="0"/>
              <a:t>The</a:t>
            </a:r>
            <a:r>
              <a:rPr lang="en-US" altLang="en-US" sz="2400" dirty="0">
                <a:solidFill>
                  <a:srgbClr val="009999"/>
                </a:solidFill>
              </a:rPr>
              <a:t> </a:t>
            </a:r>
            <a:r>
              <a:rPr lang="en-US" altLang="en-US" sz="2400" dirty="0"/>
              <a:t>nature of home demand for an industry’s product or service </a:t>
            </a:r>
          </a:p>
          <a:p>
            <a:pPr lvl="1" eaLnBrk="1" hangingPunct="1">
              <a:lnSpc>
                <a:spcPct val="90000"/>
              </a:lnSpc>
            </a:pPr>
            <a:r>
              <a:rPr lang="en-US" altLang="en-US" sz="2400" dirty="0"/>
              <a:t>Influence the development of capabilities</a:t>
            </a:r>
          </a:p>
          <a:p>
            <a:pPr eaLnBrk="1" hangingPunct="1">
              <a:lnSpc>
                <a:spcPct val="90000"/>
              </a:lnSpc>
            </a:pPr>
            <a:r>
              <a:rPr lang="en-US" altLang="en-US" sz="2800" dirty="0"/>
              <a:t>Sophisticated and demanding customers pressure firms to be more competitive and to produce high quality, innovative products</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National Competitive Advantage: Porter’s Diamond </a:t>
            </a:r>
            <a:r>
              <a:rPr lang="en-US" sz="2000" dirty="0"/>
              <a:t>4 of 6</a:t>
            </a:r>
            <a:endParaRPr lang="en-US" altLang="en-US" sz="2000" dirty="0"/>
          </a:p>
        </p:txBody>
      </p:sp>
      <p:sp>
        <p:nvSpPr>
          <p:cNvPr id="498691" name="Rectangle 3"/>
          <p:cNvSpPr>
            <a:spLocks noGrp="1" noChangeArrowheads="1"/>
          </p:cNvSpPr>
          <p:nvPr>
            <p:ph idx="1"/>
          </p:nvPr>
        </p:nvSpPr>
        <p:spPr/>
        <p:txBody>
          <a:bodyPr/>
          <a:lstStyle/>
          <a:p>
            <a:pPr marL="0" indent="0" eaLnBrk="1" hangingPunct="1">
              <a:lnSpc>
                <a:spcPct val="90000"/>
              </a:lnSpc>
              <a:buNone/>
            </a:pPr>
            <a:r>
              <a:rPr lang="en-US" altLang="en-US" sz="2800" dirty="0"/>
              <a:t>Related and supporting industries</a:t>
            </a:r>
          </a:p>
          <a:p>
            <a:pPr lvl="1">
              <a:lnSpc>
                <a:spcPct val="90000"/>
              </a:lnSpc>
            </a:pPr>
            <a:r>
              <a:rPr lang="en-US" altLang="en-US" sz="2400" dirty="0"/>
              <a:t>The presence of supplier industries and related industries that are internationally competitive</a:t>
            </a:r>
          </a:p>
          <a:p>
            <a:pPr lvl="1" eaLnBrk="1" hangingPunct="1">
              <a:lnSpc>
                <a:spcPct val="90000"/>
              </a:lnSpc>
            </a:pPr>
            <a:r>
              <a:rPr lang="en-US" altLang="en-US" sz="2400" dirty="0"/>
              <a:t>Investing in these industries can spill over and contribute to success in other industries</a:t>
            </a:r>
          </a:p>
          <a:p>
            <a:pPr eaLnBrk="1" hangingPunct="1">
              <a:lnSpc>
                <a:spcPct val="90000"/>
              </a:lnSpc>
            </a:pPr>
            <a:r>
              <a:rPr lang="en-US" altLang="en-US" sz="2800" dirty="0"/>
              <a:t>Successful industries tend to be grouped in clusters in countries which then prompts knowledge flows between firms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35C9E6B-D279-084D-A5B3-AA9B1F35E148}"/>
              </a:ext>
            </a:extLst>
          </p:cNvPr>
          <p:cNvSpPr>
            <a:spLocks noChangeArrowheads="1"/>
          </p:cNvSpPr>
          <p:nvPr/>
        </p:nvSpPr>
        <p:spPr bwMode="auto">
          <a:xfrm>
            <a:off x="34925" y="0"/>
            <a:ext cx="7585075" cy="419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buFont typeface="Wingdings" pitchFamily="2" charset="2"/>
              <a:buChar char="v"/>
            </a:pPr>
            <a:r>
              <a:rPr lang="it-IT" altLang="it-IT" sz="2000" b="0" dirty="0">
                <a:solidFill>
                  <a:schemeClr val="tx1"/>
                </a:solidFill>
              </a:rPr>
              <a:t> Cosa succede alle esportazioni nell’ipotesi in cui un Paese ha vantaggi assoluti in entrambi i prodotti? </a:t>
            </a:r>
          </a:p>
          <a:p>
            <a:pPr algn="just" eaLnBrk="1" hangingPunct="1">
              <a:lnSpc>
                <a:spcPct val="150000"/>
              </a:lnSpc>
              <a:buFont typeface="Wingdings" pitchFamily="2" charset="2"/>
              <a:buChar char="v"/>
            </a:pPr>
            <a:r>
              <a:rPr lang="it-IT" altLang="it-IT" sz="2000" b="0" dirty="0">
                <a:solidFill>
                  <a:schemeClr val="tx1"/>
                </a:solidFill>
              </a:rPr>
              <a:t> secondo la teoria classica del </a:t>
            </a:r>
            <a:r>
              <a:rPr lang="it-IT" altLang="it-IT" sz="2000" dirty="0">
                <a:solidFill>
                  <a:schemeClr val="tx1"/>
                </a:solidFill>
              </a:rPr>
              <a:t>vantaggio comparato di Ricardo </a:t>
            </a:r>
            <a:r>
              <a:rPr lang="it-IT" altLang="it-IT" sz="2000" b="0" dirty="0">
                <a:solidFill>
                  <a:schemeClr val="tx1"/>
                </a:solidFill>
              </a:rPr>
              <a:t>(1817) un paese ha convenienza ad esportare beni e servizi dove ha un </a:t>
            </a:r>
            <a:r>
              <a:rPr lang="it-IT" altLang="it-IT" sz="2000" b="0" i="1" dirty="0">
                <a:solidFill>
                  <a:schemeClr val="tx1"/>
                </a:solidFill>
              </a:rPr>
              <a:t>vantaggio relativo in termini di produttività </a:t>
            </a:r>
            <a:r>
              <a:rPr lang="it-IT" altLang="it-IT" sz="2000" b="0" dirty="0">
                <a:solidFill>
                  <a:schemeClr val="tx1"/>
                </a:solidFill>
              </a:rPr>
              <a:t>e importare beni e servizi da altri paesi che hanno un simile vantaggio in termini comparati</a:t>
            </a:r>
          </a:p>
          <a:p>
            <a:pPr algn="just" eaLnBrk="1" hangingPunct="1">
              <a:lnSpc>
                <a:spcPct val="150000"/>
              </a:lnSpc>
              <a:buFont typeface="Wingdings" pitchFamily="2" charset="2"/>
              <a:buChar char="v"/>
            </a:pPr>
            <a:r>
              <a:rPr lang="it-IT" altLang="it-IT" sz="2000" b="0" dirty="0">
                <a:solidFill>
                  <a:schemeClr val="tx1"/>
                </a:solidFill>
              </a:rPr>
              <a:t> Si fa riferimento al costo opportunità ovvero al valore che si cede per ottenere il bene</a:t>
            </a:r>
          </a:p>
        </p:txBody>
      </p:sp>
      <p:sp>
        <p:nvSpPr>
          <p:cNvPr id="50180" name="Rectangle 4">
            <a:extLst>
              <a:ext uri="{FF2B5EF4-FFF2-40B4-BE49-F238E27FC236}">
                <a16:creationId xmlns:a16="http://schemas.microsoft.com/office/drawing/2014/main" id="{29D6F403-B082-AD4F-98F3-473B47D15922}"/>
              </a:ext>
            </a:extLst>
          </p:cNvPr>
          <p:cNvSpPr>
            <a:spLocks noChangeArrowheads="1"/>
          </p:cNvSpPr>
          <p:nvPr/>
        </p:nvSpPr>
        <p:spPr bwMode="auto">
          <a:xfrm>
            <a:off x="107950" y="4343400"/>
            <a:ext cx="8929688" cy="1465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90000"/>
              </a:lnSpc>
              <a:spcBef>
                <a:spcPct val="20000"/>
              </a:spcBef>
              <a:buFont typeface="Wingdings" pitchFamily="2" charset="2"/>
              <a:buChar char="v"/>
            </a:pPr>
            <a:r>
              <a:rPr lang="it-IT" altLang="it-IT" sz="2000" i="1" dirty="0">
                <a:solidFill>
                  <a:schemeClr val="tx1"/>
                </a:solidFill>
              </a:rPr>
              <a:t> SPECIALIZZAZIONE</a:t>
            </a:r>
            <a:r>
              <a:rPr lang="it-IT" altLang="it-IT" sz="2000" b="0" dirty="0">
                <a:solidFill>
                  <a:schemeClr val="tx1"/>
                </a:solidFill>
              </a:rPr>
              <a:t>: ogni paese ha convenienza a specializzarsi in cosa sa fare meglio in termini relativi. Occorre considerare anche le risorse necessarie per produrre un bene nel proprio paese pertanto conviene esportare là dove siamo più efficienti in termini relativi e importare là dove siamo relativamente meno efficienti</a:t>
            </a:r>
          </a:p>
        </p:txBody>
      </p:sp>
      <p:pic>
        <p:nvPicPr>
          <p:cNvPr id="5" name="Picture 5" descr="http://www.filosofico.net/davidricardo.jpg">
            <a:extLst>
              <a:ext uri="{FF2B5EF4-FFF2-40B4-BE49-F238E27FC236}">
                <a16:creationId xmlns:a16="http://schemas.microsoft.com/office/drawing/2014/main" id="{45665613-5254-FF41-B34E-74CFCF0E8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675" y="33338"/>
            <a:ext cx="1295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020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National Competitive Advantage: Porter’s Diamond </a:t>
            </a:r>
            <a:r>
              <a:rPr lang="en-US" sz="2000" dirty="0"/>
              <a:t>5 of 6</a:t>
            </a:r>
            <a:endParaRPr lang="en-US" altLang="en-US" sz="2000" dirty="0"/>
          </a:p>
        </p:txBody>
      </p:sp>
      <p:sp>
        <p:nvSpPr>
          <p:cNvPr id="505859" name="Rectangle 3"/>
          <p:cNvSpPr>
            <a:spLocks noGrp="1" noChangeArrowheads="1"/>
          </p:cNvSpPr>
          <p:nvPr>
            <p:ph idx="1"/>
          </p:nvPr>
        </p:nvSpPr>
        <p:spPr/>
        <p:txBody>
          <a:bodyPr/>
          <a:lstStyle/>
          <a:p>
            <a:pPr marL="0" indent="0" eaLnBrk="1" hangingPunct="1">
              <a:spcBef>
                <a:spcPct val="0"/>
              </a:spcBef>
              <a:buNone/>
            </a:pPr>
            <a:r>
              <a:rPr lang="en-US" altLang="en-US" sz="2800" dirty="0"/>
              <a:t>Firm strategy, Structure, and Rivalry </a:t>
            </a:r>
          </a:p>
          <a:p>
            <a:pPr lvl="1">
              <a:spcBef>
                <a:spcPct val="0"/>
              </a:spcBef>
            </a:pPr>
            <a:r>
              <a:rPr lang="en-US" altLang="en-US" sz="2400" dirty="0"/>
              <a:t>Different nations are characterized by different management ideologies which either help them or do not help them build national competitive advantage</a:t>
            </a:r>
          </a:p>
          <a:p>
            <a:pPr lvl="1" eaLnBrk="1" hangingPunct="1">
              <a:spcBef>
                <a:spcPct val="0"/>
              </a:spcBef>
            </a:pPr>
            <a:r>
              <a:rPr lang="en-US" altLang="en-US" sz="2400" dirty="0"/>
              <a:t>There is a strong association between vigorous domestic rivalry and the creation and persistence of competitive advantage in an industry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National Competitive Advantage: Porter’s Diamond </a:t>
            </a:r>
            <a:r>
              <a:rPr lang="en-US" sz="2000" dirty="0"/>
              <a:t>6 of 6</a:t>
            </a:r>
            <a:endParaRPr lang="en-US" altLang="en-US" sz="2000" dirty="0"/>
          </a:p>
        </p:txBody>
      </p:sp>
      <p:sp>
        <p:nvSpPr>
          <p:cNvPr id="512003" name="Rectangle 3"/>
          <p:cNvSpPr>
            <a:spLocks noGrp="1" noChangeArrowheads="1"/>
          </p:cNvSpPr>
          <p:nvPr>
            <p:ph idx="1"/>
          </p:nvPr>
        </p:nvSpPr>
        <p:spPr/>
        <p:txBody>
          <a:bodyPr rtlCol="0">
            <a:normAutofit/>
          </a:bodyPr>
          <a:lstStyle/>
          <a:p>
            <a:pPr marL="0" indent="0">
              <a:lnSpc>
                <a:spcPct val="120000"/>
              </a:lnSpc>
              <a:spcBef>
                <a:spcPts val="0"/>
              </a:spcBef>
              <a:spcAft>
                <a:spcPts val="0"/>
              </a:spcAft>
              <a:buNone/>
              <a:defRPr/>
            </a:pPr>
            <a:r>
              <a:rPr lang="en-US" sz="2800" dirty="0"/>
              <a:t>Evaluating Porter’s Theory</a:t>
            </a:r>
          </a:p>
          <a:p>
            <a:pPr lvl="1">
              <a:lnSpc>
                <a:spcPct val="120000"/>
              </a:lnSpc>
              <a:spcBef>
                <a:spcPts val="0"/>
              </a:spcBef>
              <a:spcAft>
                <a:spcPts val="0"/>
              </a:spcAft>
              <a:defRPr/>
            </a:pPr>
            <a:r>
              <a:rPr lang="en-US" sz="2200" dirty="0"/>
              <a:t>If Porter is correct, his model should predict the pattern of international trade in the real world</a:t>
            </a:r>
          </a:p>
          <a:p>
            <a:pPr lvl="2">
              <a:lnSpc>
                <a:spcPct val="120000"/>
              </a:lnSpc>
              <a:spcBef>
                <a:spcPts val="0"/>
              </a:spcBef>
              <a:spcAft>
                <a:spcPts val="0"/>
              </a:spcAft>
              <a:buFont typeface="Arial" pitchFamily="34" charset="0"/>
              <a:buChar char="•"/>
              <a:defRPr/>
            </a:pPr>
            <a:r>
              <a:rPr lang="en-US" sz="2000" dirty="0"/>
              <a:t>Countries should export products from industries where the diamond is favorable</a:t>
            </a:r>
          </a:p>
          <a:p>
            <a:pPr lvl="2">
              <a:lnSpc>
                <a:spcPct val="120000"/>
              </a:lnSpc>
              <a:spcBef>
                <a:spcPts val="0"/>
              </a:spcBef>
              <a:spcAft>
                <a:spcPts val="0"/>
              </a:spcAft>
              <a:buFont typeface="Arial" pitchFamily="34" charset="0"/>
              <a:buChar char="•"/>
              <a:defRPr/>
            </a:pPr>
            <a:r>
              <a:rPr lang="en-US" sz="2000" dirty="0"/>
              <a:t>Countries should import products from areas where the diamond is not favorable</a:t>
            </a:r>
          </a:p>
          <a:p>
            <a:pPr lvl="1">
              <a:lnSpc>
                <a:spcPct val="120000"/>
              </a:lnSpc>
              <a:spcBef>
                <a:spcPts val="0"/>
              </a:spcBef>
              <a:spcAft>
                <a:spcPts val="0"/>
              </a:spcAft>
              <a:defRPr/>
            </a:pPr>
            <a:r>
              <a:rPr lang="en-US" sz="2200" dirty="0"/>
              <a:t>So, far there has been little empirical testing of the theory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00B050"/>
                </a:solidFill>
              </a:rPr>
              <a:t>How Important is Education?</a:t>
            </a:r>
          </a:p>
        </p:txBody>
      </p:sp>
      <p:sp>
        <p:nvSpPr>
          <p:cNvPr id="11" name="Content Placeholder 10"/>
          <p:cNvSpPr>
            <a:spLocks noGrp="1"/>
          </p:cNvSpPr>
          <p:nvPr>
            <p:ph idx="1"/>
          </p:nvPr>
        </p:nvSpPr>
        <p:spPr/>
        <p:txBody>
          <a:bodyPr/>
          <a:lstStyle/>
          <a:p>
            <a:pPr marL="0" indent="0">
              <a:buNone/>
            </a:pPr>
            <a:r>
              <a:rPr lang="en-US" sz="1800" dirty="0"/>
              <a:t>Both the </a:t>
            </a:r>
            <a:r>
              <a:rPr lang="en-US" sz="1800" dirty="0" err="1"/>
              <a:t>Heckscher</a:t>
            </a:r>
            <a:r>
              <a:rPr lang="en-US" sz="1800" dirty="0"/>
              <a:t>-Ohlin and Michael Porter theories of trade focus to a large degree on “factor endowments.” The </a:t>
            </a:r>
            <a:r>
              <a:rPr lang="en-US" sz="1800" dirty="0" err="1"/>
              <a:t>Heckscher</a:t>
            </a:r>
            <a:r>
              <a:rPr lang="en-US" sz="1800" dirty="0"/>
              <a:t>-Ohlin theory specifies endowments such as resources as land, labor, and capital as being critical, while the Porter theory recognizes hierarchies among these factor endowments. Education- related endowments such as skilled labor, research facilities, and technological know-how are what Porter calls “advanced factors.” A long-standing argument across multiple governmental organizations, research studies, and prominent individuals is that education drives economic, social, and environmental well-being of countries. The extension of this argument is that education helps people become better citizens of a country. </a:t>
            </a:r>
            <a:r>
              <a:rPr lang="en-US" sz="1800" b="1" dirty="0"/>
              <a:t>But, what do you think education does to a customer’s product needs and wants? Do they want more foreign products if they have more years of education (e.g., graduate degree) compared with fewer years of education (e.g., high school)? Or does education not influence the type of products bought by customers (i.e., foreign-made or home-country made)? </a:t>
            </a:r>
          </a:p>
          <a:p>
            <a:pPr>
              <a:buNone/>
            </a:pPr>
            <a:r>
              <a:rPr lang="en-US" sz="1200" dirty="0"/>
              <a:t>Sources: T. Healy and S. Cote, “The Well-Being of Nations: The Role of Human and Social Capital,” </a:t>
            </a:r>
            <a:r>
              <a:rPr lang="en-US" sz="1200" dirty="0" err="1"/>
              <a:t>Organisation</a:t>
            </a:r>
            <a:r>
              <a:rPr lang="en-US" sz="1200" dirty="0"/>
              <a:t> for Economic Cooperation and Development (OECD) (2001); S. Samuel, “Importance of Education in a Country’s Progress,” HowToLearn.com, March 13, 2013; K. Matsui, “The Economic Benefits of Educating Women,” Bloomberg </a:t>
            </a:r>
            <a:r>
              <a:rPr lang="en-US" sz="1200" dirty="0" err="1"/>
              <a:t>Businessweek</a:t>
            </a:r>
            <a:r>
              <a:rPr lang="en-US" sz="1200" dirty="0"/>
              <a:t>, March 7, 2013.</a:t>
            </a:r>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8077200" y="5638800"/>
            <a:ext cx="877140" cy="747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Focus on Managerial Implications</a:t>
            </a:r>
            <a:endParaRPr lang="en-US" altLang="en-US" sz="2000" dirty="0"/>
          </a:p>
        </p:txBody>
      </p:sp>
      <p:sp>
        <p:nvSpPr>
          <p:cNvPr id="508931" name="Rectangle 3"/>
          <p:cNvSpPr>
            <a:spLocks noGrp="1" noChangeArrowheads="1"/>
          </p:cNvSpPr>
          <p:nvPr>
            <p:ph idx="1"/>
          </p:nvPr>
        </p:nvSpPr>
        <p:spPr/>
        <p:txBody>
          <a:bodyPr rtlCol="0">
            <a:normAutofit/>
          </a:bodyPr>
          <a:lstStyle/>
          <a:p>
            <a:pPr marL="0" indent="0">
              <a:lnSpc>
                <a:spcPct val="110000"/>
              </a:lnSpc>
              <a:spcBef>
                <a:spcPts val="0"/>
              </a:spcBef>
              <a:spcAft>
                <a:spcPts val="0"/>
              </a:spcAft>
              <a:buNone/>
              <a:defRPr/>
            </a:pPr>
            <a:r>
              <a:rPr lang="en-US" sz="2800" cap="all" dirty="0"/>
              <a:t>Location, First-Mover Advantages, and Government Policy</a:t>
            </a:r>
          </a:p>
          <a:p>
            <a:pPr marL="0" indent="0">
              <a:lnSpc>
                <a:spcPct val="110000"/>
              </a:lnSpc>
              <a:spcBef>
                <a:spcPts val="0"/>
              </a:spcBef>
              <a:spcAft>
                <a:spcPts val="0"/>
              </a:spcAft>
              <a:buNone/>
              <a:defRPr/>
            </a:pPr>
            <a:r>
              <a:rPr lang="en-US" sz="2800" dirty="0"/>
              <a:t>There are at least three main implications for international businesses</a:t>
            </a:r>
          </a:p>
          <a:p>
            <a:pPr marL="914400" lvl="1" indent="-514350">
              <a:lnSpc>
                <a:spcPct val="110000"/>
              </a:lnSpc>
              <a:spcBef>
                <a:spcPts val="0"/>
              </a:spcBef>
              <a:spcAft>
                <a:spcPts val="0"/>
              </a:spcAft>
              <a:buFont typeface="+mj-lt"/>
              <a:buAutoNum type="arabicPeriod"/>
              <a:defRPr/>
            </a:pPr>
            <a:r>
              <a:rPr lang="en-US" sz="2400" dirty="0"/>
              <a:t>Location</a:t>
            </a:r>
          </a:p>
          <a:p>
            <a:pPr marL="1314450" lvl="2" indent="-514350">
              <a:lnSpc>
                <a:spcPct val="110000"/>
              </a:lnSpc>
              <a:spcBef>
                <a:spcPts val="0"/>
              </a:spcBef>
              <a:spcAft>
                <a:spcPts val="0"/>
              </a:spcAft>
              <a:defRPr/>
            </a:pPr>
            <a:r>
              <a:rPr lang="en-US" sz="2000" dirty="0"/>
              <a:t>This is an underlying thought in most of the theories</a:t>
            </a:r>
          </a:p>
          <a:p>
            <a:pPr marL="914400" lvl="1" indent="-514350">
              <a:lnSpc>
                <a:spcPct val="110000"/>
              </a:lnSpc>
              <a:spcBef>
                <a:spcPts val="0"/>
              </a:spcBef>
              <a:spcAft>
                <a:spcPts val="0"/>
              </a:spcAft>
              <a:buFont typeface="+mj-lt"/>
              <a:buAutoNum type="arabicPeriod"/>
              <a:defRPr/>
            </a:pPr>
            <a:r>
              <a:rPr lang="en-US" sz="2400" dirty="0"/>
              <a:t>First-mover advantages</a:t>
            </a:r>
          </a:p>
          <a:p>
            <a:pPr marL="1314450" lvl="2" indent="-514350">
              <a:lnSpc>
                <a:spcPct val="110000"/>
              </a:lnSpc>
              <a:spcBef>
                <a:spcPts val="0"/>
              </a:spcBef>
              <a:spcAft>
                <a:spcPts val="0"/>
              </a:spcAft>
              <a:defRPr/>
            </a:pPr>
            <a:r>
              <a:rPr lang="en-US" sz="2000" dirty="0"/>
              <a:t>Particularly true in industries where global market can profitably support limited number of firms</a:t>
            </a:r>
          </a:p>
          <a:p>
            <a:pPr marL="914400" lvl="1" indent="-514350">
              <a:lnSpc>
                <a:spcPct val="110000"/>
              </a:lnSpc>
              <a:spcBef>
                <a:spcPts val="0"/>
              </a:spcBef>
              <a:spcAft>
                <a:spcPts val="0"/>
              </a:spcAft>
              <a:buFont typeface="+mj-lt"/>
              <a:buAutoNum type="arabicPeriod"/>
              <a:defRPr/>
            </a:pPr>
            <a:r>
              <a:rPr lang="en-US" sz="2400" dirty="0"/>
              <a:t>Government policy</a:t>
            </a:r>
          </a:p>
          <a:p>
            <a:pPr marL="1314450" lvl="2" indent="-514350">
              <a:lnSpc>
                <a:spcPct val="110000"/>
              </a:lnSpc>
              <a:spcBef>
                <a:spcPts val="0"/>
              </a:spcBef>
              <a:spcAft>
                <a:spcPts val="0"/>
              </a:spcAft>
              <a:defRPr/>
            </a:pPr>
            <a:r>
              <a:rPr lang="en-US" sz="2000" dirty="0"/>
              <a:t>Businesses can exert a strong influence on government trade policy</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Summary</a:t>
            </a:r>
          </a:p>
        </p:txBody>
      </p:sp>
      <p:sp>
        <p:nvSpPr>
          <p:cNvPr id="9219" name="Rectangle 5"/>
          <p:cNvSpPr>
            <a:spLocks noGrp="1" noChangeArrowheads="1"/>
          </p:cNvSpPr>
          <p:nvPr>
            <p:ph idx="1"/>
          </p:nvPr>
        </p:nvSpPr>
        <p:spPr/>
        <p:txBody>
          <a:bodyPr>
            <a:normAutofit lnSpcReduction="10000"/>
          </a:bodyPr>
          <a:lstStyle/>
          <a:p>
            <a:pPr marL="0" indent="0" eaLnBrk="1" hangingPunct="1">
              <a:buNone/>
              <a:defRPr/>
            </a:pPr>
            <a:r>
              <a:rPr lang="en-US" altLang="en-US" sz="2800" dirty="0"/>
              <a:t>In this chapter we have</a:t>
            </a:r>
          </a:p>
          <a:p>
            <a:pPr lvl="1" eaLnBrk="1" hangingPunct="1">
              <a:defRPr/>
            </a:pPr>
            <a:r>
              <a:rPr lang="en-US" altLang="en-US" sz="2400" dirty="0"/>
              <a:t>Understood why nations trade with each other.</a:t>
            </a:r>
          </a:p>
          <a:p>
            <a:pPr lvl="1" eaLnBrk="1" hangingPunct="1">
              <a:defRPr/>
            </a:pPr>
            <a:r>
              <a:rPr lang="en-US" altLang="en-US" sz="2400" dirty="0"/>
              <a:t>Summarized the different theories explaining trade flows between nations.</a:t>
            </a:r>
          </a:p>
          <a:p>
            <a:pPr lvl="1" eaLnBrk="1" hangingPunct="1">
              <a:defRPr/>
            </a:pPr>
            <a:r>
              <a:rPr lang="en-US" altLang="en-US" sz="2400" dirty="0"/>
              <a:t>Recognized why many economists believe that unrestricted free trade between nations will raise the economic welfare of countries that participate in a free trade system.</a:t>
            </a:r>
          </a:p>
          <a:p>
            <a:pPr lvl="1" eaLnBrk="1" hangingPunct="1">
              <a:defRPr/>
            </a:pPr>
            <a:r>
              <a:rPr lang="en-US" altLang="en-US" sz="2400" dirty="0"/>
              <a:t>Explained the arguments of those who maintain that government can play a proactive role in promoting national competitive advantage in certain industries.</a:t>
            </a:r>
          </a:p>
          <a:p>
            <a:pPr lvl="1" eaLnBrk="1" hangingPunct="1">
              <a:defRPr/>
            </a:pPr>
            <a:r>
              <a:rPr lang="en-US" altLang="en-US" sz="2400" dirty="0"/>
              <a:t>Understood the important implications that international trade theory holds for business practice.  </a:t>
            </a:r>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9028738C-3D52-7641-B93E-A2CA01EA1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2750"/>
            <a:ext cx="33845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a:extLst>
              <a:ext uri="{FF2B5EF4-FFF2-40B4-BE49-F238E27FC236}">
                <a16:creationId xmlns:a16="http://schemas.microsoft.com/office/drawing/2014/main" id="{2D66C163-DAA0-B246-8417-A5D28CDD091B}"/>
              </a:ext>
            </a:extLst>
          </p:cNvPr>
          <p:cNvSpPr>
            <a:spLocks noChangeArrowheads="1"/>
          </p:cNvSpPr>
          <p:nvPr/>
        </p:nvSpPr>
        <p:spPr bwMode="auto">
          <a:xfrm>
            <a:off x="468313" y="5157788"/>
            <a:ext cx="8064500" cy="133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it-IT" sz="1800" b="0">
                <a:solidFill>
                  <a:schemeClr val="tx1"/>
                </a:solidFill>
              </a:rPr>
              <a:t>•  La Francia risparmia se compra le radiosveglie dal Giappone  (ottiene 8 radiosveglie ogni 4 bottiglie di vino anziché 6)</a:t>
            </a:r>
          </a:p>
          <a:p>
            <a:pPr algn="just" eaLnBrk="1" hangingPunct="1">
              <a:lnSpc>
                <a:spcPct val="150000"/>
              </a:lnSpc>
            </a:pPr>
            <a:r>
              <a:rPr lang="it-IT" altLang="it-IT" sz="1800" b="0">
                <a:solidFill>
                  <a:schemeClr val="tx1"/>
                </a:solidFill>
              </a:rPr>
              <a:t>•  Il Giappone risparmia (bastano 2 sveglie per 1 bottiglia anziché 5)</a:t>
            </a:r>
          </a:p>
        </p:txBody>
      </p:sp>
      <p:sp>
        <p:nvSpPr>
          <p:cNvPr id="51204" name="Rectangle 4">
            <a:extLst>
              <a:ext uri="{FF2B5EF4-FFF2-40B4-BE49-F238E27FC236}">
                <a16:creationId xmlns:a16="http://schemas.microsoft.com/office/drawing/2014/main" id="{4A6A434B-BCF4-4B4C-A94C-7D0829DB0199}"/>
              </a:ext>
            </a:extLst>
          </p:cNvPr>
          <p:cNvSpPr>
            <a:spLocks noChangeArrowheads="1"/>
          </p:cNvSpPr>
          <p:nvPr/>
        </p:nvSpPr>
        <p:spPr bwMode="auto">
          <a:xfrm>
            <a:off x="3924300" y="476250"/>
            <a:ext cx="4751388" cy="174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50000"/>
              </a:lnSpc>
            </a:pPr>
            <a:r>
              <a:rPr lang="it-IT" altLang="it-IT" sz="1800" b="0">
                <a:solidFill>
                  <a:schemeClr val="tx1"/>
                </a:solidFill>
              </a:rPr>
              <a:t>Ipotizziamo un raddoppio di produttività in Francia ma non in Giappone: la Francia  ha quindi un vantaggio assoluto in entrambi i prodotti</a:t>
            </a:r>
          </a:p>
        </p:txBody>
      </p:sp>
      <p:sp>
        <p:nvSpPr>
          <p:cNvPr id="51205" name="Rectangle 5">
            <a:extLst>
              <a:ext uri="{FF2B5EF4-FFF2-40B4-BE49-F238E27FC236}">
                <a16:creationId xmlns:a16="http://schemas.microsoft.com/office/drawing/2014/main" id="{7EF8C10B-21C1-7C41-B324-429A13533B86}"/>
              </a:ext>
            </a:extLst>
          </p:cNvPr>
          <p:cNvSpPr>
            <a:spLocks noChangeArrowheads="1"/>
          </p:cNvSpPr>
          <p:nvPr/>
        </p:nvSpPr>
        <p:spPr bwMode="auto">
          <a:xfrm>
            <a:off x="3995738" y="2684463"/>
            <a:ext cx="4597400" cy="1338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lnSpc>
                <a:spcPct val="150000"/>
              </a:lnSpc>
            </a:pPr>
            <a:r>
              <a:rPr lang="it-IT" altLang="it-IT" sz="1800" b="0">
                <a:solidFill>
                  <a:schemeClr val="tx1"/>
                </a:solidFill>
              </a:rPr>
              <a:t>•  fissiamo un rapporto di scambio Francia/Giappone di 1 bottiglie di vino contro 2 radiosveglie</a:t>
            </a:r>
          </a:p>
        </p:txBody>
      </p:sp>
    </p:spTree>
    <p:extLst>
      <p:ext uri="{BB962C8B-B14F-4D97-AF65-F5344CB8AC3E}">
        <p14:creationId xmlns:p14="http://schemas.microsoft.com/office/powerpoint/2010/main" val="20805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01201C4-8DC6-674B-B845-041E0EBC9E1C}"/>
              </a:ext>
            </a:extLst>
          </p:cNvPr>
          <p:cNvSpPr>
            <a:spLocks noChangeArrowheads="1"/>
          </p:cNvSpPr>
          <p:nvPr/>
        </p:nvSpPr>
        <p:spPr bwMode="auto">
          <a:xfrm>
            <a:off x="395288" y="968276"/>
            <a:ext cx="7072312"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b="0" dirty="0">
                <a:solidFill>
                  <a:schemeClr val="tx1"/>
                </a:solidFill>
              </a:rPr>
              <a:t>• spiega le cause della diversa  produttività del lavoro alla base del vantaggio comparato</a:t>
            </a:r>
          </a:p>
          <a:p>
            <a:pPr eaLnBrk="1" hangingPunct="1">
              <a:buFontTx/>
              <a:buChar char="•"/>
            </a:pPr>
            <a:r>
              <a:rPr lang="it-IT" altLang="it-IT" sz="1800" b="0" dirty="0">
                <a:solidFill>
                  <a:schemeClr val="tx1"/>
                </a:solidFill>
              </a:rPr>
              <a:t> osserva che ogni Paese ha una diversa dotazione di fattori di produzione</a:t>
            </a:r>
          </a:p>
          <a:p>
            <a:pPr eaLnBrk="1" hangingPunct="1"/>
            <a:r>
              <a:rPr lang="it-IT" altLang="it-IT" sz="1800" b="0" dirty="0">
                <a:solidFill>
                  <a:schemeClr val="tx1"/>
                </a:solidFill>
              </a:rPr>
              <a:t>• i beni differiscono in funzione del </a:t>
            </a:r>
            <a:r>
              <a:rPr lang="it-IT" altLang="it-IT" sz="1800" b="0" i="1" dirty="0">
                <a:solidFill>
                  <a:schemeClr val="tx1"/>
                </a:solidFill>
              </a:rPr>
              <a:t>tipo di fattori </a:t>
            </a:r>
            <a:r>
              <a:rPr lang="it-IT" altLang="it-IT" sz="1800" b="0" dirty="0">
                <a:solidFill>
                  <a:schemeClr val="tx1"/>
                </a:solidFill>
              </a:rPr>
              <a:t>che sono usati per produrli (beni capital-intensive/alta tecnologia, beni </a:t>
            </a:r>
            <a:r>
              <a:rPr lang="it-IT" altLang="it-IT" sz="1800" b="0" dirty="0" err="1">
                <a:solidFill>
                  <a:schemeClr val="tx1"/>
                </a:solidFill>
              </a:rPr>
              <a:t>labour</a:t>
            </a:r>
            <a:r>
              <a:rPr lang="it-IT" altLang="it-IT" sz="1800" b="0" dirty="0">
                <a:solidFill>
                  <a:schemeClr val="tx1"/>
                </a:solidFill>
              </a:rPr>
              <a:t> intensive/bassa tecnologia)</a:t>
            </a:r>
          </a:p>
          <a:p>
            <a:pPr eaLnBrk="1" hangingPunct="1"/>
            <a:endParaRPr lang="it-IT" altLang="it-IT" sz="1800" b="0" dirty="0">
              <a:solidFill>
                <a:schemeClr val="tx1"/>
              </a:solidFill>
            </a:endParaRPr>
          </a:p>
        </p:txBody>
      </p:sp>
      <p:sp>
        <p:nvSpPr>
          <p:cNvPr id="52227" name="Rectangle 3">
            <a:extLst>
              <a:ext uri="{FF2B5EF4-FFF2-40B4-BE49-F238E27FC236}">
                <a16:creationId xmlns:a16="http://schemas.microsoft.com/office/drawing/2014/main" id="{B7324221-3A4A-CA4C-A257-83296574329D}"/>
              </a:ext>
            </a:extLst>
          </p:cNvPr>
          <p:cNvSpPr>
            <a:spLocks noChangeArrowheads="1"/>
          </p:cNvSpPr>
          <p:nvPr/>
        </p:nvSpPr>
        <p:spPr bwMode="auto">
          <a:xfrm>
            <a:off x="0" y="158749"/>
            <a:ext cx="8370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2000" i="1" dirty="0">
                <a:solidFill>
                  <a:schemeClr val="tx1"/>
                </a:solidFill>
              </a:rPr>
              <a:t> LA TEORIA DELLA DOTAZIONE DI FATTORI RELATIVI </a:t>
            </a:r>
          </a:p>
          <a:p>
            <a:pPr algn="ctr" eaLnBrk="1" hangingPunct="1"/>
            <a:r>
              <a:rPr lang="it-IT" altLang="it-IT" sz="2000" i="1" dirty="0">
                <a:solidFill>
                  <a:schemeClr val="tx1"/>
                </a:solidFill>
              </a:rPr>
              <a:t>(</a:t>
            </a:r>
            <a:r>
              <a:rPr lang="it-IT" altLang="it-IT" sz="2000" i="1" dirty="0" err="1">
                <a:solidFill>
                  <a:schemeClr val="tx1"/>
                </a:solidFill>
              </a:rPr>
              <a:t>Heckscher</a:t>
            </a:r>
            <a:r>
              <a:rPr lang="it-IT" altLang="it-IT" sz="2000" i="1" dirty="0">
                <a:solidFill>
                  <a:schemeClr val="tx1"/>
                </a:solidFill>
              </a:rPr>
              <a:t> - </a:t>
            </a:r>
            <a:r>
              <a:rPr lang="it-IT" altLang="it-IT" sz="2000" i="1" dirty="0" err="1">
                <a:solidFill>
                  <a:schemeClr val="tx1"/>
                </a:solidFill>
              </a:rPr>
              <a:t>Ohlin</a:t>
            </a:r>
            <a:r>
              <a:rPr lang="it-IT" altLang="it-IT" sz="2000" i="1" dirty="0">
                <a:solidFill>
                  <a:schemeClr val="tx1"/>
                </a:solidFill>
              </a:rPr>
              <a:t> 1933)</a:t>
            </a:r>
          </a:p>
        </p:txBody>
      </p:sp>
      <p:sp>
        <p:nvSpPr>
          <p:cNvPr id="52228" name="Rectangle 4">
            <a:extLst>
              <a:ext uri="{FF2B5EF4-FFF2-40B4-BE49-F238E27FC236}">
                <a16:creationId xmlns:a16="http://schemas.microsoft.com/office/drawing/2014/main" id="{DDE40C3E-B119-944F-9018-4EA6ABB4C4A7}"/>
              </a:ext>
            </a:extLst>
          </p:cNvPr>
          <p:cNvSpPr>
            <a:spLocks noChangeArrowheads="1"/>
          </p:cNvSpPr>
          <p:nvPr/>
        </p:nvSpPr>
        <p:spPr bwMode="auto">
          <a:xfrm>
            <a:off x="395288" y="3141663"/>
            <a:ext cx="8353425"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b="0" dirty="0">
                <a:solidFill>
                  <a:schemeClr val="tx1"/>
                </a:solidFill>
              </a:rPr>
              <a:t>Un Paese ha un </a:t>
            </a:r>
            <a:r>
              <a:rPr lang="it-IT" altLang="it-IT" sz="1800" dirty="0">
                <a:solidFill>
                  <a:schemeClr val="tx1"/>
                </a:solidFill>
              </a:rPr>
              <a:t>vantaggio comparato</a:t>
            </a:r>
            <a:r>
              <a:rPr lang="it-IT" altLang="it-IT" sz="1800" b="0" dirty="0">
                <a:solidFill>
                  <a:schemeClr val="tx1"/>
                </a:solidFill>
              </a:rPr>
              <a:t> quando produce ed esporta un bene che richiede un intenso uso di fattori di produzione che quel paese possiede in abbondanza.</a:t>
            </a:r>
          </a:p>
          <a:p>
            <a:pPr eaLnBrk="1" hangingPunct="1"/>
            <a:r>
              <a:rPr lang="it-IT" altLang="it-IT" sz="1800" b="0" dirty="0">
                <a:solidFill>
                  <a:schemeClr val="tx1"/>
                </a:solidFill>
              </a:rPr>
              <a:t>I paesi più ricchi di capitale tendono a produrre beni capital-intensive e ad esportarne una parte in cambio di beni </a:t>
            </a:r>
            <a:r>
              <a:rPr lang="it-IT" altLang="it-IT" sz="1800" b="0" dirty="0" err="1">
                <a:solidFill>
                  <a:schemeClr val="tx1"/>
                </a:solidFill>
              </a:rPr>
              <a:t>labour</a:t>
            </a:r>
            <a:r>
              <a:rPr lang="it-IT" altLang="it-IT" sz="1800" b="0" dirty="0">
                <a:solidFill>
                  <a:schemeClr val="tx1"/>
                </a:solidFill>
              </a:rPr>
              <a:t> intensive prodotti da Paesi dotati di abbondante manodopera</a:t>
            </a:r>
          </a:p>
        </p:txBody>
      </p:sp>
      <p:sp>
        <p:nvSpPr>
          <p:cNvPr id="52229" name="Rectangle 5">
            <a:extLst>
              <a:ext uri="{FF2B5EF4-FFF2-40B4-BE49-F238E27FC236}">
                <a16:creationId xmlns:a16="http://schemas.microsoft.com/office/drawing/2014/main" id="{A80F2DDA-7012-D642-AB6B-6FAA1B9CE996}"/>
              </a:ext>
            </a:extLst>
          </p:cNvPr>
          <p:cNvSpPr>
            <a:spLocks noChangeArrowheads="1"/>
          </p:cNvSpPr>
          <p:nvPr/>
        </p:nvSpPr>
        <p:spPr bwMode="auto">
          <a:xfrm>
            <a:off x="323850" y="5126821"/>
            <a:ext cx="842486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anose="020B0604020202020204" pitchFamily="34" charset="0"/>
                <a:cs typeface="Arial" panose="020B0604020202020204" pitchFamily="34" charset="0"/>
              </a:defRPr>
            </a:lvl1pPr>
            <a:lvl2pPr marL="742950" indent="-285750" eaLnBrk="0" hangingPunct="0">
              <a:defRPr sz="1600" b="1">
                <a:solidFill>
                  <a:schemeClr val="bg1"/>
                </a:solidFill>
                <a:latin typeface="Arial" panose="020B0604020202020204" pitchFamily="34" charset="0"/>
                <a:cs typeface="Arial" panose="020B0604020202020204" pitchFamily="34" charset="0"/>
              </a:defRPr>
            </a:lvl2pPr>
            <a:lvl3pPr marL="1143000" indent="-228600" eaLnBrk="0" hangingPunct="0">
              <a:defRPr sz="1600" b="1">
                <a:solidFill>
                  <a:schemeClr val="bg1"/>
                </a:solidFill>
                <a:latin typeface="Arial" panose="020B0604020202020204" pitchFamily="34" charset="0"/>
                <a:cs typeface="Arial" panose="020B0604020202020204" pitchFamily="34" charset="0"/>
              </a:defRPr>
            </a:lvl3pPr>
            <a:lvl4pPr marL="1600200" indent="-228600" eaLnBrk="0" hangingPunct="0">
              <a:defRPr sz="1600" b="1">
                <a:solidFill>
                  <a:schemeClr val="bg1"/>
                </a:solidFill>
                <a:latin typeface="Arial" panose="020B0604020202020204" pitchFamily="34" charset="0"/>
                <a:cs typeface="Arial" panose="020B0604020202020204" pitchFamily="34" charset="0"/>
              </a:defRPr>
            </a:lvl4pPr>
            <a:lvl5pPr marL="2057400" indent="-228600" eaLnBrk="0" hangingPunct="0">
              <a:defRPr sz="16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eaLnBrk="1" hangingPunct="1"/>
            <a:r>
              <a:rPr lang="it-IT" altLang="it-IT" sz="1800" b="0" i="1" dirty="0">
                <a:solidFill>
                  <a:schemeClr val="tx1"/>
                </a:solidFill>
              </a:rPr>
              <a:t>La teoria di HO fu contraddetta dal  paradosso di </a:t>
            </a:r>
            <a:r>
              <a:rPr lang="it-IT" altLang="it-IT" sz="1800" b="0" i="1" dirty="0" err="1">
                <a:solidFill>
                  <a:schemeClr val="tx1"/>
                </a:solidFill>
              </a:rPr>
              <a:t>Leontieff</a:t>
            </a:r>
            <a:r>
              <a:rPr lang="it-IT" altLang="it-IT" sz="1800" b="0" i="1" dirty="0">
                <a:solidFill>
                  <a:schemeClr val="tx1"/>
                </a:solidFill>
              </a:rPr>
              <a:t> (1954</a:t>
            </a:r>
            <a:r>
              <a:rPr lang="it-IT" altLang="it-IT" sz="1800" b="0" dirty="0">
                <a:solidFill>
                  <a:schemeClr val="tx1"/>
                </a:solidFill>
              </a:rPr>
              <a:t>) secondo cui gli Stati uniti (alta dotazione di capitale) esportavano beni ad alta intensità di lavoro</a:t>
            </a:r>
          </a:p>
        </p:txBody>
      </p:sp>
      <p:pic>
        <p:nvPicPr>
          <p:cNvPr id="6" name="Picture 7" descr="http://www.nndb.com/people/008/000113666/bertil-ohlin.jpg">
            <a:extLst>
              <a:ext uri="{FF2B5EF4-FFF2-40B4-BE49-F238E27FC236}">
                <a16:creationId xmlns:a16="http://schemas.microsoft.com/office/drawing/2014/main" id="{B05B3A9E-ED3F-394C-B5E0-57F220A34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944" y="158749"/>
            <a:ext cx="1333500" cy="136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li Heckscher.jpg">
            <a:extLst>
              <a:ext uri="{FF2B5EF4-FFF2-40B4-BE49-F238E27FC236}">
                <a16:creationId xmlns:a16="http://schemas.microsoft.com/office/drawing/2014/main" id="{D5893D2F-7BD2-194B-BFD8-08245687A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944" y="1524805"/>
            <a:ext cx="1333500" cy="150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901620"/>
      </p:ext>
    </p:extLst>
  </p:cSld>
  <p:clrMapOvr>
    <a:masterClrMapping/>
  </p:clrMapOvr>
</p:sld>
</file>

<file path=ppt/theme/theme1.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48027</TotalTime>
  <Words>10069</Words>
  <Application>Microsoft Macintosh PowerPoint</Application>
  <PresentationFormat>Presentazione su schermo (4:3)</PresentationFormat>
  <Paragraphs>785</Paragraphs>
  <Slides>74</Slides>
  <Notes>58</Notes>
  <HiddenSlides>19</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74</vt:i4>
      </vt:variant>
    </vt:vector>
  </HeadingPairs>
  <TitlesOfParts>
    <vt:vector size="87" baseType="lpstr">
      <vt:lpstr>Arial</vt:lpstr>
      <vt:lpstr>ArumSans Bold</vt:lpstr>
      <vt:lpstr>ArumSans Regular</vt:lpstr>
      <vt:lpstr>Calibri</vt:lpstr>
      <vt:lpstr>Candara</vt:lpstr>
      <vt:lpstr>Comic Sans MS</vt:lpstr>
      <vt:lpstr>Tahoma</vt:lpstr>
      <vt:lpstr>Times</vt:lpstr>
      <vt:lpstr>Times New Roman</vt:lpstr>
      <vt:lpstr>Verdana</vt:lpstr>
      <vt:lpstr>Wingdings</vt:lpstr>
      <vt:lpstr>Red bar footer BODY/MAIN CONTENT</vt:lpstr>
      <vt:lpstr>FIRST, BREAK, LAST slides </vt:lpstr>
      <vt:lpstr>The Global Trade and Investment Environment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TEORIA DELL’IMPRESA MULTINAZIONALE (HYMER 1960)</vt:lpstr>
      <vt:lpstr>Presentazione standard di PowerPoint</vt:lpstr>
      <vt:lpstr>TEORIA DEL GAP TECNOLOGICO POSNER (1961)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TEORIE STRATEGICHE: IL MODELLO DI KOGUT (1985) </vt:lpstr>
      <vt:lpstr>Presentazione standard di PowerPoint</vt:lpstr>
      <vt:lpstr>Presentazione standard di PowerPoint</vt:lpstr>
      <vt:lpstr>Presentazione standard di PowerPoint</vt:lpstr>
      <vt:lpstr>Presentazione standard di PowerPoint</vt:lpstr>
      <vt:lpstr>IL “DIAMANTE” DEL VANTAGGIO COMPETITIVO NAZIONALE (Porter, 1990)</vt:lpstr>
      <vt:lpstr>• Industrie collegate e di supporto: Le industrie correlate a monte e a valle e i produttori di beni complementari  possono condividere e sviluppare l’innovazione, l’informazione le competenze (cross fertilization)</vt:lpstr>
      <vt:lpstr>Presentazione standard di PowerPoint</vt:lpstr>
      <vt:lpstr>Presentazione standard di PowerPoint</vt:lpstr>
      <vt:lpstr>Learning Objectives</vt:lpstr>
      <vt:lpstr>Opening Case:  The Trans Pacific Partnership</vt:lpstr>
      <vt:lpstr>Introduction</vt:lpstr>
      <vt:lpstr>An Overview of Trade Theory 1 of 5</vt:lpstr>
      <vt:lpstr>An Overview of Trade Theory 2 of 5</vt:lpstr>
      <vt:lpstr>Did You Know?</vt:lpstr>
      <vt:lpstr>An Overview of Trade Theory 3 of 5</vt:lpstr>
      <vt:lpstr>An Overview of Trade Theory 4 of 5</vt:lpstr>
      <vt:lpstr>An Overview of Trade Theory 5 of 5</vt:lpstr>
      <vt:lpstr>Mercantilism</vt:lpstr>
      <vt:lpstr>Absolute Advantage</vt:lpstr>
      <vt:lpstr>Figure 6.1 The Theory of Absolute Advantage</vt:lpstr>
      <vt:lpstr>Table 6.1 Absolute Advantage and the Gains from Trade</vt:lpstr>
      <vt:lpstr>Comparative Advantage 1 of 7</vt:lpstr>
      <vt:lpstr>     Figure 6.2 The Theory of Comparative Advantage</vt:lpstr>
      <vt:lpstr>Comparative Advantage 2 of 7</vt:lpstr>
      <vt:lpstr>Table 6.2 Comparative Advantage and the Gains from Trade</vt:lpstr>
      <vt:lpstr>     Comparative Advantage 3 of 7</vt:lpstr>
      <vt:lpstr>Comparative Advantage 4 of 7</vt:lpstr>
      <vt:lpstr>Comparative Advantage 5 of 7</vt:lpstr>
      <vt:lpstr>Comparative Advantage 6 of 7</vt:lpstr>
      <vt:lpstr>Figure 6.3 Ghana’s PPF under Diminishing Returns</vt:lpstr>
      <vt:lpstr>Figure 6.4 The Influence of Free Trade on PPF</vt:lpstr>
      <vt:lpstr>Comparative Advantage 7 of 7</vt:lpstr>
      <vt:lpstr>Heckscher-Ohlin Theory 1 of 2</vt:lpstr>
      <vt:lpstr>Heckscher-Ohlin Theory 2 of 2</vt:lpstr>
      <vt:lpstr>Should Factor Endowments or Productivity Drive Trade?</vt:lpstr>
      <vt:lpstr>The Product Life Cycle Theory 1 of 2</vt:lpstr>
      <vt:lpstr>      The Product Life Cycle Theory 2 of 2</vt:lpstr>
      <vt:lpstr>New Trade Theory 1 of 4</vt:lpstr>
      <vt:lpstr>New Trade Theory 2 of 4</vt:lpstr>
      <vt:lpstr>New Trade Theory 3 of 4</vt:lpstr>
      <vt:lpstr>New Trade Theory 4 of 4</vt:lpstr>
      <vt:lpstr>National Competitive Advantage: Porter’s Diamond 1 of 6</vt:lpstr>
      <vt:lpstr>Figure 6.5 The Determinants of National Competitive Advantage: Porter’s Diamond</vt:lpstr>
      <vt:lpstr>National Competitive Advantage: Porter’s Diamond 2 of 6</vt:lpstr>
      <vt:lpstr>National Competitive Advantage: Porter’s Diamond 3 of 6</vt:lpstr>
      <vt:lpstr>National Competitive Advantage: Porter’s Diamond 4 of 6</vt:lpstr>
      <vt:lpstr>National Competitive Advantage: Porter’s Diamond 5 of 6</vt:lpstr>
      <vt:lpstr>National Competitive Advantage: Porter’s Diamond 6 of 6</vt:lpstr>
      <vt:lpstr>How Important is Education?</vt:lpstr>
      <vt:lpstr>Focus on Managerial Implications</vt:lpstr>
      <vt:lpstr>Summary</vt:lpstr>
    </vt:vector>
  </TitlesOfParts>
  <Company>McGraw Hill Education</Company>
  <LinksUpToDate>false</LinksUpToDate>
  <SharedDoc>false</SharedDoc>
  <HyperlinkBase>assets/\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Today 9e</dc:title>
  <dc:subject>International Business</dc:subject>
  <dc:creator>McGraw Hill Education</dc:creator>
  <cp:keywords>International trade Theory</cp:keywords>
  <cp:lastModifiedBy>mario Carrassi</cp:lastModifiedBy>
  <cp:revision>100</cp:revision>
  <dcterms:created xsi:type="dcterms:W3CDTF">2008-04-22T14:29:13Z</dcterms:created>
  <dcterms:modified xsi:type="dcterms:W3CDTF">2022-05-18T10:02:33Z</dcterms:modified>
  <cp:category>Chapter 6</cp:category>
</cp:coreProperties>
</file>