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43" r:id="rId3"/>
    <p:sldId id="571" r:id="rId4"/>
    <p:sldId id="572" r:id="rId5"/>
    <p:sldId id="573" r:id="rId6"/>
    <p:sldId id="574" r:id="rId7"/>
    <p:sldId id="570" r:id="rId8"/>
    <p:sldId id="465" r:id="rId9"/>
    <p:sldId id="467" r:id="rId10"/>
    <p:sldId id="468" r:id="rId11"/>
    <p:sldId id="469" r:id="rId12"/>
    <p:sldId id="470" r:id="rId13"/>
    <p:sldId id="471" r:id="rId14"/>
    <p:sldId id="472" r:id="rId15"/>
    <p:sldId id="473" r:id="rId16"/>
    <p:sldId id="475" r:id="rId17"/>
    <p:sldId id="474" r:id="rId18"/>
    <p:sldId id="476" r:id="rId19"/>
    <p:sldId id="486" r:id="rId20"/>
    <p:sldId id="399" r:id="rId21"/>
    <p:sldId id="487" r:id="rId22"/>
    <p:sldId id="531" r:id="rId23"/>
    <p:sldId id="532" r:id="rId24"/>
    <p:sldId id="544" r:id="rId25"/>
    <p:sldId id="545" r:id="rId26"/>
    <p:sldId id="546" r:id="rId27"/>
    <p:sldId id="547" r:id="rId28"/>
    <p:sldId id="548" r:id="rId29"/>
    <p:sldId id="529" r:id="rId30"/>
  </p:sldIdLst>
  <p:sldSz cx="9144000" cy="6858000" type="screen4x3"/>
  <p:notesSz cx="6662738" cy="983297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2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2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2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2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2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bg2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bg2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bg2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bg2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309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E507BFEB-8D6D-4EC0-98A9-ABD9576407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D0427C08-3145-41BD-9FF7-80FADE2A757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46436" name="Rectangle 4">
            <a:extLst>
              <a:ext uri="{FF2B5EF4-FFF2-40B4-BE49-F238E27FC236}">
                <a16:creationId xmlns:a16="http://schemas.microsoft.com/office/drawing/2014/main" id="{D01507E1-3A90-493C-AB0F-FEB56FA63D2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46437" name="Rectangle 5">
            <a:extLst>
              <a:ext uri="{FF2B5EF4-FFF2-40B4-BE49-F238E27FC236}">
                <a16:creationId xmlns:a16="http://schemas.microsoft.com/office/drawing/2014/main" id="{D9E57569-C2A0-40D6-9C10-E30C07B4229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0AA8D972-37EE-4D11-80C0-67C63D50EE3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109697A-D6DC-4938-9AA6-1EAA0DF881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84DFE57-B248-4258-8922-02DB9C81230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82BA0A9-2400-4DC6-97B1-5A7720BE287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20DE651C-15DD-437C-8AC9-1E2C2611EC4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70425"/>
            <a:ext cx="4884738" cy="442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noProof="0"/>
              <a:t>Fare clic per modificare gli stili del testo dello schema</a:t>
            </a:r>
          </a:p>
          <a:p>
            <a:pPr lvl="1"/>
            <a:r>
              <a:rPr lang="it-IT" altLang="en-US" noProof="0"/>
              <a:t>Secondo livello</a:t>
            </a:r>
          </a:p>
          <a:p>
            <a:pPr lvl="2"/>
            <a:r>
              <a:rPr lang="it-IT" altLang="en-US" noProof="0"/>
              <a:t>Terzo livello</a:t>
            </a:r>
          </a:p>
          <a:p>
            <a:pPr lvl="3"/>
            <a:r>
              <a:rPr lang="it-IT" altLang="en-US" noProof="0"/>
              <a:t>Quarto livello</a:t>
            </a:r>
          </a:p>
          <a:p>
            <a:pPr lvl="4"/>
            <a:r>
              <a:rPr lang="it-IT" altLang="en-US" noProof="0"/>
              <a:t>Quinto livello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8C65B21C-BF34-4867-BD1A-02B983D57B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4390E080-8D84-40ED-9D63-E91608CE03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9FA380-B8A9-41BF-BF62-3195171C7094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3D552-CCA0-48AD-86A9-D33E6AFF2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03A18-DA11-4424-B379-95F54E2ED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83371B-A39E-4B9C-985F-8AE573907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318CD5-776E-45D1-B456-210F7F19E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214BB8-D9B0-4E18-B4FA-FA2DE49E05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A50EE-6572-4631-B846-B87FCBC515D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100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D6568-A394-4EA0-A80D-FE219D070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90A667-2F38-4264-8EA0-6A7824E4E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7A4683-2EC8-4E0A-B408-C1D729F823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10E954-E253-4CF3-959A-BD828B1666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4A7753-6192-49FA-A993-EFEC92422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CBE5D-72BA-4CFA-83EF-C17E035D8CF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5417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087CFD-947F-4D41-8AB9-B7B6C7EEB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A876D-7B21-47F8-B6EF-32B61512B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FAB8F9-4D2B-472B-9186-65E1A76968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B4C209-253B-47F9-84BB-9C3C87DC01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A0E456-E6E0-4F9A-A805-4CCA04FA8F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12E12-B77F-43A0-84C3-3E59B78A9A7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43827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051B78-032E-431A-AA9E-4026B45C90CF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3539911-6D0E-4627-A16A-2D9C259C40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6896E8D-F18B-4D63-8DA7-C82F21688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0B4AA8A-6E2C-4C10-A3AE-0C5929DA13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C5220-135C-45B0-8D89-B745B3AEA1C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625275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444F4-8936-46BD-911E-CB2EE25A4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50CB5-879C-42C1-9251-8616829E8FF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5D974-57FF-4E80-ABA5-5F94F9165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A0CDD5-8498-47C0-BD2F-57436E5698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48079E-B45B-4348-A5F9-2242A0A254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2642B7-8499-4905-86A6-099AA09F8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6ECCF-2388-43F8-AD6F-E5B6B3C4379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07005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54332-4078-47E0-9687-726B070DF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F5625-9C04-4248-B43B-F897742BB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434E5D-BE82-42E3-9AB0-808EDB6372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8A70EE-003E-4DDA-867E-204A6FA672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13931B-FB95-4DD3-9D56-2C8F934DE4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5F3D-1B4F-4711-928E-71B26CA37F5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35779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0195E-8F12-45E1-A242-A6AFD5C3D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D0D41-F726-4001-B2B6-1A54DC159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62BDC6-719A-4AC9-9DDA-2D5121E7C8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DE3487-196A-46E9-BE82-1DE414BC87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34C25D-B155-4B12-8E7D-3AACA4D78A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5C978-93E1-4610-9DC2-B9B875D34F2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41140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7B8E5-A076-414D-92DB-221FB319C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99AE2-D596-4B10-8BE3-6876D437A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C86FF-7E7D-442E-A526-7A3B44A5E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840285-DBFC-4EED-BDFB-80029AE272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670A9F-4DEF-4F60-A943-2F52D1CB84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A55B55-9065-47FF-9428-3DB4126583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62782-A9CB-4C54-B751-29344A14419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5043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E46F7-0465-49AE-99CA-9F2F7ADA3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1B3C0-0954-4298-A3EB-98B458B1E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005BF-2D15-476E-9DBE-5F14ED111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A5DBA7-DED6-4BB5-B307-E95195FAF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9B451D-E8CB-4A6F-876B-D596A7D138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9806D4-880D-47C1-8D34-9E02B35F25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F526891-C39A-4540-B53C-80FA4F94B0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7D5110F-88E2-451F-BFB3-7BC5E9B839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4DF6D-6D6F-4F96-910C-D2D024805D9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4885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8A0B2-AAAA-401A-B30E-77860BC3D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98D58E3-9723-40FD-AA66-E121278F4B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B5F57C7-6540-49F3-B8A3-A74BE491BD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F9E666-6FA4-4144-A325-7AB02314A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36500-CE98-461C-82FE-D299554DD156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7380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F84FCE-3694-4BDD-90D1-57EF577AAD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4581627-5654-4645-A877-1424EFD04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E00D97-AD70-4A20-A303-AEF32B2FDF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CBD26-0FBB-4B95-BEB6-1DB8E9B5B45E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4297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4E00B-9579-43F6-B838-38CD83677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9BB60-8769-438B-907F-C237DE265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08176-BCA0-483C-9A0B-DE4BF25C7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2F3671-27C2-480D-B19F-6FDEBC6501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2B5EBC-DD8B-4A32-A5E5-E2F912558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B01C2F-45BC-4B0D-841B-E37AEA7484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38B22-A6F0-4B8E-8415-B4B5E745964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6401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5D21-50F5-48D7-A8DD-D0E6213B2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1A183E-7753-4BC2-BFC3-3CB3888B41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3CC2E8-C132-4E7F-9F59-149BD45AE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3F1216-A22C-4DC4-BD20-195C6AECD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A055C3-EF7D-4D96-AD74-12996D7704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361DEB-8346-4A48-A631-8F97C87FB5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C1523-31EB-464C-B02F-D8C0CD2868A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2010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96BD7B-C412-48E9-882E-FB2CE7FD8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1F15F18-21E5-41CA-B67E-3871F4D1A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E01A6FC-5E21-48A4-85F1-C9DC81EA3D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6990D66-B911-4113-AC00-F11D43E29D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9CE3E16-AF51-4C56-A831-33174F2777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8439A8E-F6B2-4570-88A1-B382993B9250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6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6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6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572D8A5-B79F-43EC-910B-04802E8E5C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077200" cy="6229350"/>
          </a:xfrm>
        </p:spPr>
        <p:txBody>
          <a:bodyPr anchor="ctr"/>
          <a:lstStyle/>
          <a:p>
            <a:pPr eaLnBrk="1" hangingPunct="1"/>
            <a:r>
              <a:rPr lang="it-IT" altLang="en-US" sz="4000"/>
              <a:t>Teoria dell’Impresa: </a:t>
            </a:r>
            <a:br>
              <a:rPr lang="it-IT" altLang="en-US" sz="4000"/>
            </a:br>
            <a:r>
              <a:rPr lang="it-IT" altLang="en-US" sz="4000"/>
              <a:t>Il ruolo della concorrenza e delle politiche industriali</a:t>
            </a:r>
            <a:br>
              <a:rPr lang="it-IT" altLang="en-US" sz="4000"/>
            </a:br>
            <a:br>
              <a:rPr lang="it-IT" altLang="en-US" sz="4000"/>
            </a:br>
            <a:br>
              <a:rPr lang="it-IT" altLang="en-US" sz="4000"/>
            </a:br>
            <a:r>
              <a:rPr lang="it-IT" altLang="en-US" sz="2800"/>
              <a:t>Prof. Valerio Potì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63AB2D0-E5E7-4B39-AF11-4835BC8BB9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359775" cy="6173788"/>
          </a:xfrm>
        </p:spPr>
        <p:txBody>
          <a:bodyPr/>
          <a:lstStyle/>
          <a:p>
            <a:pPr eaLnBrk="1" hangingPunct="1"/>
            <a:r>
              <a:rPr lang="it-IT" altLang="en-US" sz="2400"/>
              <a:t>…A concettualizzazioni più ampie</a:t>
            </a:r>
          </a:p>
          <a:p>
            <a:pPr lvl="1" eaLnBrk="1" hangingPunct="1"/>
            <a:r>
              <a:rPr lang="it-IT" altLang="en-US" sz="1800"/>
              <a:t>“la politica industriale include tutte le azioni del governo che influenzano l’industria, come l’investimento, l’innovazione, la politica commerciale, le politiche regionali e del lavoro, gli aspetti ambientali e tutti gli altri aspetti” (Donges, 1980)</a:t>
            </a:r>
          </a:p>
          <a:p>
            <a:pPr lvl="1" eaLnBrk="1" hangingPunct="1"/>
            <a:r>
              <a:rPr lang="it-IT" altLang="en-US" sz="1800"/>
              <a:t>“le politiche industriali sono costituite da qualsiasi misura che il governo utilizza per promuovere o impedire il cambiamento strutturale” (Curzon Price, 1981)</a:t>
            </a:r>
          </a:p>
          <a:p>
            <a:pPr lvl="1" eaLnBrk="1" hangingPunct="1"/>
            <a:r>
              <a:rPr lang="it-IT" altLang="en-US" sz="1800"/>
              <a:t>“La politica industriale deve essere distinta dalla programmazione nazionale. E’ piuttosto una formula per rendere l’economia adattabile e dinamica” (Reich, 1982)</a:t>
            </a:r>
          </a:p>
          <a:p>
            <a:pPr lvl="1" eaLnBrk="1" hangingPunct="1"/>
            <a:r>
              <a:rPr lang="it-IT" altLang="en-US" sz="1800"/>
              <a:t>“Sforzi dei governi che cambiano la struttura industriale per favorire la crescita basata sulla produttività” (Banca Mondiale, 1993)</a:t>
            </a:r>
          </a:p>
          <a:p>
            <a:pPr lvl="1" eaLnBrk="1" hangingPunct="1"/>
            <a:r>
              <a:rPr lang="it-IT" altLang="en-US" sz="1800" i="1">
                <a:solidFill>
                  <a:srgbClr val="FF0000"/>
                </a:solidFill>
              </a:rPr>
              <a:t>“le politiche industriali comprendono tutte le azioni del governo che mirano a favorire lo sviluppo industriale aldilà di quanto permesso da un sistema di mercato libero” (Lall, 1994)</a:t>
            </a:r>
          </a:p>
          <a:p>
            <a:pPr lvl="1" eaLnBrk="1" hangingPunct="1"/>
            <a:r>
              <a:rPr lang="it-IT" altLang="en-US" sz="1800" i="1">
                <a:solidFill>
                  <a:srgbClr val="FF0000"/>
                </a:solidFill>
              </a:rPr>
              <a:t>“un insieme d’interventi pubblici come le tasse, i sussidi e la regolamentazione dei prodotti e dei fattori di produzione nazionali che tentano di modificare l’allocazione delle risorse che risulta dalle forze di mercato” (Gual, 1995)</a:t>
            </a:r>
          </a:p>
          <a:p>
            <a:pPr lvl="1" eaLnBrk="1" hangingPunct="1"/>
            <a:endParaRPr lang="it-IT" altLang="en-US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606F9E8-7CB8-410A-97C2-C88BFAD6A5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359775" cy="61737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en-US" sz="2000"/>
              <a:t>Varietà: la o le politiche industriali? Specifiche o no?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it-IT" altLang="en-US" sz="20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en-US" sz="2000"/>
              <a:t>Comunque le azioni di politica industriale hanno sempre a che fare con i cambiamenti nella struttura industriale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it-IT" altLang="en-US" sz="20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en-US" sz="2000"/>
              <a:t>Il loro obiettivo è generalmente lo sviluppo industriale e l’aumento nella ricchezza della nazione.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>
            <a:extLst>
              <a:ext uri="{FF2B5EF4-FFF2-40B4-BE49-F238E27FC236}">
                <a16:creationId xmlns:a16="http://schemas.microsoft.com/office/drawing/2014/main" id="{34175DB3-D281-4F3F-9E2D-48C396EA98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468313" y="476250"/>
            <a:ext cx="8359775" cy="6173788"/>
          </a:xfrm>
          <a:blipFill>
            <a:blip r:embed="rId2"/>
            <a:stretch>
              <a:fillRect l="-1532" t="-2369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IE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>
            <a:extLst>
              <a:ext uri="{FF2B5EF4-FFF2-40B4-BE49-F238E27FC236}">
                <a16:creationId xmlns:a16="http://schemas.microsoft.com/office/drawing/2014/main" id="{B756C64D-F17F-4DF9-8388-BCA8DB2A2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8938" y="476250"/>
            <a:ext cx="8359775" cy="6173788"/>
          </a:xfrm>
        </p:spPr>
        <p:txBody>
          <a:bodyPr/>
          <a:lstStyle/>
          <a:p>
            <a:pPr marL="0" indent="0" eaLnBrk="1" hangingPunct="1">
              <a:spcAft>
                <a:spcPts val="0"/>
              </a:spcAft>
              <a:buFontTx/>
              <a:buNone/>
              <a:defRPr/>
            </a:pPr>
            <a:r>
              <a:rPr lang="it-IT" altLang="en-US" sz="2800" b="1" dirty="0"/>
              <a:t>Perché richiesta di accompagnamento del cambiamento?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it-IT" altLang="en-US" sz="2400" dirty="0"/>
              <a:t>Il governo garantisce che le regole del gioco concorrenziale siano rispettate 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it-IT" altLang="en-US" sz="2000" dirty="0"/>
              <a:t>proibizione abusi di posizione dominante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it-IT" altLang="en-US" sz="2000" dirty="0"/>
              <a:t>fusione ed acquisizioni per aumento efficienza e non aumento potere di mercato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it-IT" altLang="en-US" sz="2000" dirty="0"/>
              <a:t>…</a:t>
            </a:r>
            <a:endParaRPr lang="it-IT" altLang="en-US" sz="2400" dirty="0"/>
          </a:p>
          <a:p>
            <a:pPr eaLnBrk="1" hangingPunct="1">
              <a:spcAft>
                <a:spcPts val="0"/>
              </a:spcAft>
              <a:defRPr/>
            </a:pPr>
            <a:r>
              <a:rPr lang="it-IT" altLang="en-US" sz="2400" dirty="0"/>
              <a:t>Adozione nuove tecnologie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it-IT" altLang="en-US" sz="2000" dirty="0"/>
              <a:t>garantire incentivi agli innovatori e diffusione nuova conoscenza nell’economia 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it-IT" altLang="en-US" sz="2000" dirty="0"/>
              <a:t>supporto alla R&amp;S nei nuovi settori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it-IT" altLang="en-US" sz="2400" dirty="0"/>
              <a:t>Costi della ristrutturazione: 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it-IT" altLang="en-US" sz="2000" dirty="0"/>
              <a:t>Costi economico-finanziari (dispersione di patrimoni di conoscenze)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it-IT" altLang="en-US" sz="2000" dirty="0"/>
              <a:t>costi sociali (disoccupazione temporanea, formazione a nuove qualifiche per i lavoratori delle industrie in declino, ecc.)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>
            <a:extLst>
              <a:ext uri="{FF2B5EF4-FFF2-40B4-BE49-F238E27FC236}">
                <a16:creationId xmlns:a16="http://schemas.microsoft.com/office/drawing/2014/main" id="{9C492C98-3771-4747-9987-B2A59C509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2113" y="341313"/>
            <a:ext cx="8359775" cy="6175375"/>
          </a:xfrm>
        </p:spPr>
        <p:txBody>
          <a:bodyPr/>
          <a:lstStyle/>
          <a:p>
            <a:pPr marL="0" indent="0" eaLnBrk="1" hangingPunct="1">
              <a:spcAft>
                <a:spcPts val="0"/>
              </a:spcAft>
              <a:buFontTx/>
              <a:buNone/>
              <a:defRPr/>
            </a:pPr>
            <a:r>
              <a:rPr lang="it-IT" altLang="en-US" sz="2800" b="1" dirty="0"/>
              <a:t>Vari approcci</a:t>
            </a:r>
            <a:r>
              <a:rPr lang="it-IT" altLang="en-US" sz="2800" dirty="0"/>
              <a:t>:</a:t>
            </a:r>
          </a:p>
          <a:p>
            <a:pPr marL="0" indent="0" eaLnBrk="1" hangingPunct="1">
              <a:spcAft>
                <a:spcPts val="0"/>
              </a:spcAft>
              <a:buFontTx/>
              <a:buNone/>
              <a:defRPr/>
            </a:pPr>
            <a:endParaRPr lang="it-IT" altLang="en-US" sz="2800" dirty="0"/>
          </a:p>
          <a:p>
            <a:pPr eaLnBrk="1" hangingPunct="1">
              <a:spcAft>
                <a:spcPts val="0"/>
              </a:spcAft>
              <a:defRPr/>
            </a:pPr>
            <a:r>
              <a:rPr lang="it-IT" altLang="en-US" sz="2400" dirty="0"/>
              <a:t>Approccio ‘interventista’: 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it-IT" altLang="en-US" sz="2000" dirty="0"/>
              <a:t>convinto che si può influenzare il cambiamento strutturale, l’orientamento della struttura delle specializzazioni industriali del paese</a:t>
            </a:r>
          </a:p>
          <a:p>
            <a:pPr eaLnBrk="1" hangingPunct="1">
              <a:spcAft>
                <a:spcPts val="0"/>
              </a:spcAft>
              <a:defRPr/>
            </a:pPr>
            <a:endParaRPr lang="it-IT" altLang="en-US" sz="2400" dirty="0"/>
          </a:p>
          <a:p>
            <a:pPr eaLnBrk="1" hangingPunct="1">
              <a:spcAft>
                <a:spcPts val="0"/>
              </a:spcAft>
              <a:defRPr/>
            </a:pPr>
            <a:r>
              <a:rPr lang="it-IT" altLang="en-US" sz="2400" dirty="0"/>
              <a:t>Approccio ‘liberista’: 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it-IT" altLang="en-US" sz="2000" dirty="0"/>
              <a:t>riguardo al cambiamento strutturale, meglio lasciare le forze di mercato agire da sole 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it-IT" altLang="en-US" sz="2000" dirty="0"/>
              <a:t>tuttavia il governo ha un ruolo da giocare nel ‘garantire le condizioni della concorrenza’, i.e. definire e garantire le regole del gioco.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>
            <a:extLst>
              <a:ext uri="{FF2B5EF4-FFF2-40B4-BE49-F238E27FC236}">
                <a16:creationId xmlns:a16="http://schemas.microsoft.com/office/drawing/2014/main" id="{9A930666-DCD6-49E5-B56A-689A400840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359775" cy="63166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t-IT" altLang="en-US" sz="2800" b="1" dirty="0"/>
              <a:t>Dibattito sul ruolo delle politiche industriali nello sviluppo dei paesi asiatici come Korea, Taiwan, Singapore o dell’Irlanda (Tigri asiatiche e Irlandese)</a:t>
            </a:r>
          </a:p>
          <a:p>
            <a:pPr marL="0" indent="0" eaLnBrk="1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it-IT" altLang="en-US" sz="2800" b="1" dirty="0"/>
          </a:p>
          <a:p>
            <a:pPr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it-IT" altLang="en-US" sz="2800" dirty="0"/>
              <a:t>Neoclassici dicono che politica industriale non ha avuto effetto (opinione confluita in rapporto Banca Mondiale nel 1993)</a:t>
            </a:r>
          </a:p>
          <a:p>
            <a:pPr eaLnBrk="1" hangingPunct="1">
              <a:lnSpc>
                <a:spcPct val="90000"/>
              </a:lnSpc>
              <a:spcAft>
                <a:spcPts val="0"/>
              </a:spcAft>
              <a:defRPr/>
            </a:pPr>
            <a:endParaRPr lang="it-IT" altLang="en-US" sz="2800" dirty="0"/>
          </a:p>
          <a:p>
            <a:pPr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it-IT" altLang="en-US" sz="2800" dirty="0"/>
              <a:t>‘Eterodossi’ (</a:t>
            </a:r>
            <a:r>
              <a:rPr lang="it-IT" altLang="en-US" sz="2800" dirty="0" err="1"/>
              <a:t>Wade</a:t>
            </a:r>
            <a:r>
              <a:rPr lang="it-IT" altLang="en-US" sz="2800" dirty="0"/>
              <a:t>, </a:t>
            </a:r>
            <a:r>
              <a:rPr lang="it-IT" altLang="en-US" sz="2800" dirty="0" err="1"/>
              <a:t>Amsden</a:t>
            </a:r>
            <a:r>
              <a:rPr lang="it-IT" altLang="en-US" sz="2800" dirty="0"/>
              <a:t>, </a:t>
            </a:r>
            <a:r>
              <a:rPr lang="it-IT" altLang="en-US" sz="2800" dirty="0" err="1"/>
              <a:t>Lall</a:t>
            </a:r>
            <a:r>
              <a:rPr lang="it-IT" altLang="en-US" sz="2800" dirty="0"/>
              <a:t>) dicono di sì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>
            <a:extLst>
              <a:ext uri="{FF2B5EF4-FFF2-40B4-BE49-F238E27FC236}">
                <a16:creationId xmlns:a16="http://schemas.microsoft.com/office/drawing/2014/main" id="{CEF1ECD9-F2DE-4014-9F2F-F6DEE098AD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359775" cy="63166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t-IT" altLang="en-US" sz="2800" b="1" dirty="0"/>
              <a:t>Dibattito inutile:</a:t>
            </a:r>
          </a:p>
          <a:p>
            <a:pPr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it-IT" altLang="en-US" sz="2400" dirty="0"/>
              <a:t>Si concentra su questioni di metodologia di stima degli effetti</a:t>
            </a:r>
          </a:p>
          <a:p>
            <a:pPr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it-IT" altLang="en-US" sz="2400" dirty="0"/>
              <a:t>Ma misurare l’effetto delle politiche industriali è molto difficile perché le politiche sono composte da molteplici misure (sussidi alla R&amp;S, costruzione d’infrastrutture, istruzione, ecc.) e lo sviluppo industriale ha molteplici determinanti difficili da isolare (anche politica Macro influisce)</a:t>
            </a:r>
          </a:p>
          <a:p>
            <a:pPr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it-IT" altLang="en-US" sz="2400" dirty="0"/>
              <a:t>Politica industriale presa in definizione restrittiva: solo misure specifiche alle imprese o industrie, non le altre misure come i programmi trasversali di R&amp;S, la formazione, la promozione dei rapporti tra università e imprese, ecc.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AFB0D8D-2E0A-45E9-A2E8-24F0F8201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359775" cy="61737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en-US" sz="2400"/>
              <a:t>La politica industriale implementata dal dopo guerra non è sempre stata la stessa, anche nei paesi asiatici; ci sono state varie fasi in cui gli interventi sono cambiati. Delle misure liberali sono anche state introdotte negli anni ’80 o ’90.</a:t>
            </a:r>
          </a:p>
          <a:p>
            <a:pPr eaLnBrk="1" hangingPunct="1">
              <a:lnSpc>
                <a:spcPct val="90000"/>
              </a:lnSpc>
            </a:pPr>
            <a:endParaRPr lang="it-IT" altLang="en-US" sz="2400"/>
          </a:p>
          <a:p>
            <a:pPr eaLnBrk="1" hangingPunct="1">
              <a:lnSpc>
                <a:spcPct val="90000"/>
              </a:lnSpc>
            </a:pPr>
            <a:r>
              <a:rPr lang="it-IT" altLang="en-US" sz="2400"/>
              <a:t>Gli approcci dei vari paesi sono stati diversi: dalla Korea particolarmente ‘interventista’ a Singapore maggiormente ‘liberista’ nel senso di più fiducioso nelle forze di mercato, anche se interventista.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Þ"/>
            </a:pPr>
            <a:endParaRPr lang="it-IT" altLang="en-US" sz="2400"/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Þ"/>
            </a:pPr>
            <a:r>
              <a:rPr lang="it-IT" altLang="en-US" sz="2400"/>
              <a:t>La questione non è se la politica industriale è stata efficace o meno 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Char char="Þ"/>
            </a:pPr>
            <a:r>
              <a:rPr lang="it-IT" altLang="en-US" sz="2400"/>
              <a:t>Piuttosto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</a:pPr>
            <a:r>
              <a:rPr lang="it-IT" altLang="en-US" sz="2000"/>
              <a:t>Qual è il mix di misure che è stato adottato?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</a:pPr>
            <a:r>
              <a:rPr lang="it-IT" altLang="en-US" sz="2000"/>
              <a:t>Com’è cambiato nel tempo e come è dipeso dalle circostanze?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</a:pPr>
            <a:r>
              <a:rPr lang="it-IT" altLang="en-US" sz="2000"/>
              <a:t>Ci sono similarità con le politiche adottate in altri paesi del mondo?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</a:pPr>
            <a:r>
              <a:rPr lang="it-IT" altLang="en-US" sz="2000"/>
              <a:t>Qual è il mix prevalentemente adottato oggi?</a:t>
            </a:r>
            <a:endParaRPr lang="it-IT" altLang="en-US" sz="1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>
            <a:extLst>
              <a:ext uri="{FF2B5EF4-FFF2-40B4-BE49-F238E27FC236}">
                <a16:creationId xmlns:a16="http://schemas.microsoft.com/office/drawing/2014/main" id="{4F1923EF-B9F4-4CEF-84D1-EB97CC9BC2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359775" cy="6316663"/>
          </a:xfrm>
        </p:spPr>
        <p:txBody>
          <a:bodyPr/>
          <a:lstStyle/>
          <a:p>
            <a:pPr marL="0" indent="0" eaLnBrk="1" hangingPunct="1">
              <a:spcAft>
                <a:spcPts val="0"/>
              </a:spcAft>
              <a:buFontTx/>
              <a:buNone/>
              <a:defRPr/>
            </a:pPr>
            <a:r>
              <a:rPr lang="it-IT" altLang="en-US" b="1" dirty="0"/>
              <a:t>Misura della politica industriale</a:t>
            </a:r>
          </a:p>
          <a:p>
            <a:pPr eaLnBrk="1" hangingPunct="1">
              <a:spcAft>
                <a:spcPts val="0"/>
              </a:spcAft>
              <a:defRPr/>
            </a:pPr>
            <a:endParaRPr lang="it-IT" altLang="en-US" sz="2000" dirty="0"/>
          </a:p>
          <a:p>
            <a:pPr eaLnBrk="1" hangingPunct="1">
              <a:spcAft>
                <a:spcPts val="0"/>
              </a:spcAft>
              <a:defRPr/>
            </a:pPr>
            <a:r>
              <a:rPr lang="it-IT" altLang="en-US" sz="2400" dirty="0"/>
              <a:t>La forma la più tradizionale della politica industriale è l’aiuto di Stato.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it-IT" altLang="en-US" sz="2400" dirty="0"/>
              <a:t>Definizione dell’aiuto di stato: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it-IT" altLang="en-US" sz="1800" dirty="0"/>
              <a:t>È una forma di intervento dello Stato usato per promuovere un certo tipo di attività. 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it-IT" altLang="en-US" sz="1800" dirty="0"/>
              <a:t>Esso implica che alcuni settori o attività economiche sono trattate in maniera privilegiata. 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it-IT" altLang="en-US" sz="1800" dirty="0"/>
              <a:t>L’aiuto crea una distorsione alla concorrenza perché discrimina tra le imprese che ricevono l’assistenza e quelle che non la ricevono.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35A932B-0279-415B-A9BC-2A0F46B06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359775" cy="6316663"/>
          </a:xfrm>
        </p:spPr>
        <p:txBody>
          <a:bodyPr/>
          <a:lstStyle/>
          <a:p>
            <a:pPr eaLnBrk="1" hangingPunct="1"/>
            <a:r>
              <a:rPr lang="it-IT" altLang="en-US" sz="2400"/>
              <a:t>Un’analisi semplice dei dati degli aiuti di Stato mostra che la politica industriale rimane presente in tutto il periodo 1945 – oggi, e viene implementata anche dai paesi più liberali (e contrari alla politica industriale), come gli Stati Uniti e il Regno Unito.</a:t>
            </a:r>
          </a:p>
          <a:p>
            <a:pPr eaLnBrk="1" hangingPunct="1"/>
            <a:r>
              <a:rPr lang="it-IT" altLang="en-US" sz="2400"/>
              <a:t>Eccezione è la forte diminuzione in Europa in 1997-1999 (dati della Commissione Europea)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ACEB874-8223-4C04-B8D7-6E5B77CC02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69325" cy="1268413"/>
          </a:xfrm>
        </p:spPr>
        <p:txBody>
          <a:bodyPr/>
          <a:lstStyle/>
          <a:p>
            <a:pPr eaLnBrk="1" hangingPunct="1"/>
            <a:r>
              <a:rPr lang="it-IT" altLang="en-US" sz="4000"/>
              <a:t>Premessa: ragioni dell’intervento pubblico nei settori produttivi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7105D80-F68F-462B-A1F4-E335490C1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648700" cy="5184775"/>
          </a:xfrm>
        </p:spPr>
        <p:txBody>
          <a:bodyPr/>
          <a:lstStyle/>
          <a:p>
            <a:pPr eaLnBrk="1" hangingPunct="1"/>
            <a:r>
              <a:rPr lang="it-IT" altLang="en-US" sz="2800" dirty="0"/>
              <a:t>Le decisioni strategiche e la competitività delle imprese nei settori produttivi sono influenzate dall’intervento pubblico: politiche industriali, politiche fiscali, politiche per l’innovazione, regolamentazione, ecc.</a:t>
            </a:r>
          </a:p>
          <a:p>
            <a:pPr eaLnBrk="1" hangingPunct="1"/>
            <a:endParaRPr lang="it-IT" altLang="en-US" sz="2800" dirty="0"/>
          </a:p>
          <a:p>
            <a:pPr eaLnBrk="1" hangingPunct="1"/>
            <a:r>
              <a:rPr lang="it-IT" altLang="en-US" sz="2800" dirty="0"/>
              <a:t>Quali sono le ragioni dell’intervento pubblico?</a:t>
            </a:r>
          </a:p>
          <a:p>
            <a:pPr eaLnBrk="1" hangingPunct="1"/>
            <a:endParaRPr lang="it-IT" altLang="en-US" sz="2800" dirty="0"/>
          </a:p>
          <a:p>
            <a:pPr eaLnBrk="1" hangingPunct="1"/>
            <a:r>
              <a:rPr lang="it-IT" altLang="en-US" sz="2800" dirty="0"/>
              <a:t>La giustificazione principale è la presenza di fallimenti di mercato: ci sono 4 fallimenti di mercato principali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4ADBEE2F-8CBE-4A0C-AA60-376E76E0D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549275"/>
            <a:ext cx="8288338" cy="5975350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it-IT" altLang="en-US" sz="2800" b="1" dirty="0"/>
              <a:t>Tassonomia delle politiche industriali</a:t>
            </a:r>
          </a:p>
          <a:p>
            <a:pPr eaLnBrk="1" hangingPunct="1">
              <a:defRPr/>
            </a:pPr>
            <a:endParaRPr lang="it-IT" altLang="en-US" sz="2400" dirty="0"/>
          </a:p>
          <a:p>
            <a:pPr eaLnBrk="1" hangingPunct="1">
              <a:defRPr/>
            </a:pPr>
            <a:r>
              <a:rPr lang="it-IT" altLang="en-US" sz="2400" dirty="0"/>
              <a:t>Le politiche industriali si definiscono come azioni che mirano ad accompagnare il cambiamento strutturale delle imprese.</a:t>
            </a:r>
          </a:p>
          <a:p>
            <a:pPr eaLnBrk="1" hangingPunct="1">
              <a:defRPr/>
            </a:pPr>
            <a:endParaRPr lang="it-IT" altLang="en-US" sz="2400" dirty="0"/>
          </a:p>
          <a:p>
            <a:pPr eaLnBrk="1" hangingPunct="1">
              <a:defRPr/>
            </a:pPr>
            <a:r>
              <a:rPr lang="it-IT" altLang="en-US" sz="2400" dirty="0"/>
              <a:t>Per definire una tassonomia di tutte le azioni, consideriamo:</a:t>
            </a:r>
          </a:p>
          <a:p>
            <a:pPr lvl="1" eaLnBrk="1" hangingPunct="1">
              <a:defRPr/>
            </a:pPr>
            <a:r>
              <a:rPr lang="it-IT" altLang="en-US" sz="2000" dirty="0"/>
              <a:t>Le politiche non mirate alle industrie ma che hanno effetto su di loro (stabilità macro; politiche agricole; politica fiscale; energia; ecc.);</a:t>
            </a:r>
          </a:p>
          <a:p>
            <a:pPr lvl="1" eaLnBrk="1" hangingPunct="1">
              <a:defRPr/>
            </a:pPr>
            <a:r>
              <a:rPr lang="it-IT" altLang="en-US" sz="2000" dirty="0"/>
              <a:t>Le politiche PER l’industria: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en-US" sz="2000" dirty="0">
                <a:sym typeface="Wingdings" panose="05000000000000000000" pitchFamily="2" charset="2"/>
              </a:rPr>
              <a:t>	 	</a:t>
            </a:r>
            <a:r>
              <a:rPr lang="it-IT" altLang="en-US" sz="2000" dirty="0"/>
              <a:t>politiche industriali: regole, politiche industriali orizzontali e 		verticali.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4">
            <a:extLst>
              <a:ext uri="{FF2B5EF4-FFF2-40B4-BE49-F238E27FC236}">
                <a16:creationId xmlns:a16="http://schemas.microsoft.com/office/drawing/2014/main" id="{C748BD84-7882-4FA3-93D2-8A2DA09B1E19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468313" y="260350"/>
          <a:ext cx="8280400" cy="633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Documento" r:id="rId3" imgW="6288121" imgH="5928512" progId="Word.Document.8">
                  <p:embed/>
                </p:oleObj>
              </mc:Choice>
              <mc:Fallback>
                <p:oleObj name="Documento" r:id="rId3" imgW="6288121" imgH="592851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60350"/>
                        <a:ext cx="8280400" cy="633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F0DBD36D-527E-496E-8698-C51AB9D534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152400"/>
            <a:ext cx="8077200" cy="6229350"/>
          </a:xfrm>
        </p:spPr>
        <p:txBody>
          <a:bodyPr anchor="ctr"/>
          <a:lstStyle/>
          <a:p>
            <a:pPr eaLnBrk="1" hangingPunct="1"/>
            <a:r>
              <a:rPr lang="it-IT" altLang="en-US" sz="5400"/>
              <a:t>Caso:</a:t>
            </a:r>
            <a:br>
              <a:rPr lang="it-IT" altLang="en-US" sz="5400"/>
            </a:br>
            <a:r>
              <a:rPr lang="it-IT" altLang="en-US" sz="5400"/>
              <a:t>La politica a favore dei cluster d’imprese</a:t>
            </a:r>
            <a:br>
              <a:rPr lang="it-IT" altLang="en-US" sz="5400"/>
            </a:br>
            <a:br>
              <a:rPr lang="it-IT" altLang="en-US" sz="5400"/>
            </a:br>
            <a:endParaRPr lang="it-IT" altLang="en-US" sz="3600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43B529F2-40E3-4691-B547-604E06C84E6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981200"/>
          </a:xfrm>
        </p:spPr>
        <p:txBody>
          <a:bodyPr/>
          <a:lstStyle/>
          <a:p>
            <a:pPr eaLnBrk="1" hangingPunct="1"/>
            <a:endParaRPr lang="it-IT" altLang="en-US" sz="3200"/>
          </a:p>
          <a:p>
            <a:pPr eaLnBrk="1" hangingPunct="1"/>
            <a:endParaRPr lang="it-IT" altLang="en-US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53EA3E18-E9AA-4D37-BFEC-F2D0F0E986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50938"/>
          </a:xfrm>
        </p:spPr>
        <p:txBody>
          <a:bodyPr/>
          <a:lstStyle/>
          <a:p>
            <a:pPr eaLnBrk="1" hangingPunct="1"/>
            <a:r>
              <a:rPr lang="it-IT" altLang="en-US">
                <a:solidFill>
                  <a:schemeClr val="accent2"/>
                </a:solidFill>
              </a:rPr>
              <a:t>Introduzione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C8ED7C2-70CD-4972-9307-DB1EDBC3E3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59775" cy="4392613"/>
          </a:xfrm>
        </p:spPr>
        <p:txBody>
          <a:bodyPr/>
          <a:lstStyle/>
          <a:p>
            <a:pPr eaLnBrk="1" hangingPunct="1"/>
            <a:r>
              <a:rPr lang="it-IT" altLang="en-US" sz="2800" dirty="0"/>
              <a:t>Un accento recente sia a livello nazionale che a livello europeo delle politiche per le PMI e della politica tecnologica riguarda i </a:t>
            </a:r>
            <a:r>
              <a:rPr lang="it-IT" altLang="en-US" sz="2800" i="1" dirty="0"/>
              <a:t>cluster</a:t>
            </a:r>
            <a:r>
              <a:rPr lang="it-IT" altLang="en-US" sz="2800" dirty="0"/>
              <a:t> d’imprese.</a:t>
            </a:r>
          </a:p>
          <a:p>
            <a:pPr eaLnBrk="1" hangingPunct="1"/>
            <a:endParaRPr lang="it-IT" altLang="en-US" sz="2800" dirty="0"/>
          </a:p>
          <a:p>
            <a:pPr eaLnBrk="1" hangingPunct="1"/>
            <a:r>
              <a:rPr lang="it-IT" altLang="en-US" sz="2800" dirty="0"/>
              <a:t>La Commissione Europea ha anche commissionato molteplici studi di esperti sui </a:t>
            </a:r>
            <a:r>
              <a:rPr lang="it-IT" altLang="en-US" sz="2800" i="1" dirty="0"/>
              <a:t>cluster</a:t>
            </a:r>
            <a:r>
              <a:rPr lang="it-IT" altLang="en-US" sz="2800" dirty="0"/>
              <a:t> e le politiche a favore dei </a:t>
            </a:r>
            <a:r>
              <a:rPr lang="it-IT" altLang="en-US" sz="2800" i="1" dirty="0"/>
              <a:t>cluster</a:t>
            </a:r>
          </a:p>
          <a:p>
            <a:pPr marL="574675" lvl="1" indent="-174625" eaLnBrk="1" hangingPunct="1">
              <a:buFont typeface="Symbol" panose="05050102010706020507" pitchFamily="18" charset="2"/>
              <a:buChar char="Þ"/>
            </a:pPr>
            <a:r>
              <a:rPr lang="it-IT" altLang="en-US" sz="2400" dirty="0"/>
              <a:t> Cosa sono i </a:t>
            </a:r>
            <a:r>
              <a:rPr lang="it-IT" altLang="en-US" sz="2400" i="1" dirty="0"/>
              <a:t>cluster</a:t>
            </a:r>
            <a:r>
              <a:rPr lang="it-IT" altLang="en-US" sz="2400" dirty="0"/>
              <a:t>?</a:t>
            </a:r>
          </a:p>
          <a:p>
            <a:pPr marL="574675" lvl="1" indent="-174625" eaLnBrk="1" hangingPunct="1">
              <a:buFont typeface="Symbol" panose="05050102010706020507" pitchFamily="18" charset="2"/>
              <a:buChar char="Þ"/>
            </a:pPr>
            <a:r>
              <a:rPr lang="it-IT" altLang="en-US" sz="2400" dirty="0"/>
              <a:t> perché una così grande attenzione?</a:t>
            </a:r>
          </a:p>
          <a:p>
            <a:pPr marL="574675" lvl="1" indent="-174625" eaLnBrk="1" hangingPunct="1">
              <a:buFont typeface="Symbol" panose="05050102010706020507" pitchFamily="18" charset="2"/>
              <a:buChar char="Þ"/>
            </a:pPr>
            <a:r>
              <a:rPr lang="it-IT" altLang="en-US" sz="2400" dirty="0"/>
              <a:t> un azione a livello europeo sarebbe utile?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47FC870B-C82D-4CB3-BBB7-DDD5F1B70F9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404813"/>
            <a:ext cx="8064500" cy="5832475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it-IT" altLang="en-US" sz="2800" b="1" dirty="0">
                <a:solidFill>
                  <a:schemeClr val="accent2"/>
                </a:solidFill>
              </a:rPr>
              <a:t>Politiche a favore dei cluster</a:t>
            </a:r>
          </a:p>
          <a:p>
            <a:pPr eaLnBrk="1" hangingPunct="1"/>
            <a:r>
              <a:rPr lang="it-IT" altLang="en-US" sz="2400" dirty="0"/>
              <a:t>Negli ultimi anni i paesi membri hanno implementato delle politiche a favore della creazione di cluster</a:t>
            </a:r>
          </a:p>
          <a:p>
            <a:pPr eaLnBrk="1" hangingPunct="1"/>
            <a:r>
              <a:rPr lang="it-IT" altLang="en-US" sz="2400" dirty="0"/>
              <a:t>L’accento è stato sui cluster </a:t>
            </a:r>
            <a:r>
              <a:rPr lang="it-IT" altLang="en-US" sz="2400" i="1" u="sng" dirty="0"/>
              <a:t>high tech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CDD53B55-56E0-4BCF-9D9D-44DD8AF5D86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404813"/>
            <a:ext cx="8064500" cy="5832475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it-IT" altLang="en-US" sz="2800" b="1" dirty="0"/>
              <a:t>Cosa sono i cluster high tech?</a:t>
            </a:r>
          </a:p>
          <a:p>
            <a:pPr eaLnBrk="1" hangingPunct="1"/>
            <a:r>
              <a:rPr lang="it-IT" altLang="en-US" sz="2800" dirty="0"/>
              <a:t>Sono i parchi scientifici o gli incubatori d’imprese</a:t>
            </a:r>
          </a:p>
          <a:p>
            <a:pPr eaLnBrk="1" hangingPunct="1"/>
            <a:r>
              <a:rPr lang="it-IT" altLang="en-US" sz="2800" dirty="0"/>
              <a:t>Definizione:</a:t>
            </a:r>
          </a:p>
          <a:p>
            <a:pPr lvl="1" eaLnBrk="1" hangingPunct="1"/>
            <a:r>
              <a:rPr lang="it-IT" altLang="en-US" sz="2400" dirty="0"/>
              <a:t>Parco scientifico = “un’organizzazione gestita da professionali specializzati, il cui obiettivo principale è quello di aumentare la ricchezza della sua comunità promuovendo la cultura d’innovazione e la competitività delle imprese e delle istituzioni di ricerca associate” (definizione dell’Associazione Internazionale dei Parchi Scientifici)</a:t>
            </a:r>
          </a:p>
          <a:p>
            <a:pPr lvl="1" eaLnBrk="1" hangingPunct="1"/>
            <a:r>
              <a:rPr lang="it-IT" altLang="en-US" sz="2400" dirty="0"/>
              <a:t>Parco tecnologico = </a:t>
            </a:r>
            <a:r>
              <a:rPr lang="it-IT" altLang="en-US" sz="2400" dirty="0" err="1"/>
              <a:t>technopole</a:t>
            </a:r>
            <a:endParaRPr lang="it-IT" altLang="en-US" sz="2400" dirty="0"/>
          </a:p>
          <a:p>
            <a:pPr lvl="1" eaLnBrk="1" hangingPunct="1"/>
            <a:r>
              <a:rPr lang="it-IT" altLang="en-US" sz="2400" dirty="0"/>
              <a:t>Incubatori d’imprese = parchi mirati specificatamente alla creazione d’impresa; possono essere di vari settori, non solo high tech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3F422FFE-0D57-473F-8729-201349A63C5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pPr eaLnBrk="1" hangingPunct="1"/>
            <a:r>
              <a:rPr lang="it-IT" altLang="en-US" sz="2400" dirty="0"/>
              <a:t>Le politiche a favore dei cluster sostengono i cluster esistenti oppure sostengono la creazione di parchi.</a:t>
            </a:r>
          </a:p>
          <a:p>
            <a:pPr eaLnBrk="1" hangingPunct="1"/>
            <a:r>
              <a:rPr lang="it-IT" altLang="en-US" sz="2400" dirty="0"/>
              <a:t>Come?</a:t>
            </a:r>
          </a:p>
          <a:p>
            <a:pPr lvl="1" eaLnBrk="1" hangingPunct="1"/>
            <a:r>
              <a:rPr lang="it-IT" altLang="en-US" sz="2000" dirty="0"/>
              <a:t>Fornitura pubblica di servizi logistici, tecnologici e altri servizi alle imprese;</a:t>
            </a:r>
          </a:p>
          <a:p>
            <a:pPr lvl="1" eaLnBrk="1" hangingPunct="1"/>
            <a:r>
              <a:rPr lang="it-IT" altLang="en-US" sz="2000" dirty="0"/>
              <a:t>I parchi sono generalmente creati attraverso il partenariato tra governi nazionali e regionali, imprese e università o altri centri di ricerca locali.</a:t>
            </a:r>
          </a:p>
          <a:p>
            <a:pPr eaLnBrk="1" hangingPunct="1"/>
            <a:r>
              <a:rPr lang="it-IT" altLang="en-US" sz="2400" dirty="0"/>
              <a:t>Esempio: </a:t>
            </a:r>
            <a:r>
              <a:rPr lang="it-IT" altLang="en-US" sz="2400" dirty="0" err="1"/>
              <a:t>BioRegio</a:t>
            </a:r>
            <a:r>
              <a:rPr lang="it-IT" altLang="en-US" sz="2400" dirty="0"/>
              <a:t> di Heidelberg (finanziamento nazionale per sviluppare le biotecnologie in Germania)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08D68083-255C-4988-A998-CEEDB9A32BA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60350"/>
            <a:ext cx="8642350" cy="659765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it-IT" altLang="en-US" sz="2800" b="1" dirty="0"/>
              <a:t>Perché un parco favorisce l’innovazione?</a:t>
            </a:r>
          </a:p>
          <a:p>
            <a:pPr marL="533400" indent="-533400" eaLnBrk="1" hangingPunct="1">
              <a:buFontTx/>
              <a:buNone/>
            </a:pPr>
            <a:r>
              <a:rPr lang="it-IT" altLang="en-US" sz="2800" dirty="0"/>
              <a:t>Diverse ragioni: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it-IT" altLang="en-US" sz="2400" dirty="0"/>
              <a:t>Prossimità delle imprese e delle università o altri centri di ricerca permette accesso facilitato alla tecnologia e all’innovazione e quindi maggiore innovazione e diffusione dell’innovazione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it-IT" altLang="en-US" sz="2400" dirty="0"/>
              <a:t>Creazione cultura di collaborazione tra università e imprese che permette più facile applicazione della ricerca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it-IT" altLang="en-US" sz="2400" dirty="0"/>
              <a:t>Economie di agglomerazione (attrazione capitale umano, sviluppo capitale sociale, ecc.)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it-IT" altLang="en-US" sz="2400" dirty="0"/>
              <a:t>Accesso facilitato a capitale finanziario: pubblico e privato (</a:t>
            </a:r>
            <a:r>
              <a:rPr lang="it-IT" altLang="en-US" sz="2400" i="1" dirty="0"/>
              <a:t>venture capital</a:t>
            </a:r>
            <a:r>
              <a:rPr lang="it-IT" altLang="en-US" sz="2400" dirty="0"/>
              <a:t> favorisce imprese dei parchi rispetto ad imprese isolate)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12C8675B-A655-4E44-A355-723A5EF4DB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04813"/>
            <a:ext cx="8642350" cy="5976937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it-IT" altLang="en-US" sz="2600" b="1"/>
              <a:t>Storia dei Parchi Scientifici:</a:t>
            </a:r>
          </a:p>
          <a:p>
            <a:pPr marL="533400" indent="-533400" eaLnBrk="1" hangingPunct="1">
              <a:buFontTx/>
              <a:buChar char="-"/>
            </a:pPr>
            <a:r>
              <a:rPr lang="it-IT" altLang="en-US" sz="2600"/>
              <a:t>Primo parco scientifico: Stanford (creato con l’idea di legare il campus di Stanford con l’economia regionale), 1951</a:t>
            </a:r>
          </a:p>
          <a:p>
            <a:pPr marL="533400" indent="-533400" eaLnBrk="1" hangingPunct="1">
              <a:buFontTx/>
              <a:buChar char="-"/>
            </a:pPr>
            <a:r>
              <a:rPr lang="it-IT" altLang="en-US" sz="2600"/>
              <a:t>Dopo sviluppo negli USA: Cornell Business and Technology Park a NY (1952), Oklahoma (1957), …</a:t>
            </a:r>
          </a:p>
          <a:p>
            <a:pPr marL="533400" indent="-533400" eaLnBrk="1" hangingPunct="1">
              <a:buFontTx/>
              <a:buChar char="-"/>
            </a:pPr>
            <a:r>
              <a:rPr lang="it-IT" altLang="en-US" sz="2600"/>
              <a:t>Primi parchi europei negli anni 1960: prima nel Regno Unito, anche se il parco più famoso tra i primi parchi europei è Sophia Antipolis (1969) in Francia, che rimane oggi il più grande parco europeo (24500 addetti)</a:t>
            </a:r>
          </a:p>
          <a:p>
            <a:pPr marL="533400" indent="-533400" eaLnBrk="1" hangingPunct="1">
              <a:buFontTx/>
              <a:buChar char="-"/>
            </a:pPr>
            <a:r>
              <a:rPr lang="it-IT" altLang="en-US" sz="2600"/>
              <a:t>L’Europa è ora il continente con il numero maggiore di parchi scientifici; la densità dei PS è particolarmente elevata nel nord Europa (paesi scandinavi, Germania, ecc.)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9E7E8A70-8C7C-4EC7-BB48-7F967BE71F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549275"/>
            <a:ext cx="8288338" cy="59753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it-IT" altLang="en-US" sz="2800" b="1" dirty="0"/>
              <a:t>Conclusioni</a:t>
            </a:r>
            <a:endParaRPr lang="it-IT" altLang="en-US" sz="2800" dirty="0"/>
          </a:p>
          <a:p>
            <a:pPr eaLnBrk="1" hangingPunct="1"/>
            <a:r>
              <a:rPr lang="it-IT" altLang="en-US" sz="2400" dirty="0"/>
              <a:t>Abbiamo individuato una nuova fase delle politiche industriali dal 2000 in poi</a:t>
            </a:r>
          </a:p>
          <a:p>
            <a:pPr eaLnBrk="1" hangingPunct="1"/>
            <a:r>
              <a:rPr lang="it-IT" altLang="en-US" sz="2400" dirty="0"/>
              <a:t>Questa fase è caratterizzata da un ritorno all’attenzione alla struttura delle specializzazioni del paese e un certo grado di intervento diretto per favorire l’emergenza dei settori strategici</a:t>
            </a:r>
          </a:p>
          <a:p>
            <a:pPr eaLnBrk="1" hangingPunct="1"/>
            <a:r>
              <a:rPr lang="it-IT" altLang="en-US" sz="2400" dirty="0"/>
              <a:t>L’importanza del quadro concorrenziale competitivo è sempre sottolineata, come nella fase precedente (liberista)</a:t>
            </a:r>
          </a:p>
          <a:p>
            <a:pPr eaLnBrk="1" hangingPunct="1"/>
            <a:r>
              <a:rPr lang="it-IT" altLang="en-US" sz="2400" dirty="0"/>
              <a:t>Non esiste una teoria della politica industriale unificata, ma si può dare un fondamento anche teorico alla nuova politica industriale</a:t>
            </a:r>
          </a:p>
          <a:p>
            <a:pPr eaLnBrk="1" hangingPunct="1"/>
            <a:r>
              <a:rPr lang="it-IT" altLang="en-US" sz="2400" dirty="0"/>
              <a:t>Esistono vari approcci che giustificano i diversi elementi della nuova politica industriale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67A585E-7ABA-48DA-AAEC-AABA75813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432800" cy="590391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t-IT" altLang="en-US" dirty="0">
                <a:sym typeface="Symbol" panose="05050102010706020507" pitchFamily="18" charset="2"/>
              </a:rPr>
              <a:t>1. Asimmetrie informative tra le parti di una transazione</a:t>
            </a:r>
          </a:p>
          <a:p>
            <a:pPr marL="812800" indent="-812800" eaLnBrk="1" hangingPunct="1">
              <a:buFont typeface="Symbol" panose="05050102010706020507" pitchFamily="18" charset="2"/>
              <a:buNone/>
            </a:pPr>
            <a:endParaRPr lang="it-IT" altLang="en-US" dirty="0">
              <a:sym typeface="Symbol" panose="05050102010706020507" pitchFamily="18" charset="2"/>
            </a:endParaRPr>
          </a:p>
          <a:p>
            <a:pPr marL="812800" indent="-812800" eaLnBrk="1" hangingPunct="1">
              <a:buFont typeface="Symbol" panose="05050102010706020507" pitchFamily="18" charset="2"/>
              <a:buNone/>
            </a:pPr>
            <a:r>
              <a:rPr lang="it-IT" altLang="en-US" dirty="0">
                <a:sym typeface="Symbol" panose="05050102010706020507" pitchFamily="18" charset="2"/>
              </a:rPr>
              <a:t>Esempi: </a:t>
            </a:r>
          </a:p>
          <a:p>
            <a:pPr eaLnBrk="1" hangingPunct="1"/>
            <a:r>
              <a:rPr lang="it-IT" altLang="en-US" sz="2800" dirty="0">
                <a:sym typeface="Symbol" panose="05050102010706020507" pitchFamily="18" charset="2"/>
              </a:rPr>
              <a:t>Paziente che non può giudicare se il medico è bravo prima di essere stato curato</a:t>
            </a:r>
          </a:p>
          <a:p>
            <a:pPr eaLnBrk="1" hangingPunct="1"/>
            <a:r>
              <a:rPr lang="it-IT" altLang="en-US" sz="2800" dirty="0">
                <a:sym typeface="Symbol" panose="05050102010706020507" pitchFamily="18" charset="2"/>
              </a:rPr>
              <a:t>Lavoratore che prende un contratto e poi trova delle condizioni di lavoro disastrose</a:t>
            </a:r>
          </a:p>
          <a:p>
            <a:pPr marL="812800" indent="-812800" eaLnBrk="1" hangingPunct="1">
              <a:buFontTx/>
              <a:buNone/>
            </a:pPr>
            <a:endParaRPr lang="it-IT" altLang="en-US" dirty="0">
              <a:sym typeface="Symbol" panose="05050102010706020507" pitchFamily="18" charset="2"/>
            </a:endParaRPr>
          </a:p>
          <a:p>
            <a:pPr marL="812800" indent="-812800" eaLnBrk="1" hangingPunct="1">
              <a:buFontTx/>
              <a:buNone/>
            </a:pPr>
            <a:r>
              <a:rPr lang="it-IT" altLang="en-US" dirty="0">
                <a:sym typeface="Symbol" panose="05050102010706020507" pitchFamily="18" charset="2"/>
              </a:rPr>
              <a:t> Intervento pubblico: regolamentazione (dei prodotti, delle professioni, della salute)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4A41718-CCBE-4684-8BA2-B0A3285BED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432800" cy="5903912"/>
          </a:xfrm>
        </p:spPr>
        <p:txBody>
          <a:bodyPr/>
          <a:lstStyle/>
          <a:p>
            <a:pPr marL="812800" indent="-812800" eaLnBrk="1" hangingPunct="1">
              <a:buFontTx/>
              <a:buNone/>
            </a:pPr>
            <a:r>
              <a:rPr lang="it-IT" altLang="en-US" sz="2800" dirty="0">
                <a:sym typeface="Wingdings" panose="05000000000000000000" pitchFamily="2" charset="2"/>
              </a:rPr>
              <a:t>2. Esternalità</a:t>
            </a:r>
          </a:p>
          <a:p>
            <a:pPr marL="812800" indent="-812800" eaLnBrk="1" hangingPunct="1">
              <a:buFont typeface="Symbol" panose="05050102010706020507" pitchFamily="18" charset="2"/>
              <a:buNone/>
            </a:pPr>
            <a:endParaRPr lang="it-IT" altLang="en-US" sz="2800" dirty="0">
              <a:sym typeface="Symbol" panose="05050102010706020507" pitchFamily="18" charset="2"/>
            </a:endParaRPr>
          </a:p>
          <a:p>
            <a:pPr marL="812800" indent="-812800" eaLnBrk="1" hangingPunct="1">
              <a:buFont typeface="Symbol" panose="05050102010706020507" pitchFamily="18" charset="2"/>
              <a:buNone/>
            </a:pPr>
            <a:r>
              <a:rPr lang="it-IT" altLang="en-US" sz="2800" dirty="0">
                <a:sym typeface="Symbol" panose="05050102010706020507" pitchFamily="18" charset="2"/>
              </a:rPr>
              <a:t>Esempi: </a:t>
            </a:r>
          </a:p>
          <a:p>
            <a:pPr marL="812800" indent="-812800" eaLnBrk="1" hangingPunct="1">
              <a:buFont typeface="Symbol" panose="05050102010706020507" pitchFamily="18" charset="2"/>
              <a:buNone/>
            </a:pPr>
            <a:r>
              <a:rPr lang="it-IT" altLang="en-US" sz="2800" dirty="0">
                <a:sym typeface="Symbol" panose="05050102010706020507" pitchFamily="18" charset="2"/>
              </a:rPr>
              <a:t>- Produttore di miele accanto a produttore di fiori (+)</a:t>
            </a:r>
          </a:p>
          <a:p>
            <a:pPr marL="812800" indent="-812800" eaLnBrk="1" hangingPunct="1">
              <a:buFontTx/>
              <a:buNone/>
            </a:pPr>
            <a:r>
              <a:rPr lang="it-IT" altLang="en-US" sz="2800" dirty="0">
                <a:sym typeface="Symbol" panose="05050102010706020507" pitchFamily="18" charset="2"/>
              </a:rPr>
              <a:t>- Fabbrica a monte di un fiume che inquina il fiume dove a valle si trova un allevatore di pesci (-)</a:t>
            </a:r>
          </a:p>
          <a:p>
            <a:pPr marL="812800" indent="-812800" eaLnBrk="1" hangingPunct="1">
              <a:buFontTx/>
              <a:buNone/>
            </a:pPr>
            <a:r>
              <a:rPr lang="it-IT" altLang="en-US" sz="2800" dirty="0">
                <a:sym typeface="Symbol" panose="05050102010706020507" pitchFamily="18" charset="2"/>
              </a:rPr>
              <a:t> Intervento pubblico: internalizzazione delle esternalità (si induce l’inquinatore a tenere conto degli effetti negativi della sua attività), con vari strumenti (tasse, regolamentazione, accordi volontari)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3CCF9EF-7620-48B5-9B69-BAF698830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432800" cy="5903912"/>
          </a:xfrm>
        </p:spPr>
        <p:txBody>
          <a:bodyPr/>
          <a:lstStyle/>
          <a:p>
            <a:pPr marL="812800" indent="-812800" eaLnBrk="1" hangingPunct="1">
              <a:buFontTx/>
              <a:buNone/>
            </a:pPr>
            <a:r>
              <a:rPr lang="it-IT" altLang="en-US">
                <a:sym typeface="Symbol" panose="05050102010706020507" pitchFamily="18" charset="2"/>
              </a:rPr>
              <a:t>3. Potere di mercato</a:t>
            </a:r>
          </a:p>
          <a:p>
            <a:pPr marL="812800" indent="-812800" eaLnBrk="1" hangingPunct="1">
              <a:buFontTx/>
              <a:buNone/>
            </a:pPr>
            <a:r>
              <a:rPr lang="it-IT" altLang="en-US">
                <a:sym typeface="Symbol" panose="05050102010706020507" pitchFamily="18" charset="2"/>
              </a:rPr>
              <a:t>Abbiamo visto che la politica antitrust impedisce i comportamenti abusivi delle imprese che possono derivare da un forte potere di mercato</a:t>
            </a:r>
          </a:p>
          <a:p>
            <a:pPr marL="812800" indent="-812800" eaLnBrk="1" hangingPunct="1">
              <a:buFontTx/>
              <a:buNone/>
            </a:pPr>
            <a:r>
              <a:rPr lang="it-IT" altLang="en-US">
                <a:sym typeface="Symbol" panose="05050102010706020507" pitchFamily="18" charset="2"/>
              </a:rPr>
              <a:t>Il monopolio naturale è un’altra forma di potere di mercato che implica un intervento pubblico specifico (si veda lezione 11)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53C756C-AA58-4FC8-80E4-254DA947C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432800" cy="5903912"/>
          </a:xfrm>
        </p:spPr>
        <p:txBody>
          <a:bodyPr/>
          <a:lstStyle/>
          <a:p>
            <a:pPr marL="812800" indent="-812800" eaLnBrk="1" hangingPunct="1">
              <a:buFontTx/>
              <a:buNone/>
            </a:pPr>
            <a:r>
              <a:rPr lang="it-IT" altLang="en-US">
                <a:sym typeface="Symbol" panose="05050102010706020507" pitchFamily="18" charset="2"/>
              </a:rPr>
              <a:t>4. Beni pubblici</a:t>
            </a:r>
          </a:p>
          <a:p>
            <a:pPr marL="812800" indent="-812800" eaLnBrk="1" hangingPunct="1">
              <a:buFont typeface="Symbol" panose="05050102010706020507" pitchFamily="18" charset="2"/>
              <a:buChar char="Û"/>
            </a:pPr>
            <a:r>
              <a:rPr lang="it-IT" altLang="en-US">
                <a:sym typeface="Symbol" panose="05050102010706020507" pitchFamily="18" charset="2"/>
              </a:rPr>
              <a:t>Beni che nessuno ha interesse a produrre, perché non danno profitto: sono non escludibili e non rivali</a:t>
            </a:r>
          </a:p>
          <a:p>
            <a:pPr marL="812800" indent="-812800" eaLnBrk="1" hangingPunct="1">
              <a:buFont typeface="Symbol" panose="05050102010706020507" pitchFamily="18" charset="2"/>
              <a:buNone/>
            </a:pPr>
            <a:r>
              <a:rPr lang="it-IT" altLang="en-US">
                <a:sym typeface="Symbol" panose="05050102010706020507" pitchFamily="18" charset="2"/>
              </a:rPr>
              <a:t> L’unica soluzione è la produzione pubblica (difesa, istruzione, luce della strada, ecc.)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47B0100-2F79-4E97-8FB4-08778370B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935038"/>
          </a:xfrm>
        </p:spPr>
        <p:txBody>
          <a:bodyPr/>
          <a:lstStyle/>
          <a:p>
            <a:pPr eaLnBrk="1" hangingPunct="1"/>
            <a:r>
              <a:rPr lang="it-IT" altLang="en-US"/>
              <a:t>Introduzione</a:t>
            </a:r>
          </a:p>
        </p:txBody>
      </p:sp>
      <p:sp>
        <p:nvSpPr>
          <p:cNvPr id="745475" name="Rectangle 3">
            <a:extLst>
              <a:ext uri="{FF2B5EF4-FFF2-40B4-BE49-F238E27FC236}">
                <a16:creationId xmlns:a16="http://schemas.microsoft.com/office/drawing/2014/main" id="{9BFA855B-526D-4688-AB8B-1B80BB1F0A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32800" cy="5183187"/>
          </a:xfrm>
        </p:spPr>
        <p:txBody>
          <a:bodyPr/>
          <a:lstStyle/>
          <a:p>
            <a:pPr marL="0" indent="0" eaLnBrk="1" hangingPunct="1">
              <a:spcAft>
                <a:spcPts val="0"/>
              </a:spcAft>
              <a:buFontTx/>
              <a:buNone/>
              <a:defRPr/>
            </a:pPr>
            <a:r>
              <a:rPr lang="it-IT" altLang="en-US" sz="2400" dirty="0"/>
              <a:t>Anni ‘80 e ’90: non si parla più di politica industriale; è un termine da evitare, sia nei circoli politici che in quelli accademici</a:t>
            </a:r>
          </a:p>
          <a:p>
            <a:pPr marL="609600" indent="-609600" eaLnBrk="1" hangingPunct="1">
              <a:spcAft>
                <a:spcPts val="0"/>
              </a:spcAft>
              <a:buFontTx/>
              <a:buNone/>
              <a:defRPr/>
            </a:pPr>
            <a:endParaRPr lang="it-IT" altLang="en-US" sz="1400" dirty="0"/>
          </a:p>
          <a:p>
            <a:pPr marL="609600" indent="-609600" eaLnBrk="1" hangingPunct="1">
              <a:spcAft>
                <a:spcPts val="0"/>
              </a:spcAft>
              <a:buFontTx/>
              <a:buNone/>
              <a:defRPr/>
            </a:pPr>
            <a:r>
              <a:rPr lang="it-IT" altLang="en-US" sz="2400" dirty="0"/>
              <a:t>Perché?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it-IT" altLang="en-US" sz="2000" dirty="0"/>
              <a:t>‘Onda’ liberale (Reagan, Thatcher, …)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it-IT" altLang="en-US" sz="2000" dirty="0"/>
              <a:t>Teoria neoclassica: politica industriale inutile</a:t>
            </a:r>
          </a:p>
          <a:p>
            <a:pPr marL="609600" indent="-609600" eaLnBrk="1" hangingPunct="1">
              <a:spcAft>
                <a:spcPts val="0"/>
              </a:spcAft>
              <a:buFontTx/>
              <a:buNone/>
              <a:defRPr/>
            </a:pPr>
            <a:endParaRPr lang="it-IT" altLang="en-US" sz="2400" dirty="0"/>
          </a:p>
          <a:p>
            <a:pPr marL="609600" indent="-609600" eaLnBrk="1" hangingPunct="1">
              <a:spcAft>
                <a:spcPts val="0"/>
              </a:spcAft>
              <a:buFontTx/>
              <a:buNone/>
              <a:defRPr/>
            </a:pPr>
            <a:r>
              <a:rPr lang="it-IT" altLang="en-US" sz="2400" dirty="0"/>
              <a:t>Ora: ritorno della politica industriale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it-IT" altLang="en-US" sz="2000" dirty="0"/>
              <a:t>Dichiarazione Schroeder e Chirac negli anni 2002 e 2003 su necessità di politica industriale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it-IT" altLang="en-US" sz="2000" dirty="0"/>
              <a:t>Comunicazioni della Commissione Europea sulla politica industriale nell’Europa allargata (2002-2005)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it-IT" altLang="en-US" sz="2000" dirty="0"/>
              <a:t>Pubblicazioni nell’American </a:t>
            </a:r>
            <a:r>
              <a:rPr lang="it-IT" altLang="en-US" sz="2000" dirty="0" err="1"/>
              <a:t>Economic</a:t>
            </a:r>
            <a:r>
              <a:rPr lang="it-IT" altLang="en-US" sz="2000" dirty="0"/>
              <a:t> Review sulla politica industriale (es. </a:t>
            </a:r>
            <a:r>
              <a:rPr lang="it-IT" altLang="en-US" sz="2000" dirty="0" err="1"/>
              <a:t>Rodrik</a:t>
            </a:r>
            <a:r>
              <a:rPr lang="it-IT" altLang="en-US" sz="2000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Rectangle 2">
            <a:extLst>
              <a:ext uri="{FF2B5EF4-FFF2-40B4-BE49-F238E27FC236}">
                <a16:creationId xmlns:a16="http://schemas.microsoft.com/office/drawing/2014/main" id="{3CB8AFE8-1367-454A-B240-9E8BE82E0D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432800" cy="5903912"/>
          </a:xfrm>
        </p:spPr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it-IT" altLang="en-US" dirty="0"/>
              <a:t>Cos’è la politica industriale?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it-IT" altLang="en-US" dirty="0"/>
              <a:t>Perché questo ‘ritorno’?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it-IT" altLang="en-US" dirty="0"/>
              <a:t>Che forma prende la politica industriale oggi?</a:t>
            </a:r>
          </a:p>
          <a:p>
            <a:pPr marL="400050" lvl="1" indent="0" eaLnBrk="1" hangingPunct="1">
              <a:spcAft>
                <a:spcPts val="0"/>
              </a:spcAft>
              <a:buNone/>
              <a:defRPr/>
            </a:pPr>
            <a:endParaRPr lang="it-IT" altLang="en-US" dirty="0">
              <a:sym typeface="Wingdings" panose="05000000000000000000" pitchFamily="2" charset="2"/>
            </a:endParaRPr>
          </a:p>
          <a:p>
            <a:pPr marL="400050" lvl="1" indent="0" algn="ctr" eaLnBrk="1" hangingPunct="1">
              <a:spcAft>
                <a:spcPts val="0"/>
              </a:spcAft>
              <a:buNone/>
              <a:defRPr/>
            </a:pPr>
            <a:r>
              <a:rPr lang="it-IT" altLang="en-US" sz="3200" b="1" dirty="0">
                <a:sym typeface="Wingdings" panose="05000000000000000000" pitchFamily="2" charset="2"/>
              </a:rPr>
              <a:t>Questi interrogativi costituiscono la problematica della lezione di oggi</a:t>
            </a:r>
          </a:p>
          <a:p>
            <a:pPr marL="812800" indent="-812800" eaLnBrk="1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it-IT" altLang="en-US" dirty="0">
              <a:sym typeface="Wingdings" panose="05000000000000000000" pitchFamily="2" charset="2"/>
            </a:endParaRPr>
          </a:p>
          <a:p>
            <a:pPr marL="812800" indent="-812800" eaLnBrk="1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it-IT" altLang="en-US" sz="2800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99ADFAC-BB2B-44E6-B79F-F30FED53EC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7013" cy="1019175"/>
          </a:xfrm>
        </p:spPr>
        <p:txBody>
          <a:bodyPr/>
          <a:lstStyle/>
          <a:p>
            <a:pPr eaLnBrk="1" hangingPunct="1"/>
            <a:r>
              <a:rPr lang="it-IT" altLang="en-US" sz="3600" dirty="0"/>
              <a:t>Definizione</a:t>
            </a:r>
            <a:endParaRPr lang="it-IT" altLang="en-US" sz="3600" dirty="0">
              <a:solidFill>
                <a:schemeClr val="tx1"/>
              </a:solidFill>
            </a:endParaRPr>
          </a:p>
        </p:txBody>
      </p:sp>
      <p:sp>
        <p:nvSpPr>
          <p:cNvPr id="626691" name="Rectangle 3">
            <a:extLst>
              <a:ext uri="{FF2B5EF4-FFF2-40B4-BE49-F238E27FC236}">
                <a16:creationId xmlns:a16="http://schemas.microsoft.com/office/drawing/2014/main" id="{4774E3E6-C3A7-4DAF-96FC-B922600A4F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359775" cy="4535487"/>
          </a:xfrm>
        </p:spPr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it-IT" altLang="en-US" sz="2400" dirty="0"/>
              <a:t>Nella letteratura economica, le definizioni e gli approcci teorici alla politica industriale sono numerosi.</a:t>
            </a:r>
          </a:p>
          <a:p>
            <a:pPr eaLnBrk="1" hangingPunct="1">
              <a:spcAft>
                <a:spcPts val="0"/>
              </a:spcAft>
              <a:defRPr/>
            </a:pPr>
            <a:endParaRPr lang="it-IT" altLang="en-US" sz="2400" dirty="0"/>
          </a:p>
          <a:p>
            <a:pPr eaLnBrk="1" hangingPunct="1">
              <a:spcAft>
                <a:spcPts val="0"/>
              </a:spcAft>
              <a:defRPr/>
            </a:pPr>
            <a:r>
              <a:rPr lang="it-IT" altLang="en-US" sz="2400" dirty="0"/>
              <a:t>Le definizioni vanno da ‘concettualizzazioni’ restrittive: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it-IT" altLang="en-US" sz="2000" dirty="0"/>
              <a:t>“politiche dei governi mirate ad un effetto diretto su un’industria o un’impresa specifica” (</a:t>
            </a:r>
            <a:r>
              <a:rPr lang="it-IT" altLang="en-US" sz="2000" dirty="0" err="1"/>
              <a:t>McFetridge</a:t>
            </a:r>
            <a:r>
              <a:rPr lang="it-IT" altLang="en-US" sz="2000" dirty="0"/>
              <a:t>, 1985)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it-IT" altLang="en-US" sz="2000" dirty="0"/>
              <a:t>“politiche mirate a industrie particolari ma con effetti, attesi dal governo, positivi per tutta l’economia” (Chang, 1994)</a:t>
            </a:r>
          </a:p>
          <a:p>
            <a:pPr marL="0" indent="0" eaLnBrk="1" hangingPunct="1">
              <a:spcAft>
                <a:spcPts val="0"/>
              </a:spcAft>
              <a:buFontTx/>
              <a:buNone/>
              <a:defRPr/>
            </a:pPr>
            <a:r>
              <a:rPr lang="it-IT" altLang="en-US" sz="2400" dirty="0"/>
              <a:t>….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altLang="en-US" sz="2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it-IT" altLang="en-US" sz="2000" b="1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3842</TotalTime>
  <Words>1914</Words>
  <Application>Microsoft Office PowerPoint</Application>
  <PresentationFormat>Presentazione su schermo (4:3)</PresentationFormat>
  <Paragraphs>156</Paragraphs>
  <Slides>29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7" baseType="lpstr">
      <vt:lpstr>Arial</vt:lpstr>
      <vt:lpstr>Courier New</vt:lpstr>
      <vt:lpstr>Symbol</vt:lpstr>
      <vt:lpstr>Tahoma</vt:lpstr>
      <vt:lpstr>Times New Roman</vt:lpstr>
      <vt:lpstr>Wingdings</vt:lpstr>
      <vt:lpstr>Struttura predefinita</vt:lpstr>
      <vt:lpstr>Documento</vt:lpstr>
      <vt:lpstr>Teoria dell’Impresa:  Il ruolo della concorrenza e delle politiche industriali   Prof. Valerio Potì</vt:lpstr>
      <vt:lpstr>Premessa: ragioni dell’intervento pubblico nei settori produttivi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Introduzione</vt:lpstr>
      <vt:lpstr>Presentazione standard di PowerPoint</vt:lpstr>
      <vt:lpstr>Definizione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Caso: La politica a favore dei cluster d’imprese  </vt:lpstr>
      <vt:lpstr>Introduzione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Ferrara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competitività italiana</dc:title>
  <dc:creator>Labory</dc:creator>
  <cp:lastModifiedBy>maria macchitella</cp:lastModifiedBy>
  <cp:revision>452</cp:revision>
  <dcterms:created xsi:type="dcterms:W3CDTF">2002-02-07T16:25:05Z</dcterms:created>
  <dcterms:modified xsi:type="dcterms:W3CDTF">2019-03-25T08:31:02Z</dcterms:modified>
</cp:coreProperties>
</file>